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9" r:id="rId12"/>
    <p:sldId id="268" r:id="rId13"/>
    <p:sldId id="265" r:id="rId14"/>
    <p:sldId id="270" r:id="rId15"/>
    <p:sldId id="266" r:id="rId16"/>
    <p:sldId id="267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mbria Math" panose="02040503050406030204" pitchFamily="18" charset="0"/>
      <p:regular r:id="rId23"/>
    </p:embeddedFont>
    <p:embeddedFont>
      <p:font typeface="Economica" panose="02000506040000020004" pitchFamily="2" charset="77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4417"/>
  </p:normalViewPr>
  <p:slideViewPr>
    <p:cSldViewPr snapToGrid="0">
      <p:cViewPr varScale="1">
        <p:scale>
          <a:sx n="123" d="100"/>
          <a:sy n="123" d="100"/>
        </p:scale>
        <p:origin x="132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uk-UA" sz="1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Шановна комісія, доброго дня, я студентка групи ІПЗзм-23-1 Андрющенко Дарія, і сьогодні я захищаю кваліфікаційну роботу магістра на тему «Дослідження методів рекомендації систем на основі </a:t>
            </a:r>
            <a:r>
              <a:rPr lang="uk-UA" sz="11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колаборативної</a:t>
            </a:r>
            <a:r>
              <a:rPr lang="uk-UA" sz="1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фільтрації»</a:t>
            </a:r>
            <a:endParaRPr lang="en-UA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3429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257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108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237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781802" y="2287493"/>
            <a:ext cx="3281100" cy="4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dirty="0"/>
              <a:t>Дослідження методів рекомендації систем на основі </a:t>
            </a:r>
            <a:r>
              <a:rPr lang="uk-UA" sz="2400" dirty="0" err="1"/>
              <a:t>колаборативної</a:t>
            </a:r>
            <a:r>
              <a:rPr lang="uk-UA" sz="2400" dirty="0"/>
              <a:t> фільтрації </a:t>
            </a:r>
            <a:r>
              <a:rPr lang="uk" sz="2400" dirty="0"/>
              <a:t> </a:t>
            </a:r>
            <a:endParaRPr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584436" y="3640447"/>
            <a:ext cx="6716110" cy="1231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с</a:t>
            </a:r>
            <a:r>
              <a:rPr lang="uk" sz="1600" dirty="0"/>
              <a:t>т. гр. ІПЗзм-23-1 Андрющенко Д.О. 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 dirty="0"/>
              <a:t>Науковий керівник: к.т.н., доцент, проф. каф. ПІ Шубін І.Ю.</a:t>
            </a:r>
            <a:endParaRPr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uk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23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9136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>
                <a:ea typeface="Times New Roman"/>
                <a:cs typeface="Times New Roman"/>
                <a:sym typeface="Times New Roman"/>
              </a:rPr>
              <a:t>Результати дослідження метрик подібності </a:t>
            </a:r>
            <a:br>
              <a:rPr lang="uk" sz="2000" dirty="0">
                <a:ea typeface="Times New Roman"/>
                <a:cs typeface="Times New Roman"/>
                <a:sym typeface="Times New Roman"/>
              </a:rPr>
            </a:br>
            <a:r>
              <a:rPr lang="en-US" sz="2000" dirty="0">
                <a:ea typeface="Times New Roman"/>
                <a:cs typeface="Times New Roman"/>
                <a:sym typeface="Times New Roman"/>
              </a:rPr>
              <a:t>User-KNN</a:t>
            </a:r>
            <a:r>
              <a:rPr lang="uk" sz="2000" dirty="0">
                <a:ea typeface="Times New Roman"/>
                <a:cs typeface="Times New Roman"/>
                <a:sym typeface="Times New Roman"/>
              </a:rPr>
              <a:t> модель</a:t>
            </a:r>
            <a:endParaRPr sz="3200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1580825" y="55686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11" name="Google Shape;164;p27">
            <a:extLst>
              <a:ext uri="{FF2B5EF4-FFF2-40B4-BE49-F238E27FC236}">
                <a16:creationId xmlns:a16="http://schemas.microsoft.com/office/drawing/2014/main" id="{085D1524-B0DD-9A41-A385-1C95BD79DC0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8446" y="1876711"/>
            <a:ext cx="6327107" cy="257178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577982-6769-124A-B6E0-EB7DE2558DB0}"/>
              </a:ext>
            </a:extLst>
          </p:cNvPr>
          <p:cNvSpPr txBox="1"/>
          <p:nvPr/>
        </p:nvSpPr>
        <p:spPr>
          <a:xfrm>
            <a:off x="606971" y="1096028"/>
            <a:ext cx="81712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Найменшу похибку для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user-KNN </a:t>
            </a:r>
            <a:r>
              <a:rPr lang="uk-U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моделі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має метрика</a:t>
            </a:r>
            <a:r>
              <a:rPr lang="uk-U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кореляція </a:t>
            </a:r>
            <a:r>
              <a:rPr lang="uk-UA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Спірмана</a:t>
            </a:r>
            <a:r>
              <a:rPr lang="uk-U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A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23406-4BF0-CA47-9472-3D52AE91F53C}"/>
              </a:ext>
            </a:extLst>
          </p:cNvPr>
          <p:cNvSpPr txBox="1"/>
          <p:nvPr/>
        </p:nvSpPr>
        <p:spPr>
          <a:xfrm>
            <a:off x="2695903" y="1631731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8F2FAE-4642-4E44-BC1C-27B812A3D362}"/>
              </a:ext>
            </a:extLst>
          </p:cNvPr>
          <p:cNvSpPr txBox="1"/>
          <p:nvPr/>
        </p:nvSpPr>
        <p:spPr>
          <a:xfrm>
            <a:off x="5841125" y="1631731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RMSE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9136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>
                <a:ea typeface="Times New Roman"/>
                <a:cs typeface="Times New Roman"/>
                <a:sym typeface="Times New Roman"/>
              </a:rPr>
              <a:t>Результати дослідження метрик подібності </a:t>
            </a:r>
            <a:br>
              <a:rPr lang="uk" sz="2000" dirty="0">
                <a:ea typeface="Times New Roman"/>
                <a:cs typeface="Times New Roman"/>
                <a:sym typeface="Times New Roman"/>
              </a:rPr>
            </a:br>
            <a:r>
              <a:rPr lang="en-US" sz="2200" dirty="0">
                <a:ea typeface="Times New Roman"/>
                <a:cs typeface="Times New Roman"/>
                <a:sym typeface="Times New Roman"/>
              </a:rPr>
              <a:t>Item</a:t>
            </a:r>
            <a:r>
              <a:rPr lang="en-US" sz="2000" dirty="0">
                <a:ea typeface="Times New Roman"/>
                <a:cs typeface="Times New Roman"/>
                <a:sym typeface="Times New Roman"/>
              </a:rPr>
              <a:t>-KNN</a:t>
            </a:r>
            <a:r>
              <a:rPr lang="uk" sz="2000" dirty="0">
                <a:ea typeface="Times New Roman"/>
                <a:cs typeface="Times New Roman"/>
                <a:sym typeface="Times New Roman"/>
              </a:rPr>
              <a:t> модель</a:t>
            </a:r>
            <a:endParaRPr sz="3200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1580825" y="55686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577982-6769-124A-B6E0-EB7DE2558DB0}"/>
              </a:ext>
            </a:extLst>
          </p:cNvPr>
          <p:cNvSpPr txBox="1"/>
          <p:nvPr/>
        </p:nvSpPr>
        <p:spPr>
          <a:xfrm>
            <a:off x="1131175" y="1018837"/>
            <a:ext cx="81712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Найменшу похибку для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item-KNN </a:t>
            </a:r>
            <a:r>
              <a:rPr lang="uk-U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моделі має індекс </a:t>
            </a:r>
            <a:r>
              <a:rPr lang="uk-UA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Жаккара</a:t>
            </a:r>
            <a:r>
              <a:rPr lang="uk-U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A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Google Shape;170;p28">
            <a:extLst>
              <a:ext uri="{FF2B5EF4-FFF2-40B4-BE49-F238E27FC236}">
                <a16:creationId xmlns:a16="http://schemas.microsoft.com/office/drawing/2014/main" id="{034E1FBA-4490-8A44-ACF9-B816D9DC4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3707" y="1730563"/>
            <a:ext cx="7037795" cy="25490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A0F2C5-5CDE-CE4E-9C2E-1CB2813ABEBE}"/>
              </a:ext>
            </a:extLst>
          </p:cNvPr>
          <p:cNvSpPr txBox="1"/>
          <p:nvPr/>
        </p:nvSpPr>
        <p:spPr>
          <a:xfrm>
            <a:off x="2743200" y="1423277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DB1E75-B93A-7A42-9CB0-C4DBF60708BB}"/>
              </a:ext>
            </a:extLst>
          </p:cNvPr>
          <p:cNvSpPr txBox="1"/>
          <p:nvPr/>
        </p:nvSpPr>
        <p:spPr>
          <a:xfrm>
            <a:off x="6187966" y="1423276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RMSE</a:t>
            </a:r>
          </a:p>
        </p:txBody>
      </p:sp>
    </p:spTree>
    <p:extLst>
      <p:ext uri="{BB962C8B-B14F-4D97-AF65-F5344CB8AC3E}">
        <p14:creationId xmlns:p14="http://schemas.microsoft.com/office/powerpoint/2010/main" val="2070195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експерименту </a:t>
            </a:r>
            <a:endParaRPr sz="3200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1580825" y="55686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5043C4D0-1E6F-6440-AE43-22A7AA856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284" y="834751"/>
            <a:ext cx="5810885" cy="21812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 descr="A comparison of graphs with different colored lines&#10;&#10;Description automatically generated">
            <a:extLst>
              <a:ext uri="{FF2B5EF4-FFF2-40B4-BE49-F238E27FC236}">
                <a16:creationId xmlns:a16="http://schemas.microsoft.com/office/drawing/2014/main" id="{1776907D-3A9A-CF47-85AC-28586391F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9504" y="3015976"/>
            <a:ext cx="5852665" cy="19385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854273-C720-AC48-A6CD-BF0E55112686}"/>
              </a:ext>
            </a:extLst>
          </p:cNvPr>
          <p:cNvSpPr txBox="1"/>
          <p:nvPr/>
        </p:nvSpPr>
        <p:spPr>
          <a:xfrm>
            <a:off x="131831" y="996435"/>
            <a:ext cx="294244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uk-UA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моделі </a:t>
            </a:r>
            <a:r>
              <a:rPr lang="en-U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NCF </a:t>
            </a:r>
            <a:r>
              <a:rPr lang="uk-UA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значення похибок є набагато більшими за інші моделі</a:t>
            </a:r>
            <a:endParaRPr lang="en-US" sz="14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uk-UA" sz="14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</a:t>
            </a:r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PMF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моделі на протязі усього діапазону значення похибок потроху, але стабільно іде вгору</a:t>
            </a:r>
            <a:endParaRPr lang="en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553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Абсолютні значення похибок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2699844"/>
            <a:ext cx="8520600" cy="1820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en-US" sz="1400" dirty="0"/>
              <a:t>User-KNN</a:t>
            </a:r>
            <a:r>
              <a:rPr lang="uk-UA" sz="1400" dirty="0"/>
              <a:t> та</a:t>
            </a:r>
            <a:r>
              <a:rPr lang="en-US" sz="1400" dirty="0"/>
              <a:t> item-KNN</a:t>
            </a:r>
            <a:r>
              <a:rPr lang="uk-UA" sz="1400" dirty="0"/>
              <a:t> мають дуже схожі значення і в кінці діапазону відрізняються менше ніж на 0,01. Видно, що </a:t>
            </a:r>
            <a:r>
              <a:rPr lang="en-US" sz="1400" dirty="0"/>
              <a:t>item-KNN </a:t>
            </a:r>
            <a:r>
              <a:rPr lang="uk-UA" sz="1400" dirty="0"/>
              <a:t>має трохи більшу похибки, ніж </a:t>
            </a:r>
            <a:r>
              <a:rPr lang="en-US" sz="1400" dirty="0"/>
              <a:t>user-KNN</a:t>
            </a:r>
            <a:r>
              <a:rPr lang="uk-UA" sz="1400" dirty="0"/>
              <a:t>, але ця різниця незначна, тому при виборі серед цих моделей краще звертати увагу в першу чергу на предметну галузь рекомендаційної системи, для розуміння для якої з цих моделей буде у системи більше інформації.</a:t>
            </a:r>
            <a:endParaRPr sz="14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pic>
        <p:nvPicPr>
          <p:cNvPr id="6" name="Picture 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DBE93618-4C47-2941-A0FC-9B8932B3F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66" y="687680"/>
            <a:ext cx="3513150" cy="2130742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1C418BD-C496-DF4F-AAE7-DC1E47DFDB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602" y="687680"/>
            <a:ext cx="3513150" cy="213094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отриманих результатів 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970014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  <a:buClr>
                <a:srgbClr val="0D0D0D"/>
              </a:buClr>
              <a:buFont typeface="Wingdings" pitchFamily="2" charset="2"/>
              <a:buChar char="Ø"/>
            </a:pPr>
            <a:r>
              <a:rPr lang="en-GB" sz="1800" dirty="0">
                <a:solidFill>
                  <a:srgbClr val="0D0D0D"/>
                </a:solidFill>
              </a:rPr>
              <a:t>NCF </a:t>
            </a:r>
            <a:r>
              <a:rPr lang="ru-RU" sz="1800" dirty="0" err="1">
                <a:solidFill>
                  <a:srgbClr val="0D0D0D"/>
                </a:solidFill>
              </a:rPr>
              <a:t>моделі</a:t>
            </a:r>
            <a:r>
              <a:rPr lang="ru-RU" sz="1800" dirty="0">
                <a:solidFill>
                  <a:srgbClr val="0D0D0D"/>
                </a:solidFill>
              </a:rPr>
              <a:t> </a:t>
            </a:r>
            <a:r>
              <a:rPr lang="ru-RU" sz="1800" dirty="0" err="1">
                <a:solidFill>
                  <a:srgbClr val="0D0D0D"/>
                </a:solidFill>
              </a:rPr>
              <a:t>можуть</a:t>
            </a:r>
            <a:r>
              <a:rPr lang="ru-RU" sz="1800" dirty="0">
                <a:solidFill>
                  <a:srgbClr val="0D0D0D"/>
                </a:solidFill>
              </a:rPr>
              <a:t> бути </a:t>
            </a:r>
            <a:r>
              <a:rPr lang="ru-RU" sz="1800" dirty="0" err="1">
                <a:solidFill>
                  <a:srgbClr val="0D0D0D"/>
                </a:solidFill>
              </a:rPr>
              <a:t>неефективними</a:t>
            </a:r>
            <a:r>
              <a:rPr lang="ru-RU" sz="1800" dirty="0">
                <a:solidFill>
                  <a:srgbClr val="0D0D0D"/>
                </a:solidFill>
              </a:rPr>
              <a:t> на невеликому </a:t>
            </a:r>
            <a:r>
              <a:rPr lang="ru-RU" sz="1800" dirty="0" err="1">
                <a:solidFill>
                  <a:srgbClr val="0D0D0D"/>
                </a:solidFill>
              </a:rPr>
              <a:t>наборі</a:t>
            </a:r>
            <a:r>
              <a:rPr lang="ru-RU" sz="1800" dirty="0">
                <a:solidFill>
                  <a:srgbClr val="0D0D0D"/>
                </a:solidFill>
              </a:rPr>
              <a:t> </a:t>
            </a:r>
            <a:r>
              <a:rPr lang="ru-RU" sz="1800" dirty="0" err="1">
                <a:solidFill>
                  <a:srgbClr val="0D0D0D"/>
                </a:solidFill>
              </a:rPr>
              <a:t>даних</a:t>
            </a:r>
            <a:endParaRPr lang="ru-RU" sz="1800" dirty="0">
              <a:solidFill>
                <a:srgbClr val="0D0D0D"/>
              </a:solidFill>
            </a:endParaRPr>
          </a:p>
          <a:p>
            <a:pPr>
              <a:lnSpc>
                <a:spcPct val="150000"/>
              </a:lnSpc>
              <a:buClr>
                <a:srgbClr val="0D0D0D"/>
              </a:buClr>
              <a:buFont typeface="Wingdings" pitchFamily="2" charset="2"/>
              <a:buChar char="Ø"/>
            </a:pPr>
            <a:r>
              <a:rPr lang="en-GB" sz="1800" dirty="0">
                <a:solidFill>
                  <a:srgbClr val="0D0D0D"/>
                </a:solidFill>
              </a:rPr>
              <a:t>PMF </a:t>
            </a:r>
            <a:r>
              <a:rPr lang="ru-RU" sz="1800" dirty="0" err="1">
                <a:solidFill>
                  <a:srgbClr val="0D0D0D"/>
                </a:solidFill>
              </a:rPr>
              <a:t>моделі</a:t>
            </a:r>
            <a:r>
              <a:rPr lang="ru-RU" sz="1800" dirty="0">
                <a:solidFill>
                  <a:srgbClr val="0D0D0D"/>
                </a:solidFill>
              </a:rPr>
              <a:t> </a:t>
            </a:r>
            <a:r>
              <a:rPr lang="ru-RU" sz="1800" dirty="0" err="1">
                <a:solidFill>
                  <a:srgbClr val="0D0D0D"/>
                </a:solidFill>
              </a:rPr>
              <a:t>потроху</a:t>
            </a:r>
            <a:r>
              <a:rPr lang="ru-RU" sz="1800" dirty="0">
                <a:solidFill>
                  <a:srgbClr val="0D0D0D"/>
                </a:solidFill>
              </a:rPr>
              <a:t> </a:t>
            </a:r>
            <a:r>
              <a:rPr lang="ru-RU" sz="1800" dirty="0" err="1">
                <a:solidFill>
                  <a:srgbClr val="0D0D0D"/>
                </a:solidFill>
              </a:rPr>
              <a:t>стають</a:t>
            </a:r>
            <a:r>
              <a:rPr lang="ru-RU" sz="1800" dirty="0">
                <a:solidFill>
                  <a:srgbClr val="0D0D0D"/>
                </a:solidFill>
              </a:rPr>
              <a:t> </a:t>
            </a:r>
            <a:r>
              <a:rPr lang="ru-RU" sz="1800" dirty="0" err="1">
                <a:solidFill>
                  <a:srgbClr val="0D0D0D"/>
                </a:solidFill>
              </a:rPr>
              <a:t>менш</a:t>
            </a:r>
            <a:r>
              <a:rPr lang="ru-RU" sz="1800" dirty="0">
                <a:solidFill>
                  <a:srgbClr val="0D0D0D"/>
                </a:solidFill>
              </a:rPr>
              <a:t> </a:t>
            </a:r>
            <a:r>
              <a:rPr lang="ru-RU" sz="1800" dirty="0" err="1">
                <a:solidFill>
                  <a:srgbClr val="0D0D0D"/>
                </a:solidFill>
              </a:rPr>
              <a:t>точними</a:t>
            </a:r>
            <a:r>
              <a:rPr lang="ru-RU" sz="1800" dirty="0">
                <a:solidFill>
                  <a:srgbClr val="0D0D0D"/>
                </a:solidFill>
              </a:rPr>
              <a:t> при </a:t>
            </a:r>
            <a:r>
              <a:rPr lang="ru-RU" sz="1800" dirty="0" err="1">
                <a:solidFill>
                  <a:srgbClr val="0D0D0D"/>
                </a:solidFill>
              </a:rPr>
              <a:t>масштабуванні</a:t>
            </a:r>
            <a:endParaRPr lang="ru-RU" sz="1800" dirty="0">
              <a:solidFill>
                <a:srgbClr val="0D0D0D"/>
              </a:solidFill>
            </a:endParaRPr>
          </a:p>
          <a:p>
            <a:pPr>
              <a:lnSpc>
                <a:spcPct val="150000"/>
              </a:lnSpc>
              <a:buClr>
                <a:srgbClr val="0D0D0D"/>
              </a:buClr>
              <a:buFont typeface="Wingdings" pitchFamily="2" charset="2"/>
              <a:buChar char="Ø"/>
            </a:pPr>
            <a:r>
              <a:rPr lang="ru-RU" sz="1800" dirty="0">
                <a:solidFill>
                  <a:srgbClr val="0D0D0D"/>
                </a:solidFill>
              </a:rPr>
              <a:t>В моделях з метриками </a:t>
            </a:r>
            <a:r>
              <a:rPr lang="ru-RU" sz="1800" dirty="0" err="1">
                <a:solidFill>
                  <a:srgbClr val="0D0D0D"/>
                </a:solidFill>
              </a:rPr>
              <a:t>подібності</a:t>
            </a:r>
            <a:r>
              <a:rPr lang="ru-RU" sz="1800" dirty="0">
                <a:solidFill>
                  <a:srgbClr val="0D0D0D"/>
                </a:solidFill>
              </a:rPr>
              <a:t> </a:t>
            </a:r>
            <a:r>
              <a:rPr lang="ru-RU" sz="1800" dirty="0" err="1">
                <a:solidFill>
                  <a:srgbClr val="0D0D0D"/>
                </a:solidFill>
              </a:rPr>
              <a:t>найважливіше</a:t>
            </a:r>
            <a:r>
              <a:rPr lang="ru-RU" sz="1800" dirty="0">
                <a:solidFill>
                  <a:srgbClr val="0D0D0D"/>
                </a:solidFill>
              </a:rPr>
              <a:t> </a:t>
            </a:r>
            <a:r>
              <a:rPr lang="ru-RU" sz="1800" dirty="0" err="1">
                <a:solidFill>
                  <a:srgbClr val="0D0D0D"/>
                </a:solidFill>
              </a:rPr>
              <a:t>підібрати</a:t>
            </a:r>
            <a:r>
              <a:rPr lang="ru-RU" sz="1800" dirty="0">
                <a:solidFill>
                  <a:srgbClr val="0D0D0D"/>
                </a:solidFill>
              </a:rPr>
              <a:t> </a:t>
            </a:r>
            <a:r>
              <a:rPr lang="ru-RU" sz="1800" dirty="0" err="1">
                <a:solidFill>
                  <a:srgbClr val="0D0D0D"/>
                </a:solidFill>
              </a:rPr>
              <a:t>найточнішу</a:t>
            </a:r>
            <a:endParaRPr lang="ru-RU" sz="1800" dirty="0">
              <a:solidFill>
                <a:srgbClr val="0D0D0D"/>
              </a:solidFill>
            </a:endParaRPr>
          </a:p>
          <a:p>
            <a:pPr>
              <a:lnSpc>
                <a:spcPct val="150000"/>
              </a:lnSpc>
              <a:buClr>
                <a:srgbClr val="0D0D0D"/>
              </a:buClr>
              <a:buFont typeface="Wingdings" pitchFamily="2" charset="2"/>
              <a:buChar char="Ø"/>
            </a:pPr>
            <a:r>
              <a:rPr lang="ru-RU" sz="1800" dirty="0">
                <a:solidFill>
                  <a:srgbClr val="0D0D0D"/>
                </a:solidFill>
              </a:rPr>
              <a:t>При </a:t>
            </a:r>
            <a:r>
              <a:rPr lang="ru-RU" sz="1800" dirty="0" err="1">
                <a:solidFill>
                  <a:srgbClr val="0D0D0D"/>
                </a:solidFill>
              </a:rPr>
              <a:t>виборі</a:t>
            </a:r>
            <a:r>
              <a:rPr lang="ru-RU" sz="1800" dirty="0">
                <a:solidFill>
                  <a:srgbClr val="0D0D0D"/>
                </a:solidFill>
              </a:rPr>
              <a:t> </a:t>
            </a:r>
            <a:r>
              <a:rPr lang="ru-RU" sz="1800" dirty="0" err="1">
                <a:solidFill>
                  <a:srgbClr val="0D0D0D"/>
                </a:solidFill>
              </a:rPr>
              <a:t>між</a:t>
            </a:r>
            <a:r>
              <a:rPr lang="ru-RU" sz="1800" dirty="0">
                <a:solidFill>
                  <a:srgbClr val="0D0D0D"/>
                </a:solidFill>
              </a:rPr>
              <a:t> </a:t>
            </a:r>
            <a:r>
              <a:rPr lang="en-GB" sz="1800" dirty="0">
                <a:solidFill>
                  <a:srgbClr val="0D0D0D"/>
                </a:solidFill>
              </a:rPr>
              <a:t>user-KNN </a:t>
            </a:r>
            <a:r>
              <a:rPr lang="ru-RU" sz="1800" dirty="0">
                <a:solidFill>
                  <a:srgbClr val="0D0D0D"/>
                </a:solidFill>
              </a:rPr>
              <a:t>та </a:t>
            </a:r>
            <a:r>
              <a:rPr lang="en-GB" sz="1800" dirty="0">
                <a:solidFill>
                  <a:srgbClr val="0D0D0D"/>
                </a:solidFill>
              </a:rPr>
              <a:t>item-KNN </a:t>
            </a:r>
            <a:r>
              <a:rPr lang="ru-RU" sz="1800" dirty="0">
                <a:solidFill>
                  <a:srgbClr val="0D0D0D"/>
                </a:solidFill>
              </a:rPr>
              <a:t>моделями треба в першу </a:t>
            </a:r>
            <a:r>
              <a:rPr lang="ru-RU" sz="1800" dirty="0" err="1">
                <a:solidFill>
                  <a:srgbClr val="0D0D0D"/>
                </a:solidFill>
              </a:rPr>
              <a:t>чергу</a:t>
            </a:r>
            <a:r>
              <a:rPr lang="ru-RU" sz="1800" dirty="0">
                <a:solidFill>
                  <a:srgbClr val="0D0D0D"/>
                </a:solidFill>
              </a:rPr>
              <a:t> </a:t>
            </a:r>
            <a:r>
              <a:rPr lang="ru-RU" sz="1800" dirty="0" err="1">
                <a:solidFill>
                  <a:srgbClr val="0D0D0D"/>
                </a:solidFill>
              </a:rPr>
              <a:t>звертати</a:t>
            </a:r>
            <a:r>
              <a:rPr lang="ru-RU" sz="1800" dirty="0">
                <a:solidFill>
                  <a:srgbClr val="0D0D0D"/>
                </a:solidFill>
              </a:rPr>
              <a:t> </a:t>
            </a:r>
            <a:r>
              <a:rPr lang="ru-RU" sz="1800" dirty="0" err="1">
                <a:solidFill>
                  <a:srgbClr val="0D0D0D"/>
                </a:solidFill>
              </a:rPr>
              <a:t>увагу</a:t>
            </a:r>
            <a:r>
              <a:rPr lang="ru-RU" sz="1800" dirty="0">
                <a:solidFill>
                  <a:srgbClr val="0D0D0D"/>
                </a:solidFill>
              </a:rPr>
              <a:t> на домен </a:t>
            </a:r>
            <a:r>
              <a:rPr lang="ru-RU" sz="1800" dirty="0" err="1">
                <a:solidFill>
                  <a:srgbClr val="0D0D0D"/>
                </a:solidFill>
              </a:rPr>
              <a:t>рекомендаційної</a:t>
            </a:r>
            <a:r>
              <a:rPr lang="ru-RU" sz="1800" dirty="0">
                <a:solidFill>
                  <a:srgbClr val="0D0D0D"/>
                </a:solidFill>
              </a:rPr>
              <a:t> </a:t>
            </a:r>
            <a:r>
              <a:rPr lang="ru-RU" sz="1800" dirty="0" err="1">
                <a:solidFill>
                  <a:srgbClr val="0D0D0D"/>
                </a:solidFill>
              </a:rPr>
              <a:t>системи</a:t>
            </a:r>
            <a:r>
              <a:rPr lang="ru-RU" sz="1800" dirty="0">
                <a:solidFill>
                  <a:srgbClr val="0D0D0D"/>
                </a:solidFill>
              </a:rPr>
              <a:t> і </a:t>
            </a:r>
            <a:r>
              <a:rPr lang="ru-RU" sz="1800" dirty="0" err="1">
                <a:solidFill>
                  <a:srgbClr val="0D0D0D"/>
                </a:solidFill>
              </a:rPr>
              <a:t>вибирати</a:t>
            </a:r>
            <a:r>
              <a:rPr lang="ru-RU" sz="1800" dirty="0">
                <a:solidFill>
                  <a:srgbClr val="0D0D0D"/>
                </a:solidFill>
              </a:rPr>
              <a:t> ту систему, для </a:t>
            </a:r>
            <a:r>
              <a:rPr lang="ru-RU" sz="1800" dirty="0" err="1">
                <a:solidFill>
                  <a:srgbClr val="0D0D0D"/>
                </a:solidFill>
              </a:rPr>
              <a:t>якої</a:t>
            </a:r>
            <a:r>
              <a:rPr lang="ru-RU" sz="1800" dirty="0">
                <a:solidFill>
                  <a:srgbClr val="0D0D0D"/>
                </a:solidFill>
              </a:rPr>
              <a:t> домен </a:t>
            </a:r>
            <a:r>
              <a:rPr lang="ru-RU" sz="1800" dirty="0" err="1">
                <a:solidFill>
                  <a:srgbClr val="0D0D0D"/>
                </a:solidFill>
              </a:rPr>
              <a:t>зможе</a:t>
            </a:r>
            <a:r>
              <a:rPr lang="ru-RU" sz="1800" dirty="0">
                <a:solidFill>
                  <a:srgbClr val="0D0D0D"/>
                </a:solidFill>
              </a:rPr>
              <a:t> </a:t>
            </a:r>
            <a:r>
              <a:rPr lang="ru-RU" sz="1800" dirty="0" err="1">
                <a:solidFill>
                  <a:srgbClr val="0D0D0D"/>
                </a:solidFill>
              </a:rPr>
              <a:t>дати</a:t>
            </a:r>
            <a:r>
              <a:rPr lang="ru-RU" sz="1800" dirty="0">
                <a:solidFill>
                  <a:srgbClr val="0D0D0D"/>
                </a:solidFill>
              </a:rPr>
              <a:t> </a:t>
            </a:r>
            <a:r>
              <a:rPr lang="ru-RU" sz="1800" dirty="0" err="1">
                <a:solidFill>
                  <a:srgbClr val="0D0D0D"/>
                </a:solidFill>
              </a:rPr>
              <a:t>найбільше</a:t>
            </a:r>
            <a:r>
              <a:rPr lang="ru-RU" sz="1800" dirty="0">
                <a:solidFill>
                  <a:srgbClr val="0D0D0D"/>
                </a:solidFill>
              </a:rPr>
              <a:t> </a:t>
            </a:r>
            <a:r>
              <a:rPr lang="ru-RU" sz="1800" dirty="0" err="1">
                <a:solidFill>
                  <a:srgbClr val="0D0D0D"/>
                </a:solidFill>
              </a:rPr>
              <a:t>інформації</a:t>
            </a:r>
            <a:endParaRPr lang="ru-RU" sz="1800" dirty="0">
              <a:solidFill>
                <a:srgbClr val="0D0D0D"/>
              </a:solidFill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44697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541692" y="5671101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  <p:pic>
        <p:nvPicPr>
          <p:cNvPr id="4" name="Picture 3" descr="A close-up of a document&#10;&#10;Description automatically generated">
            <a:extLst>
              <a:ext uri="{FF2B5EF4-FFF2-40B4-BE49-F238E27FC236}">
                <a16:creationId xmlns:a16="http://schemas.microsoft.com/office/drawing/2014/main" id="{E13A2D67-37CA-8C46-8CE5-D26E72DD5D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389"/>
          <a:stretch/>
        </p:blipFill>
        <p:spPr>
          <a:xfrm>
            <a:off x="4572000" y="960506"/>
            <a:ext cx="4306322" cy="33023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B7535B-577D-7345-9703-9F606AC9E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890" y="1284889"/>
            <a:ext cx="4165110" cy="294833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408865"/>
            <a:ext cx="4587764" cy="2761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indent="0" algn="ctr">
              <a:buNone/>
            </a:pPr>
            <a:r>
              <a:rPr lang="ru-RU" sz="2200" b="1" dirty="0" err="1"/>
              <a:t>Дослідження</a:t>
            </a:r>
            <a:r>
              <a:rPr lang="ru-RU" sz="2200" b="1" dirty="0"/>
              <a:t> </a:t>
            </a:r>
            <a:r>
              <a:rPr lang="ru-RU" sz="2200" b="1" dirty="0" err="1"/>
              <a:t>демонструє</a:t>
            </a:r>
            <a:r>
              <a:rPr lang="ru-RU" sz="2200" b="1" dirty="0"/>
              <a:t>, </a:t>
            </a:r>
            <a:r>
              <a:rPr lang="ru-RU" sz="2200" b="1" dirty="0" err="1"/>
              <a:t>що</a:t>
            </a:r>
            <a:r>
              <a:rPr lang="ru-RU" sz="2200" b="1" dirty="0"/>
              <a:t>:</a:t>
            </a:r>
          </a:p>
          <a:p>
            <a:pPr>
              <a:spcBef>
                <a:spcPts val="1600"/>
              </a:spcBef>
              <a:buFont typeface="Wingdings" pitchFamily="2" charset="2"/>
              <a:buChar char="Ø"/>
            </a:pPr>
            <a:r>
              <a:rPr lang="ru-RU" sz="2200" dirty="0" err="1"/>
              <a:t>більш</a:t>
            </a:r>
            <a:r>
              <a:rPr lang="ru-RU" sz="2200" dirty="0"/>
              <a:t> </a:t>
            </a:r>
            <a:r>
              <a:rPr lang="ru-RU" sz="2200" dirty="0" err="1"/>
              <a:t>прості</a:t>
            </a:r>
            <a:r>
              <a:rPr lang="ru-RU" sz="2200" dirty="0"/>
              <a:t> і </a:t>
            </a:r>
            <a:r>
              <a:rPr lang="ru-RU" sz="2200" dirty="0" err="1"/>
              <a:t>традиційні</a:t>
            </a:r>
            <a:r>
              <a:rPr lang="ru-RU" sz="2200" dirty="0"/>
              <a:t> </a:t>
            </a:r>
            <a:r>
              <a:rPr lang="ru-RU" sz="2200" dirty="0" err="1"/>
              <a:t>методи</a:t>
            </a:r>
            <a:r>
              <a:rPr lang="ru-RU" sz="2200" dirty="0"/>
              <a:t> </a:t>
            </a:r>
            <a:r>
              <a:rPr lang="ru-RU" sz="2200" dirty="0" err="1"/>
              <a:t>можуть</a:t>
            </a:r>
            <a:r>
              <a:rPr lang="ru-RU" sz="2200" dirty="0"/>
              <a:t> бути </a:t>
            </a:r>
            <a:r>
              <a:rPr lang="ru-RU" sz="2200" dirty="0" err="1"/>
              <a:t>більш</a:t>
            </a:r>
            <a:r>
              <a:rPr lang="ru-RU" sz="2200" dirty="0"/>
              <a:t> </a:t>
            </a:r>
            <a:r>
              <a:rPr lang="ru-RU" sz="2200" dirty="0" err="1"/>
              <a:t>ефективними</a:t>
            </a:r>
            <a:r>
              <a:rPr lang="ru-RU" sz="2200" dirty="0"/>
              <a:t> у </a:t>
            </a:r>
            <a:r>
              <a:rPr lang="ru-RU" sz="2200" dirty="0" err="1"/>
              <a:t>певних</a:t>
            </a:r>
            <a:r>
              <a:rPr lang="ru-RU" sz="2200" dirty="0"/>
              <a:t> </a:t>
            </a:r>
            <a:r>
              <a:rPr lang="ru-RU" sz="2200" dirty="0" err="1"/>
              <a:t>сценаріях</a:t>
            </a:r>
            <a:endParaRPr lang="ru-RU" sz="2200" dirty="0"/>
          </a:p>
          <a:p>
            <a:pPr>
              <a:spcBef>
                <a:spcPts val="1600"/>
              </a:spcBef>
              <a:buFont typeface="Wingdings" pitchFamily="2" charset="2"/>
              <a:buChar char="Ø"/>
            </a:pPr>
            <a:r>
              <a:rPr lang="ru-RU" sz="2200" dirty="0" err="1"/>
              <a:t>важливість</a:t>
            </a:r>
            <a:r>
              <a:rPr lang="ru-RU" sz="2200" dirty="0"/>
              <a:t> правильного </a:t>
            </a:r>
            <a:r>
              <a:rPr lang="ru-RU" sz="2200" dirty="0" err="1"/>
              <a:t>вибору</a:t>
            </a:r>
            <a:r>
              <a:rPr lang="ru-RU" sz="2200" dirty="0"/>
              <a:t> та </a:t>
            </a:r>
            <a:r>
              <a:rPr lang="ru-RU" sz="2200" dirty="0" err="1"/>
              <a:t>налаштування</a:t>
            </a:r>
            <a:r>
              <a:rPr lang="ru-RU" sz="2200" dirty="0"/>
              <a:t> </a:t>
            </a:r>
            <a:r>
              <a:rPr lang="ru-RU" sz="2200" dirty="0" err="1"/>
              <a:t>параметрів</a:t>
            </a:r>
            <a:r>
              <a:rPr lang="ru-RU" sz="2200" dirty="0"/>
              <a:t> </a:t>
            </a:r>
            <a:r>
              <a:rPr lang="ru-RU" sz="2200" dirty="0" err="1"/>
              <a:t>рекомендаційних</a:t>
            </a:r>
            <a:r>
              <a:rPr lang="ru-RU" sz="2200" dirty="0"/>
              <a:t> систем</a:t>
            </a:r>
          </a:p>
          <a:p>
            <a:pPr>
              <a:spcBef>
                <a:spcPts val="1333"/>
              </a:spcBef>
              <a:spcAft>
                <a:spcPts val="1600"/>
              </a:spcAft>
              <a:buFont typeface="Wingdings" pitchFamily="2" charset="2"/>
              <a:buChar char="Ø"/>
            </a:pPr>
            <a:r>
              <a:rPr lang="ru-RU" sz="2200" dirty="0" err="1"/>
              <a:t>важливість</a:t>
            </a:r>
            <a:r>
              <a:rPr lang="ru-RU" sz="2200" dirty="0"/>
              <a:t> </a:t>
            </a:r>
            <a:r>
              <a:rPr lang="ru-RU" sz="2200" dirty="0" err="1"/>
              <a:t>врахування</a:t>
            </a:r>
            <a:r>
              <a:rPr lang="ru-RU" sz="2200" dirty="0"/>
              <a:t> домену </a:t>
            </a:r>
            <a:r>
              <a:rPr lang="ru-RU" sz="2200" dirty="0" err="1"/>
              <a:t>рекомендаційної</a:t>
            </a:r>
            <a:r>
              <a:rPr lang="ru-RU" sz="2200" dirty="0"/>
              <a:t> </a:t>
            </a:r>
            <a:r>
              <a:rPr lang="ru-RU" sz="2200" dirty="0" err="1"/>
              <a:t>системи</a:t>
            </a:r>
            <a:r>
              <a:rPr lang="ru-RU" sz="2200" dirty="0"/>
              <a:t> при </a:t>
            </a:r>
            <a:r>
              <a:rPr lang="ru-RU" sz="2200" dirty="0" err="1"/>
              <a:t>виборі</a:t>
            </a:r>
            <a:r>
              <a:rPr lang="ru-RU" sz="2200" dirty="0"/>
              <a:t> </a:t>
            </a:r>
            <a:r>
              <a:rPr lang="ru-RU" sz="2200" dirty="0" err="1"/>
              <a:t>моделі</a:t>
            </a:r>
            <a:r>
              <a:rPr lang="ru-RU" sz="2200" dirty="0"/>
              <a:t> </a:t>
            </a:r>
            <a:r>
              <a:rPr lang="ru-RU" sz="2200" dirty="0" err="1"/>
              <a:t>прогнозування</a:t>
            </a:r>
            <a:endParaRPr lang="ru-RU"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F6B30-4577-7E4A-9F38-E98490BAA539}"/>
              </a:ext>
            </a:extLst>
          </p:cNvPr>
          <p:cNvSpPr txBox="1"/>
          <p:nvPr/>
        </p:nvSpPr>
        <p:spPr>
          <a:xfrm>
            <a:off x="4989786" y="1408865"/>
            <a:ext cx="3993678" cy="1738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ru-RU" sz="1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Подальші</a:t>
            </a:r>
            <a:r>
              <a:rPr lang="ru-RU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дослідження</a:t>
            </a:r>
            <a:r>
              <a:rPr lang="ru-RU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>
              <a:spcBef>
                <a:spcPts val="1600"/>
              </a:spcBef>
              <a:buFont typeface="Wingdings" pitchFamily="2" charset="2"/>
              <a:buChar char="Ø"/>
            </a:pP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дослідження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гібридних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моделей</a:t>
            </a:r>
          </a:p>
          <a:p>
            <a:pPr>
              <a:spcBef>
                <a:spcPts val="1333"/>
              </a:spcBef>
              <a:buFont typeface="Wingdings" pitchFamily="2" charset="2"/>
              <a:buChar char="Ø"/>
            </a:pP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дослідження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інших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реалізацій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матричної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факторизації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нейронних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мереж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1333"/>
              </a:spcBef>
              <a:buFont typeface="Wingdings" pitchFamily="2" charset="2"/>
              <a:buChar char="Ø"/>
            </a:pPr>
            <a:endParaRPr lang="ru-RU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збільшення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діапазону</a:t>
            </a:r>
            <a:r>
              <a:rPr lang="ru-RU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дослідження</a:t>
            </a:r>
            <a:endParaRPr lang="ru-RU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Дослідження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005500"/>
            <a:ext cx="8520600" cy="3354000"/>
          </a:xfrm>
          <a:prstGeom prst="rect">
            <a:avLst/>
          </a:prstGeom>
        </p:spPr>
        <p:txBody>
          <a:bodyPr spcFirstLastPara="1" wrap="square" lIns="90000" tIns="91425" rIns="91425" bIns="91425" anchor="t" anchorCtr="0">
            <a:normAutofit/>
          </a:bodyPr>
          <a:lstStyle/>
          <a:p>
            <a:pPr marL="0" lvl="0" indent="0" algn="l" rtl="0">
              <a:buNone/>
            </a:pPr>
            <a:r>
              <a:rPr lang="uk-UA" sz="1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Актуальність:</a:t>
            </a:r>
          </a:p>
          <a:p>
            <a:pPr marL="0" lvl="0" indent="0" algn="l" rtl="0">
              <a:buNone/>
            </a:pPr>
            <a:endParaRPr lang="uk-UA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/>
            <a:r>
              <a:rPr lang="uk-UA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Зростання обсягів інформації в інтернеті потребує більш персоналізованих рекомендацій для користувачів</a:t>
            </a:r>
            <a:endParaRPr lang="en-US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/>
            <a:r>
              <a:rPr lang="uk-UA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Рекомендаційні системи використовуються в таких популярних сьогодні галузях як </a:t>
            </a:r>
            <a:r>
              <a:rPr lang="en-US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e-commerce, </a:t>
            </a:r>
            <a:r>
              <a:rPr lang="en-US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</a:t>
            </a:r>
            <a:r>
              <a:rPr lang="uk-UA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тримінг</a:t>
            </a:r>
            <a:r>
              <a:rPr lang="uk-UA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соціальні мережі</a:t>
            </a:r>
          </a:p>
          <a:p>
            <a:pPr marL="285750" indent="-285750"/>
            <a:r>
              <a:rPr lang="uk-UA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Колаборативна</a:t>
            </a:r>
            <a:r>
              <a:rPr lang="uk-UA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фільтрація – один з найефективніших підходів</a:t>
            </a:r>
          </a:p>
          <a:p>
            <a:pPr marL="0" indent="0">
              <a:buNone/>
            </a:pPr>
            <a:endParaRPr lang="uk-UA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buNone/>
            </a:pPr>
            <a:r>
              <a:rPr lang="uk-UA" sz="1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Напрям дослідження:</a:t>
            </a:r>
          </a:p>
          <a:p>
            <a:pPr marL="285750" indent="-285750"/>
            <a:r>
              <a:rPr lang="uk-UA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Дослідження методів </a:t>
            </a:r>
            <a:r>
              <a:rPr lang="uk-UA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колаборативної</a:t>
            </a:r>
            <a:r>
              <a:rPr lang="uk-UA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фільтрації для вибору найточніших рішень</a:t>
            </a:r>
          </a:p>
          <a:p>
            <a:pPr marL="0" indent="0">
              <a:buNone/>
            </a:pPr>
            <a:endParaRPr lang="uk-UA" sz="1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buNone/>
            </a:pPr>
            <a:r>
              <a:rPr lang="uk-UA" sz="13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Об’єкт дослідження:</a:t>
            </a:r>
          </a:p>
          <a:p>
            <a:pPr marL="285750" indent="-285750"/>
            <a:r>
              <a:rPr lang="uk-UA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Методи </a:t>
            </a:r>
            <a:r>
              <a:rPr lang="uk-UA" sz="1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колаборативної</a:t>
            </a:r>
            <a:r>
              <a:rPr lang="uk-UA" sz="1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фільтрації</a:t>
            </a:r>
          </a:p>
          <a:p>
            <a:pPr marL="0" lvl="0" indent="0" algn="l" rtl="0">
              <a:buNone/>
            </a:pPr>
            <a:endParaRPr sz="1300"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Огляд літератури (аналогів)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706437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sz="1300" b="1" dirty="0">
                <a:solidFill>
                  <a:srgbClr val="0D0D0D"/>
                </a:solidFill>
                <a:highlight>
                  <a:srgbClr val="FFFFFF"/>
                </a:highlight>
              </a:rPr>
              <a:t>Перелік основних джерел та теорій у галузі</a:t>
            </a:r>
            <a:endParaRPr lang="en-US" sz="1300" b="1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/>
            <a:r>
              <a:rPr lang="en-GB" sz="1300" dirty="0"/>
              <a:t>Ricci F., </a:t>
            </a:r>
            <a:r>
              <a:rPr lang="en-GB" sz="1300" dirty="0" err="1"/>
              <a:t>Rokach</a:t>
            </a:r>
            <a:r>
              <a:rPr lang="en-GB" sz="1300" dirty="0"/>
              <a:t> L., Shapira B. – “Recommender Systems Handbook”.</a:t>
            </a:r>
          </a:p>
          <a:p>
            <a:pPr marL="285750" indent="-285750"/>
            <a:r>
              <a:rPr lang="en-GB" sz="1300" dirty="0" err="1"/>
              <a:t>Koren</a:t>
            </a:r>
            <a:r>
              <a:rPr lang="en-GB" sz="1300" dirty="0"/>
              <a:t> Y., Bell R. – </a:t>
            </a:r>
            <a:r>
              <a:rPr lang="ru-RU" sz="1300" dirty="0" err="1"/>
              <a:t>методи</a:t>
            </a:r>
            <a:r>
              <a:rPr lang="ru-RU" sz="1300" dirty="0"/>
              <a:t> </a:t>
            </a:r>
            <a:r>
              <a:rPr lang="ru-RU" sz="1300" dirty="0" err="1"/>
              <a:t>матричної</a:t>
            </a:r>
            <a:r>
              <a:rPr lang="ru-RU" sz="1300" dirty="0"/>
              <a:t> </a:t>
            </a:r>
            <a:r>
              <a:rPr lang="ru-RU" sz="1300" dirty="0" err="1"/>
              <a:t>факторизації</a:t>
            </a:r>
            <a:r>
              <a:rPr lang="ru-RU" sz="1300" dirty="0"/>
              <a:t>.</a:t>
            </a:r>
            <a:endParaRPr lang="en-US" sz="1300" dirty="0"/>
          </a:p>
          <a:p>
            <a:pPr marL="285750" indent="-285750"/>
            <a:r>
              <a:rPr lang="en-GB" sz="1300" dirty="0"/>
              <a:t>He X. – Neural Collaborative Filtering (NCF).</a:t>
            </a:r>
          </a:p>
          <a:p>
            <a:pPr marL="285750" indent="-285750"/>
            <a:r>
              <a:rPr lang="en-GB" sz="1300" dirty="0" err="1"/>
              <a:t>Adomavicius</a:t>
            </a:r>
            <a:r>
              <a:rPr lang="en-GB" sz="1300" dirty="0"/>
              <a:t> G. – </a:t>
            </a:r>
            <a:r>
              <a:rPr lang="ru-RU" sz="1300" dirty="0" err="1"/>
              <a:t>класифікація</a:t>
            </a:r>
            <a:r>
              <a:rPr lang="ru-RU" sz="1300" dirty="0"/>
              <a:t> </a:t>
            </a:r>
            <a:r>
              <a:rPr lang="ru-RU" sz="1300" dirty="0" err="1"/>
              <a:t>методів</a:t>
            </a:r>
            <a:r>
              <a:rPr lang="ru-RU" sz="1300" dirty="0"/>
              <a:t> </a:t>
            </a:r>
            <a:r>
              <a:rPr lang="ru-RU" sz="1300" dirty="0" err="1"/>
              <a:t>рекомендацій</a:t>
            </a:r>
            <a:r>
              <a:rPr lang="ru-RU" sz="1300" dirty="0"/>
              <a:t>.</a:t>
            </a:r>
            <a:endParaRPr lang="en-US" sz="1300" dirty="0"/>
          </a:p>
          <a:p>
            <a:pPr marL="285750" indent="-285750"/>
            <a:r>
              <a:rPr lang="en-GB" sz="1300" dirty="0"/>
              <a:t>Sarwar B. – User-based </a:t>
            </a:r>
            <a:r>
              <a:rPr lang="ru-RU" sz="1300" dirty="0"/>
              <a:t>та </a:t>
            </a:r>
            <a:r>
              <a:rPr lang="en-GB" sz="1300" dirty="0"/>
              <a:t>Item-based KNN.</a:t>
            </a:r>
          </a:p>
          <a:p>
            <a:pPr marL="285750" indent="-285750"/>
            <a:r>
              <a:rPr lang="ru-RU" sz="1300" dirty="0" err="1"/>
              <a:t>Праці</a:t>
            </a:r>
            <a:r>
              <a:rPr lang="ru-RU" sz="1300" dirty="0"/>
              <a:t> </a:t>
            </a:r>
            <a:r>
              <a:rPr lang="ru-RU" sz="1300" dirty="0" err="1"/>
              <a:t>українських</a:t>
            </a:r>
            <a:r>
              <a:rPr lang="ru-RU" sz="1300" dirty="0"/>
              <a:t> </a:t>
            </a:r>
            <a:r>
              <a:rPr lang="ru-RU" sz="1300" dirty="0" err="1"/>
              <a:t>дослідників</a:t>
            </a:r>
            <a:r>
              <a:rPr lang="ru-RU" sz="1300" dirty="0"/>
              <a:t>: </a:t>
            </a:r>
            <a:r>
              <a:rPr lang="ru-RU" sz="1300" dirty="0" err="1"/>
              <a:t>Лобур</a:t>
            </a:r>
            <a:r>
              <a:rPr lang="ru-RU" sz="1300" dirty="0"/>
              <a:t> М. В., Шварц М. </a:t>
            </a:r>
            <a:r>
              <a:rPr lang="ru-RU" sz="1300" dirty="0" err="1"/>
              <a:t>Є</a:t>
            </a:r>
            <a:r>
              <a:rPr lang="ru-RU" sz="1300" dirty="0"/>
              <a:t>.</a:t>
            </a:r>
            <a:endParaRPr sz="1300"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sz="1300" b="1" dirty="0">
                <a:solidFill>
                  <a:srgbClr val="0D0D0D"/>
                </a:solidFill>
                <a:highlight>
                  <a:srgbClr val="FFFFFF"/>
                </a:highlight>
              </a:rPr>
              <a:t>Зазначення прогалин у наявних дослідженнях</a:t>
            </a:r>
            <a:endParaRPr sz="1300" b="1"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285750" indent="-285750"/>
            <a:r>
              <a:rPr lang="ru-RU" sz="1300" dirty="0" err="1"/>
              <a:t>Недостатньо</a:t>
            </a:r>
            <a:r>
              <a:rPr lang="ru-RU" sz="1300" dirty="0"/>
              <a:t> </a:t>
            </a:r>
            <a:r>
              <a:rPr lang="ru-RU" sz="1300" dirty="0" err="1"/>
              <a:t>прикладних</a:t>
            </a:r>
            <a:r>
              <a:rPr lang="ru-RU" sz="1300" dirty="0"/>
              <a:t> </a:t>
            </a:r>
            <a:r>
              <a:rPr lang="ru-RU" sz="1300" dirty="0" err="1"/>
              <a:t>порівнянь</a:t>
            </a:r>
            <a:r>
              <a:rPr lang="ru-RU" sz="1300" dirty="0"/>
              <a:t> </a:t>
            </a:r>
            <a:r>
              <a:rPr lang="ru-RU" sz="1300" dirty="0" err="1"/>
              <a:t>методів</a:t>
            </a:r>
            <a:r>
              <a:rPr lang="ru-RU" sz="1300" dirty="0"/>
              <a:t> на одному </a:t>
            </a:r>
            <a:r>
              <a:rPr lang="ru-RU" sz="1300" dirty="0" err="1"/>
              <a:t>датасеті</a:t>
            </a:r>
            <a:r>
              <a:rPr lang="ru-RU" sz="1300" dirty="0"/>
              <a:t>.</a:t>
            </a:r>
            <a:endParaRPr lang="en-US" sz="1300" dirty="0"/>
          </a:p>
          <a:p>
            <a:pPr marL="285750" indent="-285750"/>
            <a:r>
              <a:rPr lang="ru-RU" sz="1300" dirty="0" err="1"/>
              <a:t>Бракує</a:t>
            </a:r>
            <a:r>
              <a:rPr lang="ru-RU" sz="1300" dirty="0"/>
              <a:t> </a:t>
            </a:r>
            <a:r>
              <a:rPr lang="ru-RU" sz="1300" dirty="0" err="1"/>
              <a:t>аналізу</a:t>
            </a:r>
            <a:r>
              <a:rPr lang="ru-RU" sz="1300" dirty="0"/>
              <a:t> </a:t>
            </a:r>
            <a:r>
              <a:rPr lang="ru-RU" sz="1300" dirty="0" err="1"/>
              <a:t>точності</a:t>
            </a:r>
            <a:r>
              <a:rPr lang="ru-RU" sz="1300" dirty="0"/>
              <a:t> з </a:t>
            </a:r>
            <a:r>
              <a:rPr lang="ru-RU" sz="1300" dirty="0" err="1"/>
              <a:t>різними</a:t>
            </a:r>
            <a:r>
              <a:rPr lang="ru-RU" sz="1300" dirty="0"/>
              <a:t> метриками </a:t>
            </a:r>
            <a:r>
              <a:rPr lang="ru-RU" sz="1300" dirty="0" err="1"/>
              <a:t>подібності</a:t>
            </a:r>
            <a:r>
              <a:rPr lang="en-US" sz="1300" dirty="0"/>
              <a:t>.</a:t>
            </a:r>
          </a:p>
          <a:p>
            <a:pPr marL="285750" indent="-285750"/>
            <a:r>
              <a:rPr lang="ru-RU" sz="1300" dirty="0" err="1"/>
              <a:t>Обмежене</a:t>
            </a:r>
            <a:r>
              <a:rPr lang="ru-RU" sz="1300" dirty="0"/>
              <a:t> </a:t>
            </a:r>
            <a:r>
              <a:rPr lang="ru-RU" sz="1300" dirty="0" err="1"/>
              <a:t>використання</a:t>
            </a:r>
            <a:r>
              <a:rPr lang="ru-RU" sz="1300" dirty="0"/>
              <a:t> </a:t>
            </a:r>
            <a:r>
              <a:rPr lang="ru-RU" sz="1300" dirty="0" err="1"/>
              <a:t>новітніх</a:t>
            </a:r>
            <a:r>
              <a:rPr lang="ru-RU" sz="1300" dirty="0"/>
              <a:t> моделей (</a:t>
            </a:r>
            <a:r>
              <a:rPr lang="en-GB" sz="1300" dirty="0"/>
              <a:t>NCF) </a:t>
            </a:r>
            <a:r>
              <a:rPr lang="ru-RU" sz="1300" dirty="0"/>
              <a:t>у </a:t>
            </a:r>
            <a:r>
              <a:rPr lang="ru-RU" sz="1300" dirty="0" err="1"/>
              <a:t>локальних</a:t>
            </a:r>
            <a:r>
              <a:rPr lang="ru-RU" sz="1300" dirty="0"/>
              <a:t> </a:t>
            </a:r>
            <a:r>
              <a:rPr lang="ru-RU" sz="1300" dirty="0" err="1"/>
              <a:t>дослідженнях</a:t>
            </a:r>
            <a:r>
              <a:rPr lang="ru-RU" sz="1300" dirty="0"/>
              <a:t>.</a:t>
            </a:r>
            <a:endParaRPr lang="en-US" sz="1300" dirty="0"/>
          </a:p>
          <a:p>
            <a:pPr marL="285750" indent="-285750">
              <a:lnSpc>
                <a:spcPct val="120000"/>
              </a:lnSpc>
            </a:pPr>
            <a:r>
              <a:rPr lang="ru-RU" sz="1300" dirty="0"/>
              <a:t>Не </a:t>
            </a:r>
            <a:r>
              <a:rPr lang="ru-RU" sz="1300" dirty="0" err="1"/>
              <a:t>всі</a:t>
            </a:r>
            <a:r>
              <a:rPr lang="ru-RU" sz="1300" dirty="0"/>
              <a:t> </a:t>
            </a:r>
            <a:r>
              <a:rPr lang="ru-RU" sz="1300" dirty="0" err="1"/>
              <a:t>підходи</a:t>
            </a:r>
            <a:r>
              <a:rPr lang="ru-RU" sz="1300" dirty="0"/>
              <a:t> </a:t>
            </a:r>
            <a:r>
              <a:rPr lang="ru-RU" sz="1300" dirty="0" err="1"/>
              <a:t>враховують</a:t>
            </a:r>
            <a:r>
              <a:rPr lang="ru-RU" sz="1300" dirty="0"/>
              <a:t> </a:t>
            </a:r>
            <a:r>
              <a:rPr lang="ru-RU" sz="1300" dirty="0" err="1"/>
              <a:t>адаптацію</a:t>
            </a:r>
            <a:r>
              <a:rPr lang="ru-RU" sz="1300" dirty="0"/>
              <a:t> до </a:t>
            </a:r>
            <a:r>
              <a:rPr lang="ru-RU" sz="1300" dirty="0" err="1"/>
              <a:t>масштабів</a:t>
            </a:r>
            <a:r>
              <a:rPr lang="ru-RU" sz="1300" dirty="0"/>
              <a:t> </a:t>
            </a:r>
            <a:r>
              <a:rPr lang="ru-RU" sz="1300" dirty="0" err="1"/>
              <a:t>системи</a:t>
            </a:r>
            <a:r>
              <a:rPr lang="ru-RU" sz="1300" dirty="0"/>
              <a:t>.</a:t>
            </a:r>
            <a:endParaRPr sz="1300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sz="1400" b="1" dirty="0" err="1"/>
              <a:t>Чітке</a:t>
            </a:r>
            <a:r>
              <a:rPr lang="ru-RU" sz="1400" b="1" dirty="0"/>
              <a:t> </a:t>
            </a:r>
            <a:r>
              <a:rPr lang="ru-RU" sz="1400" b="1" dirty="0" err="1"/>
              <a:t>формулювання</a:t>
            </a:r>
            <a:r>
              <a:rPr lang="ru-RU" sz="1400" b="1" dirty="0"/>
              <a:t> </a:t>
            </a:r>
            <a:r>
              <a:rPr lang="ru-RU" sz="1400" b="1" dirty="0" err="1"/>
              <a:t>проблеми</a:t>
            </a:r>
            <a:r>
              <a:rPr lang="ru-RU" sz="1400" b="1" dirty="0"/>
              <a:t>:</a:t>
            </a:r>
          </a:p>
          <a:p>
            <a:pPr marL="285750" indent="-285750"/>
            <a:r>
              <a:rPr lang="ru-RU" sz="1400" dirty="0" err="1"/>
              <a:t>Необхідність</a:t>
            </a:r>
            <a:r>
              <a:rPr lang="ru-RU" sz="1400" dirty="0"/>
              <a:t> </a:t>
            </a:r>
            <a:r>
              <a:rPr lang="ru-RU" sz="1400" dirty="0" err="1"/>
              <a:t>вибору</a:t>
            </a:r>
            <a:r>
              <a:rPr lang="ru-RU" sz="1400" dirty="0"/>
              <a:t> </a:t>
            </a:r>
            <a:r>
              <a:rPr lang="ru-RU" sz="1400" dirty="0" err="1"/>
              <a:t>найточнішого</a:t>
            </a:r>
            <a:r>
              <a:rPr lang="ru-RU" sz="1400" dirty="0"/>
              <a:t> методу </a:t>
            </a:r>
            <a:r>
              <a:rPr lang="ru-RU" sz="1400" dirty="0" err="1"/>
              <a:t>колаборативної</a:t>
            </a:r>
            <a:r>
              <a:rPr lang="ru-RU" sz="1400" dirty="0"/>
              <a:t> </a:t>
            </a:r>
            <a:r>
              <a:rPr lang="ru-RU" sz="1400" dirty="0" err="1"/>
              <a:t>фільтрації</a:t>
            </a:r>
            <a:r>
              <a:rPr lang="ru-RU" sz="1400" dirty="0"/>
              <a:t>.</a:t>
            </a:r>
          </a:p>
          <a:p>
            <a:pPr marL="285750" indent="-285750"/>
            <a:r>
              <a:rPr lang="ru-RU" sz="1400" dirty="0" err="1"/>
              <a:t>Вплив</a:t>
            </a:r>
            <a:r>
              <a:rPr lang="ru-RU" sz="1400" dirty="0"/>
              <a:t> метрик </a:t>
            </a:r>
            <a:r>
              <a:rPr lang="ru-RU" sz="1400" dirty="0" err="1"/>
              <a:t>подібності</a:t>
            </a:r>
            <a:r>
              <a:rPr lang="ru-RU" sz="1400" dirty="0"/>
              <a:t> та </a:t>
            </a:r>
            <a:r>
              <a:rPr lang="ru-RU" sz="1400" dirty="0" err="1"/>
              <a:t>кількості</a:t>
            </a:r>
            <a:r>
              <a:rPr lang="ru-RU" sz="1400" dirty="0"/>
              <a:t> </a:t>
            </a:r>
            <a:r>
              <a:rPr lang="ru-RU" sz="1400" dirty="0" err="1"/>
              <a:t>сусідів</a:t>
            </a:r>
            <a:r>
              <a:rPr lang="ru-RU" sz="1400" dirty="0"/>
              <a:t> на </a:t>
            </a:r>
            <a:r>
              <a:rPr lang="ru-RU" sz="1400" dirty="0" err="1"/>
              <a:t>точність</a:t>
            </a:r>
            <a:r>
              <a:rPr lang="ru-RU" sz="1400" dirty="0"/>
              <a:t> </a:t>
            </a:r>
            <a:r>
              <a:rPr lang="ru-RU" sz="1400" dirty="0" err="1"/>
              <a:t>прогнозів</a:t>
            </a:r>
            <a:r>
              <a:rPr lang="ru-RU" sz="1400" dirty="0"/>
              <a:t>.</a:t>
            </a:r>
          </a:p>
          <a:p>
            <a:pPr marL="285750" indent="-285750"/>
            <a:r>
              <a:rPr lang="ru-RU" sz="1400" dirty="0" err="1"/>
              <a:t>Відсутність</a:t>
            </a:r>
            <a:r>
              <a:rPr lang="ru-RU" sz="1400" dirty="0"/>
              <a:t> </a:t>
            </a:r>
            <a:r>
              <a:rPr lang="ru-RU" sz="1400" dirty="0" err="1"/>
              <a:t>єдиного</a:t>
            </a:r>
            <a:r>
              <a:rPr lang="ru-RU" sz="1400" dirty="0"/>
              <a:t> </a:t>
            </a:r>
            <a:r>
              <a:rPr lang="ru-RU" sz="1400" dirty="0" err="1"/>
              <a:t>підходу</a:t>
            </a:r>
            <a:r>
              <a:rPr lang="ru-RU" sz="1400" dirty="0"/>
              <a:t> для </a:t>
            </a:r>
            <a:r>
              <a:rPr lang="ru-RU" sz="1400" dirty="0" err="1"/>
              <a:t>різних</a:t>
            </a:r>
            <a:r>
              <a:rPr lang="ru-RU" sz="1400" dirty="0"/>
              <a:t> </a:t>
            </a:r>
            <a:r>
              <a:rPr lang="ru-RU" sz="1400" dirty="0" err="1"/>
              <a:t>типів</a:t>
            </a:r>
            <a:r>
              <a:rPr lang="ru-RU" sz="1400" dirty="0"/>
              <a:t> систем.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sz="1400" b="1" dirty="0" err="1"/>
              <a:t>Опис</a:t>
            </a:r>
            <a:r>
              <a:rPr lang="ru-RU" sz="1400" b="1" dirty="0"/>
              <a:t> </a:t>
            </a:r>
            <a:r>
              <a:rPr lang="ru-RU" sz="1400" b="1" dirty="0" err="1"/>
              <a:t>очікуваних</a:t>
            </a:r>
            <a:r>
              <a:rPr lang="ru-RU" sz="1400" b="1" dirty="0"/>
              <a:t> </a:t>
            </a:r>
            <a:r>
              <a:rPr lang="ru-RU" sz="1400" b="1" dirty="0" err="1"/>
              <a:t>результатів</a:t>
            </a:r>
            <a:r>
              <a:rPr lang="ru-RU" sz="1400" b="1" dirty="0"/>
              <a:t>:</a:t>
            </a:r>
          </a:p>
          <a:p>
            <a:pPr marL="285750" indent="-285750"/>
            <a:r>
              <a:rPr lang="ru-RU" sz="1400" dirty="0" err="1"/>
              <a:t>Порівняння</a:t>
            </a:r>
            <a:r>
              <a:rPr lang="ru-RU" sz="1400" dirty="0"/>
              <a:t> </a:t>
            </a:r>
            <a:r>
              <a:rPr lang="ru-RU" sz="1400" dirty="0" err="1"/>
              <a:t>точності</a:t>
            </a:r>
            <a:r>
              <a:rPr lang="ru-RU" sz="1400" dirty="0"/>
              <a:t> 4 </a:t>
            </a:r>
            <a:r>
              <a:rPr lang="ru-RU" sz="1400" dirty="0" err="1"/>
              <a:t>методів</a:t>
            </a:r>
            <a:r>
              <a:rPr lang="ru-RU" sz="1400" dirty="0"/>
              <a:t>: </a:t>
            </a:r>
            <a:r>
              <a:rPr lang="en-GB" sz="1400" dirty="0"/>
              <a:t>user-KNN, item-KNN, MF, NCF.</a:t>
            </a:r>
            <a:r>
              <a:rPr lang="uk-UA" sz="1400" dirty="0"/>
              <a:t> </a:t>
            </a:r>
          </a:p>
          <a:p>
            <a:pPr marL="285750" indent="-285750"/>
            <a:r>
              <a:rPr lang="ru-RU" sz="1400" dirty="0" err="1"/>
              <a:t>Визначення</a:t>
            </a:r>
            <a:r>
              <a:rPr lang="ru-RU" sz="1400" dirty="0"/>
              <a:t> </a:t>
            </a:r>
            <a:r>
              <a:rPr lang="ru-RU" sz="1400" dirty="0" err="1"/>
              <a:t>найкращої</a:t>
            </a:r>
            <a:r>
              <a:rPr lang="ru-RU" sz="1400" dirty="0"/>
              <a:t> метрики </a:t>
            </a:r>
            <a:r>
              <a:rPr lang="ru-RU" sz="1400" dirty="0" err="1"/>
              <a:t>подібності</a:t>
            </a:r>
            <a:r>
              <a:rPr lang="ru-RU" sz="1400" dirty="0"/>
              <a:t> для </a:t>
            </a:r>
            <a:r>
              <a:rPr lang="en-GB" sz="1400" dirty="0"/>
              <a:t>KNN-</a:t>
            </a:r>
            <a:r>
              <a:rPr lang="ru-RU" sz="1400" dirty="0" err="1"/>
              <a:t>методів</a:t>
            </a:r>
            <a:r>
              <a:rPr lang="ru-RU" sz="1400" dirty="0"/>
              <a:t>. </a:t>
            </a:r>
          </a:p>
          <a:p>
            <a:pPr marL="285750" indent="-285750"/>
            <a:r>
              <a:rPr lang="ru-RU" sz="1400" dirty="0" err="1"/>
              <a:t>Формування</a:t>
            </a:r>
            <a:r>
              <a:rPr lang="ru-RU" sz="1400" dirty="0"/>
              <a:t> </a:t>
            </a:r>
            <a:r>
              <a:rPr lang="ru-RU" sz="1400" dirty="0" err="1"/>
              <a:t>рекомендацій</a:t>
            </a:r>
            <a:r>
              <a:rPr lang="ru-RU" sz="1400" dirty="0"/>
              <a:t> </a:t>
            </a:r>
            <a:r>
              <a:rPr lang="ru-RU" sz="1400" dirty="0" err="1"/>
              <a:t>щодо</a:t>
            </a:r>
            <a:r>
              <a:rPr lang="ru-RU" sz="1400" dirty="0"/>
              <a:t> </a:t>
            </a:r>
            <a:r>
              <a:rPr lang="ru-RU" sz="1400" dirty="0" err="1"/>
              <a:t>вибору</a:t>
            </a:r>
            <a:r>
              <a:rPr lang="ru-RU" sz="1400" dirty="0"/>
              <a:t> методу для </a:t>
            </a:r>
            <a:r>
              <a:rPr lang="ru-RU" sz="1400" dirty="0" err="1"/>
              <a:t>різних</a:t>
            </a:r>
            <a:r>
              <a:rPr lang="ru-RU" sz="1400" dirty="0"/>
              <a:t> </a:t>
            </a:r>
            <a:r>
              <a:rPr lang="ru-RU" sz="1400" dirty="0" err="1"/>
              <a:t>сценаріїв</a:t>
            </a:r>
            <a:r>
              <a:rPr lang="ru-RU" sz="1400" dirty="0"/>
              <a:t> </a:t>
            </a:r>
            <a:r>
              <a:rPr lang="ru-RU" sz="1400" dirty="0" err="1"/>
              <a:t>застосування</a:t>
            </a:r>
            <a:r>
              <a:rPr lang="ru-RU" sz="1400" dirty="0"/>
              <a:t>.</a:t>
            </a:r>
            <a:endParaRPr sz="1400" dirty="0">
              <a:latin typeface="Economica" panose="020B060402020202020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Методологія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84424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52396" indent="0" algn="ctr">
              <a:buNone/>
            </a:pPr>
            <a:r>
              <a:rPr lang="uk-UA" sz="1600" dirty="0"/>
              <a:t>Практичне дослідження матиме 2 етапи:</a:t>
            </a:r>
          </a:p>
          <a:p>
            <a:pPr marL="152396" indent="0" algn="ctr">
              <a:buNone/>
            </a:pPr>
            <a:endParaRPr lang="uk-UA" sz="1600" dirty="0"/>
          </a:p>
          <a:p>
            <a:pPr marL="609596" indent="-457200">
              <a:buAutoNum type="arabicPeriod"/>
            </a:pPr>
            <a:r>
              <a:rPr lang="uk-UA" sz="1600" dirty="0"/>
              <a:t>Порівняння метрик подібності для кожної моделі окремо – для </a:t>
            </a:r>
            <a:r>
              <a:rPr lang="en-US" sz="1600" dirty="0"/>
              <a:t>user-KNN</a:t>
            </a:r>
            <a:r>
              <a:rPr lang="uk-UA" sz="1600" dirty="0"/>
              <a:t> та</a:t>
            </a:r>
            <a:r>
              <a:rPr lang="en-US" sz="1600" dirty="0"/>
              <a:t> item-KNN</a:t>
            </a:r>
            <a:r>
              <a:rPr lang="uk-UA" sz="1600" dirty="0"/>
              <a:t>. </a:t>
            </a:r>
            <a:br>
              <a:rPr lang="uk-UA" sz="1600" dirty="0"/>
            </a:br>
            <a:endParaRPr lang="uk-UA" sz="1600" dirty="0"/>
          </a:p>
          <a:p>
            <a:pPr marL="609596" indent="-457200" algn="just">
              <a:buAutoNum type="arabicPeriod"/>
            </a:pPr>
            <a:endParaRPr lang="uk-UA" sz="1600" dirty="0"/>
          </a:p>
          <a:p>
            <a:pPr marL="609596" indent="-457200" algn="just">
              <a:buAutoNum type="arabicPeriod"/>
            </a:pPr>
            <a:r>
              <a:rPr lang="uk-UA" sz="1600" dirty="0"/>
              <a:t>Порівняння найефективніших  моделей з першого етапу між собою, а також з реалізаціями </a:t>
            </a:r>
            <a:r>
              <a:rPr lang="en-US" sz="1600" dirty="0"/>
              <a:t>PMF (</a:t>
            </a:r>
            <a:r>
              <a:rPr lang="uk-UA" sz="1600" dirty="0"/>
              <a:t>імовірнісна матрична </a:t>
            </a:r>
            <a:r>
              <a:rPr lang="uk-UA" sz="1600" dirty="0" err="1"/>
              <a:t>факторизація</a:t>
            </a:r>
            <a:r>
              <a:rPr lang="en-US" sz="1600" dirty="0"/>
              <a:t>) </a:t>
            </a:r>
            <a:r>
              <a:rPr lang="uk-UA" sz="1600" dirty="0"/>
              <a:t>та </a:t>
            </a:r>
            <a:r>
              <a:rPr lang="en-US" sz="1600" dirty="0"/>
              <a:t>NCF</a:t>
            </a:r>
            <a:r>
              <a:rPr lang="uk-UA" sz="1600" dirty="0"/>
              <a:t> (нейронна </a:t>
            </a:r>
            <a:r>
              <a:rPr lang="uk-UA" sz="1600" dirty="0" err="1"/>
              <a:t>колаборативна</a:t>
            </a:r>
            <a:r>
              <a:rPr lang="uk-UA" sz="1600" dirty="0"/>
              <a:t> фільтрація).</a:t>
            </a:r>
            <a:endParaRPr lang="en-UA" sz="1600" dirty="0"/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Обрання метрик подібності</a:t>
            </a:r>
            <a:r>
              <a:rPr lang="uk" sz="3200" dirty="0"/>
              <a:t>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472966" y="844245"/>
            <a:ext cx="2372710" cy="4012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uk-UA" sz="1600" dirty="0" err="1"/>
              <a:t>Косинусна</a:t>
            </a:r>
            <a:r>
              <a:rPr lang="uk-UA" sz="1600" dirty="0"/>
              <a:t> подібність</a:t>
            </a:r>
            <a:endParaRPr lang="en-UA" sz="1600" dirty="0"/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2C8EF8-F610-7741-B522-10F7AF221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59" y="1234040"/>
            <a:ext cx="2249617" cy="9284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5F627B-C75E-754D-9098-3518CE2DD0CC}"/>
              </a:ext>
            </a:extLst>
          </p:cNvPr>
          <p:cNvSpPr txBox="1"/>
          <p:nvPr/>
        </p:nvSpPr>
        <p:spPr>
          <a:xfrm>
            <a:off x="311700" y="2157401"/>
            <a:ext cx="457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450215" algn="l"/>
              </a:tabLst>
            </a:pPr>
            <a:r>
              <a:rPr lang="uk-UA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де </a:t>
            </a:r>
            <a:r>
              <a:rPr lang="en-US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uk-UA" sz="1200" kern="0" dirty="0">
                <a:effectLst/>
                <a:ea typeface="Times New Roman" panose="02020603050405020304" pitchFamily="18" charset="0"/>
                <a:cs typeface="Cambria Math" panose="02040503050406030204" pitchFamily="18" charset="0"/>
              </a:rPr>
              <a:t>⋅</a:t>
            </a:r>
            <a:r>
              <a:rPr lang="en-US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uk-UA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позначає скалярний добуток векторів,</a:t>
            </a:r>
            <a:endParaRPr lang="en-UA" sz="1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sz="1200" kern="0" dirty="0">
                <a:effectLst/>
                <a:ea typeface="Times New Roman" panose="02020603050405020304" pitchFamily="18" charset="0"/>
              </a:rPr>
              <a:t>   </a:t>
            </a:r>
            <a:r>
              <a:rPr lang="uk-UA" sz="1200" kern="0" dirty="0">
                <a:effectLst/>
                <a:ea typeface="Times New Roman" panose="02020603050405020304" pitchFamily="18" charset="0"/>
                <a:cs typeface="Cambria Math" panose="02040503050406030204" pitchFamily="18" charset="0"/>
              </a:rPr>
              <a:t>∥</a:t>
            </a:r>
            <a:r>
              <a:rPr lang="en-US" sz="1200" kern="0" dirty="0">
                <a:effectLst/>
                <a:ea typeface="Times New Roman" panose="02020603050405020304" pitchFamily="18" charset="0"/>
              </a:rPr>
              <a:t>a</a:t>
            </a:r>
            <a:r>
              <a:rPr lang="uk-UA" sz="1200" kern="0" dirty="0">
                <a:effectLst/>
                <a:ea typeface="Times New Roman" panose="02020603050405020304" pitchFamily="18" charset="0"/>
                <a:cs typeface="Cambria Math" panose="02040503050406030204" pitchFamily="18" charset="0"/>
              </a:rPr>
              <a:t>∥</a:t>
            </a:r>
            <a:r>
              <a:rPr lang="uk-UA" sz="1200" kern="0" dirty="0">
                <a:effectLst/>
                <a:ea typeface="Times New Roman" panose="02020603050405020304" pitchFamily="18" charset="0"/>
              </a:rPr>
              <a:t> і </a:t>
            </a:r>
            <a:r>
              <a:rPr lang="uk-UA" sz="1200" kern="0" dirty="0">
                <a:effectLst/>
                <a:ea typeface="Times New Roman" panose="02020603050405020304" pitchFamily="18" charset="0"/>
                <a:cs typeface="Cambria Math" panose="02040503050406030204" pitchFamily="18" charset="0"/>
              </a:rPr>
              <a:t>∥</a:t>
            </a:r>
            <a:r>
              <a:rPr lang="en-US" sz="1200" kern="0" dirty="0">
                <a:effectLst/>
                <a:ea typeface="Times New Roman" panose="02020603050405020304" pitchFamily="18" charset="0"/>
                <a:cs typeface="Cambria Math" panose="02040503050406030204" pitchFamily="18" charset="0"/>
              </a:rPr>
              <a:t>b</a:t>
            </a:r>
            <a:r>
              <a:rPr lang="uk-UA" sz="1200" kern="0" dirty="0">
                <a:effectLst/>
                <a:ea typeface="Times New Roman" panose="02020603050405020304" pitchFamily="18" charset="0"/>
                <a:cs typeface="Cambria Math" panose="02040503050406030204" pitchFamily="18" charset="0"/>
              </a:rPr>
              <a:t>∥</a:t>
            </a:r>
            <a:r>
              <a:rPr lang="uk-UA" sz="1200" kern="0" dirty="0">
                <a:effectLst/>
                <a:ea typeface="Times New Roman" panose="02020603050405020304" pitchFamily="18" charset="0"/>
              </a:rPr>
              <a:t> є нормами (довжинами) цих векторів</a:t>
            </a:r>
            <a:r>
              <a:rPr lang="en-UA" sz="1200" dirty="0">
                <a:effectLst/>
              </a:rPr>
              <a:t> </a:t>
            </a:r>
            <a:endParaRPr lang="en-UA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06A21-C86B-964A-9DB8-30523FC9848C}"/>
              </a:ext>
            </a:extLst>
          </p:cNvPr>
          <p:cNvSpPr txBox="1"/>
          <p:nvPr/>
        </p:nvSpPr>
        <p:spPr>
          <a:xfrm>
            <a:off x="5470634" y="890971"/>
            <a:ext cx="17736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400" dirty="0"/>
              <a:t>Кореляція </a:t>
            </a:r>
            <a:r>
              <a:rPr lang="uk-UA" sz="1400" dirty="0" err="1"/>
              <a:t>Пірсона</a:t>
            </a:r>
            <a:endParaRPr lang="en-UA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D67E01-DC89-D145-9160-0057952AA4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8210" y="1318626"/>
            <a:ext cx="2270209" cy="6496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1613DFA-1095-4141-BEDB-D7F4E9E0B7FE}"/>
                  </a:ext>
                </a:extLst>
              </p:cNvPr>
              <p:cNvSpPr txBox="1"/>
              <p:nvPr/>
            </p:nvSpPr>
            <p:spPr>
              <a:xfrm>
                <a:off x="4622360" y="2089626"/>
                <a:ext cx="4297906" cy="6120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tabLst>
                    <a:tab pos="450215" algn="l"/>
                  </a:tabLst>
                </a:pPr>
                <a:r>
                  <a:rPr lang="uk-UA" sz="1200" kern="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A" sz="12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uk-UA" sz="12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uk-UA" sz="12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uk-UA" sz="1200" kern="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A" sz="12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uk-UA" sz="12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uk-UA" sz="12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uk-UA" sz="1200" kern="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є значеннями двох змінних,</a:t>
                </a:r>
                <a:endParaRPr lang="en-UA" sz="11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tabLst>
                    <a:tab pos="450215" algn="l"/>
                  </a:tabLst>
                </a:pPr>
                <a:r>
                  <a:rPr lang="uk-UA" sz="1200" kern="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A" sz="12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uk-UA" sz="12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uk-UA" sz="1200" kern="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та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A" sz="12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uk-UA" sz="12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uk-UA" sz="1200" kern="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є середніми значеннями змінних X та </a:t>
                </a:r>
                <a:r>
                  <a:rPr lang="uk-UA" sz="1200" kern="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uk-UA" sz="1200" kern="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A" sz="11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1613DFA-1095-4141-BEDB-D7F4E9E0B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360" y="2089626"/>
                <a:ext cx="4297906" cy="612091"/>
              </a:xfrm>
              <a:prstGeom prst="rect">
                <a:avLst/>
              </a:prstGeom>
              <a:blipFill>
                <a:blip r:embed="rId6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A6C2FE6-73CA-8048-9BBE-BB303CF2535B}"/>
              </a:ext>
            </a:extLst>
          </p:cNvPr>
          <p:cNvSpPr txBox="1"/>
          <p:nvPr/>
        </p:nvSpPr>
        <p:spPr>
          <a:xfrm>
            <a:off x="1720866" y="2920490"/>
            <a:ext cx="15662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Індекс </a:t>
            </a:r>
            <a:r>
              <a:rPr lang="uk-UA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Жаккара</a:t>
            </a:r>
            <a:endParaRPr lang="en-UA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4690B5-85C8-214F-A79F-492D5201BB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9321" y="3228267"/>
            <a:ext cx="1566243" cy="6481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D42C05F-7EC2-504A-873E-76B4E1400824}"/>
              </a:ext>
            </a:extLst>
          </p:cNvPr>
          <p:cNvSpPr txBox="1"/>
          <p:nvPr/>
        </p:nvSpPr>
        <p:spPr>
          <a:xfrm>
            <a:off x="1206060" y="3946510"/>
            <a:ext cx="3854671" cy="893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uk-UA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де </a:t>
            </a:r>
            <a:r>
              <a:rPr lang="uk-UA" sz="1200" kern="0" dirty="0">
                <a:effectLst/>
                <a:ea typeface="Times New Roman" panose="02020603050405020304" pitchFamily="18" charset="0"/>
                <a:cs typeface="Cambria Math" panose="02040503050406030204" pitchFamily="18" charset="0"/>
              </a:rPr>
              <a:t>∣</a:t>
            </a:r>
            <a:r>
              <a:rPr lang="uk-UA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A∩B</a:t>
            </a:r>
            <a:r>
              <a:rPr lang="uk-UA" sz="1200" kern="0" dirty="0">
                <a:effectLst/>
                <a:ea typeface="Times New Roman" panose="02020603050405020304" pitchFamily="18" charset="0"/>
                <a:cs typeface="Cambria Math" panose="02040503050406030204" pitchFamily="18" charset="0"/>
              </a:rPr>
              <a:t>∣</a:t>
            </a:r>
            <a:r>
              <a:rPr lang="uk-UA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- це кількість елементів у перетині </a:t>
            </a:r>
            <a:br>
              <a:rPr lang="uk-UA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множин </a:t>
            </a:r>
            <a:r>
              <a:rPr lang="uk-UA" sz="12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uk-UA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uk-UA" sz="12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k-UA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1200" kern="0" dirty="0">
                <a:effectLst/>
                <a:ea typeface="Times New Roman" panose="02020603050405020304" pitchFamily="18" charset="0"/>
                <a:cs typeface="Cambria Math" panose="02040503050406030204" pitchFamily="18" charset="0"/>
              </a:rPr>
              <a:t>∣</a:t>
            </a:r>
            <a:r>
              <a:rPr lang="uk-UA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uk-UA" sz="1200" kern="0" dirty="0">
                <a:effectLst/>
                <a:ea typeface="Times New Roman" panose="02020603050405020304" pitchFamily="18" charset="0"/>
                <a:cs typeface="Cambria Math" panose="02040503050406030204" pitchFamily="18" charset="0"/>
              </a:rPr>
              <a:t>∪</a:t>
            </a:r>
            <a:r>
              <a:rPr lang="uk-UA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k-UA" sz="1200" kern="0" dirty="0">
                <a:effectLst/>
                <a:ea typeface="Times New Roman" panose="02020603050405020304" pitchFamily="18" charset="0"/>
                <a:cs typeface="Cambria Math" panose="02040503050406030204" pitchFamily="18" charset="0"/>
              </a:rPr>
              <a:t>∣</a:t>
            </a:r>
            <a:r>
              <a:rPr lang="uk-UA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- це кількість елементів в об'єднанні множин </a:t>
            </a:r>
            <a:r>
              <a:rPr lang="uk-UA" sz="12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uk-UA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uk-UA" sz="12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uk-UA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A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BC61D3-A937-F049-801E-5F63002D9BCB}"/>
              </a:ext>
            </a:extLst>
          </p:cNvPr>
          <p:cNvSpPr txBox="1"/>
          <p:nvPr/>
        </p:nvSpPr>
        <p:spPr>
          <a:xfrm>
            <a:off x="5499741" y="2916477"/>
            <a:ext cx="19233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400" dirty="0"/>
              <a:t>Кореляція </a:t>
            </a:r>
            <a:r>
              <a:rPr lang="uk-UA" sz="1400" dirty="0" err="1"/>
              <a:t>Спірмана</a:t>
            </a:r>
            <a:endParaRPr lang="en-UA" sz="1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BF973EC-8812-FC45-B1BD-5B2AF8F752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8438" y="3301848"/>
            <a:ext cx="1495223" cy="5745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44636C-E502-524E-BFE6-DD0524628D6B}"/>
                  </a:ext>
                </a:extLst>
              </p:cNvPr>
              <p:cNvSpPr txBox="1"/>
              <p:nvPr/>
            </p:nvSpPr>
            <p:spPr>
              <a:xfrm>
                <a:off x="5374465" y="3871147"/>
                <a:ext cx="3090041" cy="8890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uk-UA" sz="1200" kern="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A" sz="12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uk-UA" sz="12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uk-UA" sz="12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uk-UA" sz="1200" kern="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— різниця рангів кожного спостереження в двох наборах даних,</a:t>
                </a:r>
                <a:endParaRPr lang="en-UA" sz="11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uk-UA" sz="1200" kern="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uk-UA" sz="1200" kern="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uk-UA" sz="1200" kern="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— кількість спостережень.</a:t>
                </a:r>
                <a:endParaRPr lang="en-UA" sz="11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44636C-E502-524E-BFE6-DD0524628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465" y="3871147"/>
                <a:ext cx="3090041" cy="889090"/>
              </a:xfrm>
              <a:prstGeom prst="rect">
                <a:avLst/>
              </a:prstGeom>
              <a:blipFill>
                <a:blip r:embed="rId9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771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5799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Метрики оцінювання дослідження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824079" y="5532902"/>
            <a:ext cx="8520600" cy="31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53914C-268C-8C40-8F51-A2EE21F204D5}"/>
              </a:ext>
            </a:extLst>
          </p:cNvPr>
          <p:cNvSpPr txBox="1"/>
          <p:nvPr/>
        </p:nvSpPr>
        <p:spPr>
          <a:xfrm>
            <a:off x="425669" y="938567"/>
            <a:ext cx="83638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MAE - метрика, яка повідомляє нам середню абсолютну різницю між прогнозованими значеннями та фактичними значеннями у наборі даних.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70F410-EAA3-6748-8A0F-BC0ADF11F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8" y="1767158"/>
            <a:ext cx="2180254" cy="5314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512E6C-A6F9-5E4E-ADC1-C4D9148C5E07}"/>
              </a:ext>
            </a:extLst>
          </p:cNvPr>
          <p:cNvSpPr txBox="1"/>
          <p:nvPr/>
        </p:nvSpPr>
        <p:spPr>
          <a:xfrm>
            <a:off x="3466443" y="1557997"/>
            <a:ext cx="5251887" cy="1078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spcBef>
                <a:spcPts val="150"/>
              </a:spcBef>
              <a:buNone/>
            </a:pPr>
            <a:r>
              <a:rPr lang="uk-UA" noProof="1"/>
              <a:t>N</a:t>
            </a:r>
            <a:r>
              <a:rPr lang="uk-UA" dirty="0"/>
              <a:t> – загальна кількість елементів у тестовому наборі; </a:t>
            </a:r>
          </a:p>
          <a:p>
            <a:pPr marL="0" indent="0" algn="just">
              <a:lnSpc>
                <a:spcPct val="150000"/>
              </a:lnSpc>
              <a:spcBef>
                <a:spcPts val="150"/>
              </a:spcBef>
              <a:buNone/>
            </a:pPr>
            <a:r>
              <a:rPr lang="uk-UA" dirty="0"/>
              <a:t>𝑃𝑥,𝑒 – прогнозована оцінка користувача x до елемента </a:t>
            </a:r>
            <a:r>
              <a:rPr lang="uk-UA" noProof="1"/>
              <a:t>e</a:t>
            </a:r>
            <a:r>
              <a:rPr lang="uk-UA" dirty="0"/>
              <a:t>; </a:t>
            </a:r>
          </a:p>
          <a:p>
            <a:pPr marL="0" indent="0" algn="just">
              <a:lnSpc>
                <a:spcPct val="150000"/>
              </a:lnSpc>
              <a:spcBef>
                <a:spcPts val="150"/>
              </a:spcBef>
              <a:buNone/>
            </a:pPr>
            <a:r>
              <a:rPr lang="uk-UA" dirty="0"/>
              <a:t>𝑅𝑥,𝑒 – фактична оцінка користувача x до елемента </a:t>
            </a:r>
            <a:r>
              <a:rPr lang="uk-UA" noProof="1"/>
              <a:t>e</a:t>
            </a:r>
            <a:r>
              <a:rPr lang="uk-UA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1E274B-B2DD-1D4E-B6E1-DD62EACD41DF}"/>
              </a:ext>
            </a:extLst>
          </p:cNvPr>
          <p:cNvSpPr txBox="1"/>
          <p:nvPr/>
        </p:nvSpPr>
        <p:spPr>
          <a:xfrm>
            <a:off x="425669" y="2763330"/>
            <a:ext cx="69210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A" sz="1400" dirty="0"/>
              <a:t>RMSE –</a:t>
            </a:r>
            <a:r>
              <a:rPr lang="uk-UA" sz="1400" dirty="0"/>
              <a:t> квадратний </a:t>
            </a:r>
            <a:r>
              <a:rPr lang="uk-U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корінь</a:t>
            </a:r>
            <a:r>
              <a:rPr lang="uk-UA" sz="1400" dirty="0"/>
              <a:t> середньоквадратичної помилки. </a:t>
            </a:r>
            <a:endParaRPr lang="en-UA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FD2C40-9421-BA44-92E2-C8334EF487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698" y="3271785"/>
            <a:ext cx="1876992" cy="7794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74599A-2BD7-1D4C-A58B-08D8EF6DE9D1}"/>
                  </a:ext>
                </a:extLst>
              </p:cNvPr>
              <p:cNvSpPr txBox="1"/>
              <p:nvPr/>
            </p:nvSpPr>
            <p:spPr>
              <a:xfrm>
                <a:off x="3466443" y="3183050"/>
                <a:ext cx="5323082" cy="10218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uk-UA" sz="14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 — кількість оцінюваних елементів у </a:t>
                </a:r>
                <a:r>
                  <a:rPr lang="uk-UA" sz="1400" kern="1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датасеті</a:t>
                </a:r>
                <a:r>
                  <a:rPr lang="uk-UA" sz="14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UA" sz="1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uk-UA" sz="14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A" sz="1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uk-UA" sz="14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— фактичне значення i-го елемента,</a:t>
                </a:r>
                <a:endParaRPr lang="en-UA" sz="1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uk-UA" sz="14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uk-UA" sz="1400" kern="100" dirty="0" err="1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uk-UA" sz="14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— прогнозоване значення для i-го елемента,</a:t>
                </a:r>
                <a:endParaRPr lang="en-UA" sz="1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74599A-2BD7-1D4C-A58B-08D8EF6DE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443" y="3183050"/>
                <a:ext cx="5323082" cy="1021883"/>
              </a:xfrm>
              <a:prstGeom prst="rect">
                <a:avLst/>
              </a:prstGeom>
              <a:blipFill>
                <a:blip r:embed="rId6"/>
                <a:stretch>
                  <a:fillRect l="-476" b="-4878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BEA096-31EA-A04B-9463-0E96A9875173}"/>
                  </a:ext>
                </a:extLst>
              </p:cNvPr>
              <p:cNvSpPr txBox="1"/>
              <p:nvPr/>
            </p:nvSpPr>
            <p:spPr>
              <a:xfrm>
                <a:off x="1365687" y="4366694"/>
                <a:ext cx="750938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A" sz="12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2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A" sz="1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12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2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uk-UA" sz="14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квадрат відстані між фактичним та прогнозованим значеннями для i-го елемента</a:t>
                </a:r>
                <a:r>
                  <a:rPr lang="en-US" sz="14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A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BEA096-31EA-A04B-9463-0E96A9875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687" y="4366694"/>
                <a:ext cx="7509388" cy="523220"/>
              </a:xfrm>
              <a:prstGeom prst="rect">
                <a:avLst/>
              </a:prstGeom>
              <a:blipFill>
                <a:blip r:embed="rId7"/>
                <a:stretch>
                  <a:fillRect l="-169" t="-2381" b="-11905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4771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indent="-342900">
              <a:spcBef>
                <a:spcPts val="2000"/>
              </a:spcBef>
              <a:buFont typeface="Wingdings" pitchFamily="2" charset="2"/>
              <a:buChar char="Ø"/>
            </a:pPr>
            <a:r>
              <a:rPr lang="uk-UA" sz="1600" kern="0" dirty="0">
                <a:solidFill>
                  <a:srgbClr val="0D0D0D"/>
                </a:solidFill>
                <a:ea typeface="Times New Roman" panose="02020603050405020304" pitchFamily="18" charset="0"/>
              </a:rPr>
              <a:t>м</a:t>
            </a:r>
            <a:r>
              <a:rPr lang="uk-UA" sz="1600" kern="0" dirty="0">
                <a:effectLst/>
                <a:ea typeface="Times New Roman" panose="02020603050405020304" pitchFamily="18" charset="0"/>
              </a:rPr>
              <a:t>ова</a:t>
            </a:r>
            <a:r>
              <a:rPr lang="uk-UA" sz="1600" kern="0" spc="-20" dirty="0">
                <a:effectLst/>
                <a:ea typeface="Times New Roman" panose="02020603050405020304" pitchFamily="18" charset="0"/>
              </a:rPr>
              <a:t> </a:t>
            </a:r>
            <a:r>
              <a:rPr lang="uk-UA" sz="1600" kern="0" dirty="0">
                <a:effectLst/>
                <a:ea typeface="Times New Roman" panose="02020603050405020304" pitchFamily="18" charset="0"/>
              </a:rPr>
              <a:t>програмування –</a:t>
            </a:r>
            <a:r>
              <a:rPr lang="uk-UA" sz="1600" kern="0" spc="-10" dirty="0">
                <a:effectLst/>
                <a:ea typeface="Times New Roman" panose="02020603050405020304" pitchFamily="18" charset="0"/>
              </a:rPr>
              <a:t> </a:t>
            </a:r>
            <a:r>
              <a:rPr lang="en-GB" sz="1600" kern="0" dirty="0">
                <a:effectLst/>
                <a:ea typeface="Times New Roman" panose="02020603050405020304" pitchFamily="18" charset="0"/>
              </a:rPr>
              <a:t>Java</a:t>
            </a:r>
            <a:r>
              <a:rPr lang="en-GB" sz="1600" kern="0" dirty="0">
                <a:ea typeface="Times New Roman" panose="02020603050405020304" pitchFamily="18" charset="0"/>
              </a:rPr>
              <a:t>;</a:t>
            </a:r>
            <a:endParaRPr lang="en-GB" sz="1600" kern="0" dirty="0">
              <a:effectLst/>
              <a:ea typeface="Times New Roman" panose="02020603050405020304" pitchFamily="18" charset="0"/>
            </a:endParaRPr>
          </a:p>
          <a:p>
            <a:pPr marL="342900" indent="-342900">
              <a:spcBef>
                <a:spcPts val="2000"/>
              </a:spcBef>
              <a:buFont typeface="Wingdings" pitchFamily="2" charset="2"/>
              <a:buChar char="Ø"/>
            </a:pPr>
            <a:r>
              <a:rPr lang="uk-UA" sz="1600" kern="0" dirty="0">
                <a:effectLst/>
                <a:ea typeface="Times New Roman" panose="02020603050405020304" pitchFamily="18" charset="0"/>
              </a:rPr>
              <a:t>середовище</a:t>
            </a:r>
            <a:r>
              <a:rPr lang="uk-UA" sz="1600" kern="0" spc="-10" dirty="0">
                <a:effectLst/>
                <a:ea typeface="Times New Roman" panose="02020603050405020304" pitchFamily="18" charset="0"/>
              </a:rPr>
              <a:t> </a:t>
            </a:r>
            <a:r>
              <a:rPr lang="uk-UA" sz="1600" kern="0" dirty="0">
                <a:effectLst/>
                <a:ea typeface="Times New Roman" panose="02020603050405020304" pitchFamily="18" charset="0"/>
              </a:rPr>
              <a:t>розробки</a:t>
            </a:r>
            <a:r>
              <a:rPr lang="uk-UA" sz="1600" kern="0" spc="-10" dirty="0">
                <a:effectLst/>
                <a:ea typeface="Times New Roman" panose="02020603050405020304" pitchFamily="18" charset="0"/>
              </a:rPr>
              <a:t> - </a:t>
            </a:r>
            <a:r>
              <a:rPr lang="en-GB" sz="1600" kern="0" dirty="0" err="1">
                <a:effectLst/>
                <a:ea typeface="Times New Roman" panose="02020603050405020304" pitchFamily="18" charset="0"/>
              </a:rPr>
              <a:t>Intellij</a:t>
            </a:r>
            <a:r>
              <a:rPr lang="en-GB" sz="1600" kern="0" dirty="0">
                <a:effectLst/>
                <a:ea typeface="Times New Roman" panose="02020603050405020304" pitchFamily="18" charset="0"/>
              </a:rPr>
              <a:t> Idea;</a:t>
            </a:r>
            <a:endParaRPr lang="en-GB" sz="1600" dirty="0">
              <a:solidFill>
                <a:srgbClr val="0D0D0D"/>
              </a:solidFill>
            </a:endParaRPr>
          </a:p>
          <a:p>
            <a:pPr marL="342900" indent="-342900">
              <a:spcBef>
                <a:spcPts val="2000"/>
              </a:spcBef>
              <a:buFont typeface="Wingdings" pitchFamily="2" charset="2"/>
              <a:buChar char="Ø"/>
            </a:pPr>
            <a:r>
              <a:rPr lang="uk-UA" sz="1600" kern="0" dirty="0">
                <a:effectLst/>
                <a:ea typeface="Times New Roman" panose="02020603050405020304" pitchFamily="18" charset="0"/>
              </a:rPr>
              <a:t>бібліотека </a:t>
            </a:r>
            <a:r>
              <a:rPr lang="en-GB" sz="1600" kern="0" dirty="0">
                <a:effectLst/>
                <a:ea typeface="Times New Roman" panose="02020603050405020304" pitchFamily="18" charset="0"/>
              </a:rPr>
              <a:t>CF4J </a:t>
            </a:r>
            <a:r>
              <a:rPr lang="uk-UA" sz="1600" kern="0" dirty="0">
                <a:effectLst/>
                <a:ea typeface="Times New Roman" panose="02020603050405020304" pitchFamily="18" charset="0"/>
              </a:rPr>
              <a:t>на </a:t>
            </a:r>
            <a:r>
              <a:rPr lang="en-GB" sz="1600" kern="0" dirty="0">
                <a:effectLst/>
                <a:ea typeface="Times New Roman" panose="02020603050405020304" pitchFamily="18" charset="0"/>
              </a:rPr>
              <a:t>Java.</a:t>
            </a:r>
            <a:endParaRPr lang="en-GB" sz="1600" dirty="0"/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Зміст проведеного експерименту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68925" y="99580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1600" b="1" dirty="0" err="1"/>
              <a:t>Обрані</a:t>
            </a:r>
            <a:r>
              <a:rPr lang="ru-RU" sz="1600" b="1" dirty="0"/>
              <a:t> </a:t>
            </a:r>
            <a:r>
              <a:rPr lang="ru-RU" sz="1600" b="1" dirty="0" err="1"/>
              <a:t>моделі</a:t>
            </a:r>
            <a:r>
              <a:rPr lang="ru-RU" sz="1600" b="1" dirty="0"/>
              <a:t>: </a:t>
            </a:r>
            <a:r>
              <a:rPr lang="en-GB" sz="1600" dirty="0"/>
              <a:t>user-KNN, item-KNN, PMF, NCF.</a:t>
            </a:r>
          </a:p>
          <a:p>
            <a:pPr marL="342900" indent="-342900">
              <a:lnSpc>
                <a:spcPct val="150000"/>
              </a:lnSpc>
              <a:spcBef>
                <a:spcPts val="1600"/>
              </a:spcBef>
              <a:buFont typeface="Wingdings" pitchFamily="2" charset="2"/>
              <a:buChar char="Ø"/>
            </a:pPr>
            <a:r>
              <a:rPr lang="ru-RU" sz="1600" b="1" dirty="0" err="1"/>
              <a:t>Вхідні</a:t>
            </a:r>
            <a:r>
              <a:rPr lang="ru-RU" sz="1600" b="1" dirty="0"/>
              <a:t> </a:t>
            </a:r>
            <a:r>
              <a:rPr lang="ru-RU" sz="1600" b="1" dirty="0" err="1"/>
              <a:t>дані</a:t>
            </a:r>
            <a:r>
              <a:rPr lang="ru-RU" sz="1600" b="1" dirty="0"/>
              <a:t>: </a:t>
            </a:r>
            <a:r>
              <a:rPr lang="ru-RU" sz="1600" dirty="0" err="1"/>
              <a:t>датасет</a:t>
            </a:r>
            <a:r>
              <a:rPr lang="ru-RU" sz="1600" dirty="0"/>
              <a:t> </a:t>
            </a:r>
            <a:r>
              <a:rPr lang="en-GB" sz="1600" dirty="0" err="1"/>
              <a:t>MovieLens</a:t>
            </a:r>
            <a:r>
              <a:rPr lang="en-GB" sz="1600" dirty="0"/>
              <a:t> 100k.</a:t>
            </a:r>
          </a:p>
          <a:p>
            <a:pPr marL="342900" indent="-342900">
              <a:lnSpc>
                <a:spcPct val="150000"/>
              </a:lnSpc>
              <a:spcBef>
                <a:spcPts val="1600"/>
              </a:spcBef>
              <a:buFont typeface="Wingdings" pitchFamily="2" charset="2"/>
              <a:buChar char="Ø"/>
            </a:pPr>
            <a:r>
              <a:rPr lang="ru-RU" sz="1600" b="1" dirty="0"/>
              <a:t>Метрики </a:t>
            </a:r>
            <a:r>
              <a:rPr lang="ru-RU" sz="1600" b="1" dirty="0" err="1"/>
              <a:t>подібності</a:t>
            </a:r>
            <a:r>
              <a:rPr lang="ru-RU" sz="1600" b="1" dirty="0"/>
              <a:t>: </a:t>
            </a:r>
            <a:r>
              <a:rPr lang="ru-RU" sz="1600" dirty="0" err="1"/>
              <a:t>косинусна</a:t>
            </a:r>
            <a:r>
              <a:rPr lang="ru-RU" sz="1600" dirty="0"/>
              <a:t> </a:t>
            </a:r>
            <a:r>
              <a:rPr lang="ru-RU" sz="1600" dirty="0" err="1"/>
              <a:t>подібність</a:t>
            </a:r>
            <a:r>
              <a:rPr lang="ru-RU" sz="1600" dirty="0"/>
              <a:t>, </a:t>
            </a:r>
            <a:r>
              <a:rPr lang="ru-RU" sz="1600" dirty="0" err="1"/>
              <a:t>кореляція</a:t>
            </a:r>
            <a:r>
              <a:rPr lang="ru-RU" sz="1600" dirty="0"/>
              <a:t> </a:t>
            </a:r>
            <a:r>
              <a:rPr lang="ru-RU" sz="1600" dirty="0" err="1"/>
              <a:t>Пірсона</a:t>
            </a:r>
            <a:r>
              <a:rPr lang="ru-RU" sz="1600" dirty="0"/>
              <a:t>, </a:t>
            </a:r>
            <a:r>
              <a:rPr lang="ru-RU" sz="1600" dirty="0" err="1"/>
              <a:t>індекс</a:t>
            </a:r>
            <a:r>
              <a:rPr lang="ru-RU" sz="1600" dirty="0"/>
              <a:t> </a:t>
            </a:r>
            <a:r>
              <a:rPr lang="ru-RU" sz="1600" dirty="0" err="1"/>
              <a:t>Жаккара</a:t>
            </a:r>
            <a:r>
              <a:rPr lang="ru-RU" sz="1600" dirty="0"/>
              <a:t>, </a:t>
            </a:r>
            <a:r>
              <a:rPr lang="ru-RU" sz="1600" dirty="0" err="1"/>
              <a:t>кореляція</a:t>
            </a:r>
            <a:r>
              <a:rPr lang="ru-RU" sz="1600" dirty="0"/>
              <a:t> </a:t>
            </a:r>
            <a:r>
              <a:rPr lang="ru-RU" sz="1600" dirty="0" err="1"/>
              <a:t>Спірмана</a:t>
            </a:r>
            <a:r>
              <a:rPr lang="ru-RU" sz="1600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1600" b="1" dirty="0" err="1"/>
              <a:t>Критерії</a:t>
            </a:r>
            <a:r>
              <a:rPr lang="ru-RU" sz="1600" b="1" dirty="0"/>
              <a:t> </a:t>
            </a:r>
            <a:r>
              <a:rPr lang="ru-RU" sz="1600" b="1" dirty="0" err="1"/>
              <a:t>оцінювання</a:t>
            </a:r>
            <a:r>
              <a:rPr lang="ru-RU" sz="1600" b="1" dirty="0"/>
              <a:t>: </a:t>
            </a:r>
            <a:r>
              <a:rPr lang="ru-RU" sz="1600" dirty="0" err="1"/>
              <a:t>показники</a:t>
            </a:r>
            <a:r>
              <a:rPr lang="ru-RU" sz="1600" dirty="0"/>
              <a:t> </a:t>
            </a:r>
            <a:r>
              <a:rPr lang="ru-RU" sz="1600" dirty="0" err="1"/>
              <a:t>похибок</a:t>
            </a:r>
            <a:r>
              <a:rPr lang="ru-RU" sz="1600" dirty="0"/>
              <a:t> МАЕ та </a:t>
            </a:r>
            <a:r>
              <a:rPr lang="en-GB" sz="1600" dirty="0"/>
              <a:t>RMSE.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1600" b="1" dirty="0" err="1"/>
              <a:t>Діапазон</a:t>
            </a:r>
            <a:r>
              <a:rPr lang="ru-RU" sz="1600" b="1" dirty="0"/>
              <a:t> </a:t>
            </a:r>
            <a:r>
              <a:rPr lang="ru-RU" sz="1600" b="1" dirty="0" err="1"/>
              <a:t>вимірювання</a:t>
            </a:r>
            <a:r>
              <a:rPr lang="ru-RU" sz="1600" b="1" dirty="0"/>
              <a:t>: </a:t>
            </a:r>
            <a:r>
              <a:rPr lang="ru-RU" sz="1600" dirty="0" err="1"/>
              <a:t>від</a:t>
            </a:r>
            <a:r>
              <a:rPr lang="ru-RU" sz="1600" dirty="0"/>
              <a:t> 10 до 50 </a:t>
            </a:r>
            <a:r>
              <a:rPr lang="ru-RU" sz="1600" dirty="0" err="1"/>
              <a:t>сусідів</a:t>
            </a:r>
            <a:r>
              <a:rPr lang="ru-RU" sz="1600" dirty="0"/>
              <a:t> (для </a:t>
            </a:r>
            <a:r>
              <a:rPr lang="en-GB" sz="1600" dirty="0"/>
              <a:t>NCF </a:t>
            </a:r>
            <a:r>
              <a:rPr lang="ru-RU" sz="1600" dirty="0"/>
              <a:t>та </a:t>
            </a:r>
            <a:r>
              <a:rPr lang="en-GB" sz="1600" dirty="0"/>
              <a:t>PMF - </a:t>
            </a:r>
            <a:r>
              <a:rPr lang="ru-RU" sz="1600" dirty="0" err="1"/>
              <a:t>прихованих</a:t>
            </a:r>
            <a:r>
              <a:rPr lang="ru-RU" sz="1600" dirty="0"/>
              <a:t> </a:t>
            </a:r>
            <a:r>
              <a:rPr lang="ru-RU" sz="1600" dirty="0" err="1"/>
              <a:t>факторів</a:t>
            </a:r>
            <a:r>
              <a:rPr lang="ru-RU" sz="1600" dirty="0"/>
              <a:t>) з </a:t>
            </a:r>
            <a:r>
              <a:rPr lang="ru-RU" sz="1600" dirty="0" err="1"/>
              <a:t>кроком</a:t>
            </a:r>
            <a:r>
              <a:rPr lang="ru-RU" sz="1600" dirty="0"/>
              <a:t> 10.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2" id="{0E3422D2-66DD-48A8-92AD-38892F6C1A30}" vid="{81CCDA4E-A18F-4826-B11D-205FC05A076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Luxe</Template>
  <TotalTime>2449</TotalTime>
  <Words>921</Words>
  <Application>Microsoft Macintosh PowerPoint</Application>
  <PresentationFormat>On-screen Show (16:9)</PresentationFormat>
  <Paragraphs>124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Times New Roman</vt:lpstr>
      <vt:lpstr>Open Sans</vt:lpstr>
      <vt:lpstr>Cambria Math</vt:lpstr>
      <vt:lpstr>Calibri</vt:lpstr>
      <vt:lpstr>Arial</vt:lpstr>
      <vt:lpstr>Wingdings</vt:lpstr>
      <vt:lpstr>Economica</vt:lpstr>
      <vt:lpstr>Luxe</vt:lpstr>
      <vt:lpstr>Дослідження методів рекомендації систем на основі колаборативної фільтрації  </vt:lpstr>
      <vt:lpstr>Дослідження</vt:lpstr>
      <vt:lpstr>Огляд літератури (аналогів) </vt:lpstr>
      <vt:lpstr>Постановка задачі</vt:lpstr>
      <vt:lpstr>Методологія </vt:lpstr>
      <vt:lpstr>Обрання метрик подібності </vt:lpstr>
      <vt:lpstr>Метрики оцінювання дослідження</vt:lpstr>
      <vt:lpstr>Опис програмного забезпечення, що було використано у дослідженні</vt:lpstr>
      <vt:lpstr>Зміст проведеного експерименту</vt:lpstr>
      <vt:lpstr>Результати дослідження метрик подібності  User-KNN модель</vt:lpstr>
      <vt:lpstr>Результати дослідження метрик подібності  Item-KNN модель</vt:lpstr>
      <vt:lpstr>Результати експерименту </vt:lpstr>
      <vt:lpstr>Абсолютні значення похибок</vt:lpstr>
      <vt:lpstr>Аналіз отриманих результатів </vt:lpstr>
      <vt:lpstr>Публікація результатів 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Дослідження методів рекомендації систем на основі колаборативної фільтрації  </dc:title>
  <dc:creator>Андрющенко Дарія</dc:creator>
  <cp:lastModifiedBy>Андрющенко Дарія</cp:lastModifiedBy>
  <cp:revision>13</cp:revision>
  <dcterms:created xsi:type="dcterms:W3CDTF">2025-06-10T15:18:03Z</dcterms:created>
  <dcterms:modified xsi:type="dcterms:W3CDTF">2025-06-18T19:42:47Z</dcterms:modified>
</cp:coreProperties>
</file>