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5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416" r:id="rId12"/>
    <p:sldId id="264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417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412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4" r:id="rId71"/>
    <p:sldId id="323" r:id="rId72"/>
    <p:sldId id="413" r:id="rId73"/>
    <p:sldId id="405" r:id="rId74"/>
    <p:sldId id="325" r:id="rId75"/>
    <p:sldId id="326" r:id="rId76"/>
    <p:sldId id="327" r:id="rId77"/>
    <p:sldId id="328" r:id="rId78"/>
    <p:sldId id="407" r:id="rId79"/>
    <p:sldId id="414" r:id="rId80"/>
    <p:sldId id="406" r:id="rId81"/>
    <p:sldId id="329" r:id="rId82"/>
    <p:sldId id="408" r:id="rId83"/>
    <p:sldId id="332" r:id="rId84"/>
    <p:sldId id="409" r:id="rId85"/>
    <p:sldId id="334" r:id="rId86"/>
    <p:sldId id="335" r:id="rId87"/>
    <p:sldId id="336" r:id="rId88"/>
    <p:sldId id="338" r:id="rId89"/>
    <p:sldId id="337" r:id="rId90"/>
    <p:sldId id="415" r:id="rId91"/>
    <p:sldId id="339" r:id="rId92"/>
    <p:sldId id="340" r:id="rId93"/>
    <p:sldId id="341" r:id="rId94"/>
    <p:sldId id="342" r:id="rId95"/>
    <p:sldId id="343" r:id="rId96"/>
    <p:sldId id="411" r:id="rId97"/>
    <p:sldId id="344" r:id="rId98"/>
    <p:sldId id="345" r:id="rId99"/>
    <p:sldId id="346" r:id="rId100"/>
    <p:sldId id="347" r:id="rId101"/>
    <p:sldId id="348" r:id="rId102"/>
    <p:sldId id="349" r:id="rId103"/>
    <p:sldId id="350" r:id="rId104"/>
    <p:sldId id="351" r:id="rId105"/>
    <p:sldId id="352" r:id="rId106"/>
    <p:sldId id="353" r:id="rId107"/>
    <p:sldId id="354" r:id="rId108"/>
    <p:sldId id="355" r:id="rId109"/>
    <p:sldId id="410" r:id="rId110"/>
    <p:sldId id="356" r:id="rId111"/>
    <p:sldId id="357" r:id="rId112"/>
    <p:sldId id="358" r:id="rId113"/>
    <p:sldId id="359" r:id="rId114"/>
    <p:sldId id="360" r:id="rId115"/>
    <p:sldId id="362" r:id="rId116"/>
    <p:sldId id="361" r:id="rId117"/>
    <p:sldId id="363" r:id="rId118"/>
    <p:sldId id="364" r:id="rId119"/>
    <p:sldId id="365" r:id="rId120"/>
    <p:sldId id="366" r:id="rId121"/>
    <p:sldId id="368" r:id="rId122"/>
    <p:sldId id="369" r:id="rId123"/>
    <p:sldId id="370" r:id="rId124"/>
    <p:sldId id="371" r:id="rId125"/>
    <p:sldId id="373" r:id="rId126"/>
    <p:sldId id="375" r:id="rId127"/>
    <p:sldId id="374" r:id="rId128"/>
    <p:sldId id="376" r:id="rId129"/>
    <p:sldId id="377" r:id="rId130"/>
    <p:sldId id="378" r:id="rId131"/>
    <p:sldId id="379" r:id="rId132"/>
    <p:sldId id="380" r:id="rId133"/>
    <p:sldId id="381" r:id="rId134"/>
    <p:sldId id="382" r:id="rId135"/>
    <p:sldId id="383" r:id="rId136"/>
    <p:sldId id="384" r:id="rId137"/>
    <p:sldId id="385" r:id="rId138"/>
    <p:sldId id="386" r:id="rId139"/>
    <p:sldId id="387" r:id="rId140"/>
    <p:sldId id="388" r:id="rId141"/>
    <p:sldId id="389" r:id="rId142"/>
    <p:sldId id="390" r:id="rId143"/>
    <p:sldId id="391" r:id="rId144"/>
    <p:sldId id="392" r:id="rId145"/>
    <p:sldId id="393" r:id="rId146"/>
    <p:sldId id="394" r:id="rId147"/>
    <p:sldId id="395" r:id="rId148"/>
    <p:sldId id="396" r:id="rId149"/>
    <p:sldId id="397" r:id="rId150"/>
    <p:sldId id="398" r:id="rId151"/>
    <p:sldId id="399" r:id="rId152"/>
    <p:sldId id="401" r:id="rId153"/>
    <p:sldId id="402" r:id="rId154"/>
    <p:sldId id="403" r:id="rId155"/>
    <p:sldId id="404" r:id="rId156"/>
  </p:sldIdLst>
  <p:sldSz cx="12192000" cy="6858000"/>
  <p:notesSz cx="6858000" cy="9144000"/>
  <p:custDataLst>
    <p:tags r:id="rId15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34024-E20E-4EBD-A92E-7374D8628FBC}">
          <p14:sldIdLst>
            <p14:sldId id="256"/>
          </p14:sldIdLst>
        </p14:section>
        <p14:section name="Введение" id="{B4336778-C2B4-4858-B0C0-8B7708B45B31}">
          <p14:sldIdLst>
            <p14:sldId id="257"/>
            <p14:sldId id="258"/>
            <p14:sldId id="260"/>
            <p14:sldId id="259"/>
          </p14:sldIdLst>
        </p14:section>
        <p14:section name="Системы координат" id="{162370DB-6435-445D-BBC7-7A42C9F48CF2}">
          <p14:sldIdLst>
            <p14:sldId id="261"/>
            <p14:sldId id="262"/>
            <p14:sldId id="263"/>
            <p14:sldId id="265"/>
            <p14:sldId id="266"/>
            <p14:sldId id="416"/>
            <p14:sldId id="264"/>
            <p14:sldId id="267"/>
            <p14:sldId id="268"/>
            <p14:sldId id="269"/>
            <p14:sldId id="270"/>
            <p14:sldId id="271"/>
            <p14:sldId id="272"/>
            <p14:sldId id="273"/>
            <p14:sldId id="417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3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412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23"/>
            <p14:sldId id="413"/>
            <p14:sldId id="405"/>
            <p14:sldId id="325"/>
            <p14:sldId id="326"/>
            <p14:sldId id="327"/>
            <p14:sldId id="328"/>
            <p14:sldId id="407"/>
            <p14:sldId id="414"/>
            <p14:sldId id="406"/>
            <p14:sldId id="329"/>
            <p14:sldId id="408"/>
            <p14:sldId id="332"/>
            <p14:sldId id="409"/>
            <p14:sldId id="334"/>
            <p14:sldId id="335"/>
            <p14:sldId id="336"/>
            <p14:sldId id="338"/>
            <p14:sldId id="337"/>
            <p14:sldId id="415"/>
            <p14:sldId id="339"/>
            <p14:sldId id="340"/>
            <p14:sldId id="341"/>
            <p14:sldId id="342"/>
            <p14:sldId id="343"/>
            <p14:sldId id="411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10"/>
            <p14:sldId id="356"/>
            <p14:sldId id="357"/>
            <p14:sldId id="358"/>
            <p14:sldId id="359"/>
            <p14:sldId id="360"/>
            <p14:sldId id="362"/>
            <p14:sldId id="361"/>
            <p14:sldId id="363"/>
            <p14:sldId id="364"/>
            <p14:sldId id="365"/>
            <p14:sldId id="366"/>
            <p14:sldId id="368"/>
            <p14:sldId id="369"/>
            <p14:sldId id="370"/>
            <p14:sldId id="371"/>
            <p14:sldId id="373"/>
            <p14:sldId id="375"/>
            <p14:sldId id="374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FC6"/>
    <a:srgbClr val="333333"/>
    <a:srgbClr val="9999FF"/>
    <a:srgbClr val="E1DD37"/>
    <a:srgbClr val="DDDDDD"/>
    <a:srgbClr val="C0C0C0"/>
    <a:srgbClr val="535E46"/>
    <a:srgbClr val="A4B195"/>
    <a:srgbClr val="748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0" autoAdjust="0"/>
    <p:restoredTop sz="81992" autoAdjust="0"/>
  </p:normalViewPr>
  <p:slideViewPr>
    <p:cSldViewPr>
      <p:cViewPr varScale="1">
        <p:scale>
          <a:sx n="65" d="100"/>
          <a:sy n="65" d="100"/>
        </p:scale>
        <p:origin x="1032" y="48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3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6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Важным обстоятельством является тот факт, что 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т.е. 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96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119</a:t>
            </a:fld>
            <a:endParaRPr lang="ru-RU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Ближняя и дальняя плоскости камеры имеют определенное форматное соотношение</a:t>
            </a:r>
            <a:r>
              <a:rPr lang="en-US"/>
              <a:t> (aspect ratio)</a:t>
            </a:r>
            <a:endParaRPr lang="ru-RU"/>
          </a:p>
          <a:p>
            <a:pPr marL="228600" indent="-228600" eaLnBrk="1" hangingPunct="1"/>
            <a:endParaRPr lang="ru-RU"/>
          </a:p>
          <a:p>
            <a:pPr marL="228600" indent="-228600" eaLnBrk="1" hangingPunct="1"/>
            <a:r>
              <a:rPr lang="ru-RU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120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DA84-7408-4639-B08C-008116359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775FF-531C-4718-8F44-D2D5C2D9F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2058-CD9B-4292-8389-091CE843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C47D-EA22-41B7-8C5E-700D210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B103-109F-434F-B839-E71A0DC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6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C1B-A0D5-4F98-8D38-37D94B3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B234-3D94-49C8-A825-03F7D76B2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CC5A-C2BA-48A4-84E9-C93E8DC0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4672-98A2-42D8-B64C-20827F32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234-1979-4985-ADF6-055DBD1A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751CD-FD3E-4AE0-97B5-C3E90FAEC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C603-ADBE-4C5E-899B-F93CE1615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DBA6-F063-43D8-9386-9ADC5BF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3265-2A1C-4B08-BB96-470CC51A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84AE-3476-4BC0-84DD-35C8F8B7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5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6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34F-697F-47CB-ABDD-4F6950A1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3D12-E675-4427-A546-DAECD5EC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E43F-A94A-433B-B056-16C8FD3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923C-835E-4109-9B4C-1DAC8B3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E4FD-3414-49DF-9549-070D26DF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D71C-BC2F-47B9-8F7A-8FC84483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23D5-E9E4-49CF-B485-751A30C4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3394-6698-4B0D-B799-D55F4D9B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163D-3D73-4827-A23C-ABC3DD65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F558-37CC-4D25-AF3C-DD2507A9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B3E4-02EA-4276-B853-7F93E633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9B73-187C-4CE7-91EE-9CCA9660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D1B4-796D-4C1C-B516-C115CED9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A1B3-1A75-4398-8EEC-192EACA5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C1CB3-148D-4612-BEF1-7A8A7005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4260-2A55-4A1C-8A13-4281951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4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21C7-1CE4-4C3D-A138-EE5BB4B9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12F28-1728-41B5-8494-6D494246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D7C2F-7F6D-4EE3-A300-5F757B3E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56412-36F6-4E80-9A19-BE04A48C9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0BF11-FA13-4C2E-8437-2DB0556EB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A7C8-8F20-41FD-A62F-9A276C20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A725C-6D1D-43CC-981A-D1C19EC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3EA9-AF99-426F-B1A3-1BCD989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6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059B-645D-406F-9463-9076F7E1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F228A-E833-496C-A225-9C193A0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09853-4A88-4D0B-B1AC-60CE6A40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E531-CF9C-4383-B998-5B62334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7F895-A445-471A-9BD9-DB515CDA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EA639-18A2-492A-B027-02A21EF4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37F33-04F0-4895-85BD-60DF5695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2E59-87B9-452A-BAA7-A48DAED0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A2AE-4A0A-404D-A435-F2CDE942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2367F-56E3-410A-86CE-0B680822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211A3-C3A4-473D-9F65-765ECC1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204C9-429F-41C9-8CA5-3C3C120A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C943-F32D-481B-84E1-B0C87B76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4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2011-29D8-43A5-9A7D-494AFCCD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3F610-F9C1-4C72-A9EB-249F1AE09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8E4E-1312-413C-AE00-02C3CEB9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086F-97B6-465D-8511-3D6043C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1C15-6419-4D9D-83B2-CDB3C69B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E0D8-A062-49FB-A7D2-58B127CF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0834-071B-458E-9760-B816B017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B574-D9B5-43CE-99D6-1F58FAAD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3E0D-4686-4AC6-9042-927D6087A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4C94-52F3-4178-89DD-AA5CFE0AC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331-AEFB-475E-8137-2970D2A8F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7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47.w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48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50.wmf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17.bin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7" Type="http://schemas.openxmlformats.org/officeDocument/2006/relationships/image" Target="../media/image5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19.bin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wmf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62.wmf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29.bin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0.wmf"/><Relationship Id="rId4" Type="http://schemas.openxmlformats.org/officeDocument/2006/relationships/oleObject" Target="../embeddings/oleObject34.bin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37.bin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39.bin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1%80%D0%B0%D0%B2%D0%B8%D0%BB%D0%BE_%D0%A1%D0%B0%D1%80%D1%80%D1%8E%D1%81%D0%B0" TargetMode="External"/><Relationship Id="rId4" Type="http://schemas.openxmlformats.org/officeDocument/2006/relationships/image" Target="../media/image23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4.bin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6.bin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wmf"/><Relationship Id="rId4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Математические основы трехмерной графики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5051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5951539" y="1844675"/>
            <a:ext cx="4340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трехмерные преобразования</a:t>
            </a:r>
          </a:p>
        </p:txBody>
      </p:sp>
      <p:sp>
        <p:nvSpPr>
          <p:cNvPr id="11981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перемещения осуществляет перенос точки на вектор</a:t>
            </a:r>
            <a:br>
              <a:rPr lang="en-US" sz="2800" dirty="0"/>
            </a:br>
            <a:r>
              <a:rPr lang="en-US" sz="2800" b="1" dirty="0"/>
              <a:t>m</a:t>
            </a:r>
            <a:r>
              <a:rPr lang="en-US" sz="2800" dirty="0"/>
              <a:t> = (dx, </a:t>
            </a:r>
            <a:r>
              <a:rPr lang="en-US" sz="2800" dirty="0" err="1"/>
              <a:t>dy</a:t>
            </a:r>
            <a:r>
              <a:rPr lang="en-US" sz="2800" dirty="0"/>
              <a:t>, </a:t>
            </a:r>
            <a:r>
              <a:rPr lang="en-US" sz="2800" dirty="0" err="1"/>
              <a:t>dz</a:t>
            </a:r>
            <a:r>
              <a:rPr lang="en-US" sz="2800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/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Масштабирование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Матрица масштабирования относительно начала отсчета имеет следующий вид:</a:t>
            </a:r>
          </a:p>
        </p:txBody>
      </p:sp>
      <p:graphicFrame>
        <p:nvGraphicFramePr>
          <p:cNvPr id="18432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5157366"/>
              </p:ext>
            </p:extLst>
          </p:nvPr>
        </p:nvGraphicFramePr>
        <p:xfrm>
          <a:off x="3143250" y="3765550"/>
          <a:ext cx="33845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447800" imgH="914400" progId="Equation.3">
                  <p:embed/>
                </p:oleObj>
              </mc:Choice>
              <mc:Fallback>
                <p:oleObj name="Формула" r:id="rId2" imgW="14478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765550"/>
                        <a:ext cx="33845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единичного сдвига является единичной матрицей, в которой один из нулей заменен некоторой величиной </a:t>
            </a:r>
            <a:r>
              <a:rPr lang="en-US" sz="2800" dirty="0"/>
              <a:t>f:</a:t>
            </a:r>
            <a:endParaRPr lang="ru-RU" sz="2800" dirty="0"/>
          </a:p>
        </p:txBody>
      </p:sp>
      <p:graphicFrame>
        <p:nvGraphicFramePr>
          <p:cNvPr id="186373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4221163"/>
          <a:ext cx="2251075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257300" imgH="914400" progId="Equation.3">
                  <p:embed/>
                </p:oleObj>
              </mc:Choice>
              <mc:Fallback>
                <p:oleObj name="Формула" r:id="rId2" imgW="12573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221163"/>
                        <a:ext cx="2251075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374" name="Text Box 6"/>
          <p:cNvSpPr txBox="1">
            <a:spLocks noChangeArrowheads="1"/>
          </p:cNvSpPr>
          <p:nvPr/>
        </p:nvSpPr>
        <p:spPr bwMode="auto">
          <a:xfrm>
            <a:off x="5859463" y="4449764"/>
            <a:ext cx="28458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Q = (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/>
              <a:t>, </a:t>
            </a:r>
            <a:r>
              <a:rPr lang="en-US" sz="2400" dirty="0" err="1"/>
              <a:t>fP</a:t>
            </a:r>
            <a:r>
              <a:rPr lang="en-US" sz="2400" baseline="-25000" dirty="0" err="1"/>
              <a:t>x</a:t>
            </a:r>
            <a:r>
              <a:rPr lang="en-US" sz="2400" baseline="-25000" dirty="0"/>
              <a:t> +</a:t>
            </a:r>
            <a:r>
              <a:rPr lang="en-US" sz="2400" dirty="0" err="1"/>
              <a:t>Py</a:t>
            </a:r>
            <a:r>
              <a:rPr lang="en-US" sz="2400" dirty="0"/>
              <a:t>,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Однако можно разложить сложный поворот на несколько более простых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152900" y="4651376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4440239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4440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4583114" y="4508501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924426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4295776" y="4076701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6959600" y="4508501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6888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7175501" y="4941889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7032626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535863" y="4508501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6527801" y="4149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5159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5087938" y="3500439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4656139" y="3213101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6456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Матрицы элементарных поворотов</a:t>
            </a:r>
          </a:p>
        </p:txBody>
      </p:sp>
      <p:graphicFrame>
        <p:nvGraphicFramePr>
          <p:cNvPr id="1914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601467"/>
              </p:ext>
            </p:extLst>
          </p:nvPr>
        </p:nvGraphicFramePr>
        <p:xfrm>
          <a:off x="1804988" y="4037013"/>
          <a:ext cx="284956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536700" imgH="914400" progId="Equation.3">
                  <p:embed/>
                </p:oleObj>
              </mc:Choice>
              <mc:Fallback>
                <p:oleObj name="Формула" r:id="rId2" imgW="1536700" imgH="91440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037013"/>
                        <a:ext cx="284956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600003"/>
              </p:ext>
            </p:extLst>
          </p:nvPr>
        </p:nvGraphicFramePr>
        <p:xfrm>
          <a:off x="4556944" y="4005263"/>
          <a:ext cx="2926532" cy="1727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549400" imgH="914400" progId="Equation.3">
                  <p:embed/>
                </p:oleObj>
              </mc:Choice>
              <mc:Fallback>
                <p:oleObj name="Формула" r:id="rId4" imgW="1549400" imgH="9144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944" y="4005263"/>
                        <a:ext cx="2926532" cy="1727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98484"/>
              </p:ext>
            </p:extLst>
          </p:nvPr>
        </p:nvGraphicFramePr>
        <p:xfrm>
          <a:off x="7562832" y="3933826"/>
          <a:ext cx="2781319" cy="1655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1536700" imgH="914400" progId="Equation.3">
                  <p:embed/>
                </p:oleObj>
              </mc:Choice>
              <mc:Fallback>
                <p:oleObj name="Формула" r:id="rId6" imgW="1536700" imgH="9144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832" y="3933826"/>
                        <a:ext cx="2781319" cy="1655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7228184"/>
              </p:ext>
            </p:extLst>
          </p:nvPr>
        </p:nvGraphicFramePr>
        <p:xfrm>
          <a:off x="2782888" y="2133600"/>
          <a:ext cx="178253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672808" imgH="431613" progId="Equation.3">
                  <p:embed/>
                </p:oleObj>
              </mc:Choice>
              <mc:Fallback>
                <p:oleObj name="Формула" r:id="rId8" imgW="672808" imgH="431613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133600"/>
                        <a:ext cx="178253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Порядок, в котором осуществляются повороты вокруг различных осей </a:t>
            </a:r>
            <a:r>
              <a:rPr lang="ru-RU" sz="2400" b="1" dirty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Трехмерные матрицы поворота </a:t>
            </a:r>
            <a:r>
              <a:rPr lang="ru-RU" sz="2000" b="1" dirty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Поворот в трех измерениях обычно строят как композицию трех элементарных поворотов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567608" y="4959233"/>
            <a:ext cx="6861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7FECB247-5E36-4FCE-8DD6-16092A2EEB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384112"/>
              </p:ext>
            </p:extLst>
          </p:nvPr>
        </p:nvGraphicFramePr>
        <p:xfrm>
          <a:off x="2718847" y="4144730"/>
          <a:ext cx="36718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612900" imgH="241300" progId="Equation.3">
                  <p:embed/>
                </p:oleObj>
              </mc:Choice>
              <mc:Fallback>
                <p:oleObj name="Формула" r:id="rId2" imgW="1612900" imgH="241300" progId="Equation.3">
                  <p:embed/>
                  <p:pic>
                    <p:nvPicPr>
                      <p:cNvPr id="194565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8847" y="4144730"/>
                        <a:ext cx="36718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При использовании углов Эйлера мы выполняем последовательность </a:t>
            </a:r>
            <a:r>
              <a:rPr lang="en-US" sz="2800"/>
              <a:t>x-, y- </a:t>
            </a:r>
            <a:r>
              <a:rPr lang="ru-RU" sz="2800"/>
              <a:t>и </a:t>
            </a:r>
            <a:r>
              <a:rPr lang="en-US" sz="2800"/>
              <a:t>z-</a:t>
            </a:r>
            <a:r>
              <a:rPr lang="ru-RU" sz="280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Очень 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CF7F5-95DC-47BF-996F-B4BC38A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0734954-EBBB-4580-82DA-0A98F809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382536D-9EC9-43D7-B27A-2A0FA4AAC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C1BA09-143E-4CCF-B23A-C4750743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3B6995-E567-4F44-B1EF-85C6B5E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522801-4BDB-443A-9D7C-B8FD7B7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D09497-394F-4537-AE79-C026CBE7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59D0470-F018-4084-8232-983C195688FA}"/>
              </a:ext>
            </a:extLst>
          </p:cNvPr>
          <p:cNvGrpSpPr/>
          <p:nvPr/>
        </p:nvGrpSpPr>
        <p:grpSpPr>
          <a:xfrm rot="21018197">
            <a:off x="5847620" y="3500437"/>
            <a:ext cx="1317625" cy="1441450"/>
            <a:chOff x="5097463" y="2995613"/>
            <a:chExt cx="1317625" cy="1441450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DAD49DA-759B-4B39-B3DF-8B36DFB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354388"/>
              <a:ext cx="361950" cy="10826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0BA6E8B-1693-4FFE-B6AC-37DFBAE9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6" y="3067051"/>
              <a:ext cx="584200" cy="863600"/>
            </a:xfrm>
            <a:custGeom>
              <a:avLst/>
              <a:gdLst>
                <a:gd name="T0" fmla="*/ 0 w 31953"/>
                <a:gd name="T1" fmla="*/ 334702532 h 21600"/>
                <a:gd name="T2" fmla="*/ 195281559 w 31953"/>
                <a:gd name="T3" fmla="*/ 603384787 h 21600"/>
                <a:gd name="T4" fmla="*/ 86172596 w 31953"/>
                <a:gd name="T5" fmla="*/ 1380480733 h 21600"/>
                <a:gd name="T6" fmla="*/ 0 60000 65536"/>
                <a:gd name="T7" fmla="*/ 0 60000 65536"/>
                <a:gd name="T8" fmla="*/ 0 60000 65536"/>
                <a:gd name="T9" fmla="*/ 0 w 31953"/>
                <a:gd name="T10" fmla="*/ 0 h 21600"/>
                <a:gd name="T11" fmla="*/ 31953 w 319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53" h="21600" fill="none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</a:path>
                <a:path w="31953" h="21600" stroke="0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  <a:lnTo>
                    <a:pt x="141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082650C-5C0F-4832-A22D-64CAE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5163" y="3787776"/>
              <a:ext cx="14446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ECB5422-5592-433E-9C02-82A804C5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2288" y="3498851"/>
              <a:ext cx="1428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34AC5E-3956-4124-9D2E-67D74105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6105526" y="3354387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0F00923-2906-4E84-B9EF-87F3769D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5097463" y="2995613"/>
              <a:ext cx="346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endParaRPr lang="ru-RU" dirty="0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43A87BE-A8E7-4C13-8A61-BBC4EC0CA39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35638" y="4357689"/>
            <a:ext cx="1201326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7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6BB4E7-1DFF-4413-BB9B-9871122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системы координат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F8F173-CC62-46CF-839F-26387C4D6744}"/>
              </a:ext>
            </a:extLst>
          </p:cNvPr>
          <p:cNvGrpSpPr/>
          <p:nvPr/>
        </p:nvGrpSpPr>
        <p:grpSpPr>
          <a:xfrm>
            <a:off x="2351584" y="2420888"/>
            <a:ext cx="1080120" cy="1224136"/>
            <a:chOff x="2351584" y="2420888"/>
            <a:chExt cx="1080120" cy="122413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9E9F7C2-25DE-48A6-8A2B-A674D803032B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A538D9-2C48-4B4D-B67D-06FB5A664BB0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76A83F-BB96-43A4-AFC4-78B449586DC8}"/>
              </a:ext>
            </a:extLst>
          </p:cNvPr>
          <p:cNvGrpSpPr/>
          <p:nvPr/>
        </p:nvGrpSpPr>
        <p:grpSpPr>
          <a:xfrm rot="2912856">
            <a:off x="4932048" y="4058946"/>
            <a:ext cx="1080120" cy="1224136"/>
            <a:chOff x="2351584" y="2420888"/>
            <a:chExt cx="1080120" cy="122413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18E34F-EDD2-400E-A011-22E39819256E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34F478-F788-4E6A-A90E-6F4CE5658FD4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9016212-CF56-4557-B8F5-762F83716F26}"/>
              </a:ext>
            </a:extLst>
          </p:cNvPr>
          <p:cNvSpPr/>
          <p:nvPr/>
        </p:nvSpPr>
        <p:spPr>
          <a:xfrm>
            <a:off x="2711624" y="2924944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54EF08-4CFA-4B0C-A9DA-782CAB4863C0}"/>
              </a:ext>
            </a:extLst>
          </p:cNvPr>
          <p:cNvSpPr/>
          <p:nvPr/>
        </p:nvSpPr>
        <p:spPr>
          <a:xfrm>
            <a:off x="5137457" y="4671422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DD997-1F20-4905-8FD2-0E8DBD851646}"/>
              </a:ext>
            </a:extLst>
          </p:cNvPr>
          <p:cNvSpPr txBox="1"/>
          <p:nvPr/>
        </p:nvSpPr>
        <p:spPr>
          <a:xfrm>
            <a:off x="2999656" y="29249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F60F5-546F-459E-B58F-3215A8987EE9}"/>
              </a:ext>
            </a:extLst>
          </p:cNvPr>
          <p:cNvSpPr txBox="1"/>
          <p:nvPr/>
        </p:nvSpPr>
        <p:spPr>
          <a:xfrm>
            <a:off x="5324219" y="437409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9975F-003A-4930-BB57-D45F6E21B9EB}"/>
              </a:ext>
            </a:extLst>
          </p:cNvPr>
          <p:cNvSpPr txBox="1"/>
          <p:nvPr/>
        </p:nvSpPr>
        <p:spPr>
          <a:xfrm>
            <a:off x="7824192" y="2780928"/>
            <a:ext cx="374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вычислить расстояние между точками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P2</a:t>
            </a:r>
            <a:r>
              <a:rPr lang="ru-RU" dirty="0"/>
              <a:t>, нужно выразить их координаты в одной и той же системе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34190055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поворота вокруг произвольной оси</a:t>
            </a:r>
          </a:p>
        </p:txBody>
      </p:sp>
      <p:graphicFrame>
        <p:nvGraphicFramePr>
          <p:cNvPr id="19763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872011"/>
              </p:ext>
            </p:extLst>
          </p:nvPr>
        </p:nvGraphicFramePr>
        <p:xfrm>
          <a:off x="2071688" y="2492375"/>
          <a:ext cx="8272462" cy="188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4127500" imgH="939800" progId="Equation.3">
                  <p:embed/>
                </p:oleObj>
              </mc:Choice>
              <mc:Fallback>
                <p:oleObj name="Формула" r:id="rId2" imgW="4127500" imgH="9398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492375"/>
                        <a:ext cx="8272462" cy="188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106050"/>
              </p:ext>
            </p:extLst>
          </p:nvPr>
        </p:nvGraphicFramePr>
        <p:xfrm>
          <a:off x="2999656" y="4625975"/>
          <a:ext cx="2016224" cy="2041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927100" imgH="939800" progId="Equation.3">
                  <p:embed/>
                </p:oleObj>
              </mc:Choice>
              <mc:Fallback>
                <p:oleObj name="Формула" r:id="rId4" imgW="9271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4625975"/>
                        <a:ext cx="2016224" cy="20416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7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Определение оси и угла поворота по матрице поворота</a:t>
            </a:r>
          </a:p>
        </p:txBody>
      </p:sp>
      <p:graphicFrame>
        <p:nvGraphicFramePr>
          <p:cNvPr id="1996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351088" y="3141663"/>
          <a:ext cx="28781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854200" imgH="914400" progId="Equation.3">
                  <p:embed/>
                </p:oleObj>
              </mc:Choice>
              <mc:Fallback>
                <p:oleObj name="Формула" r:id="rId2" imgW="1854200" imgH="9144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141663"/>
                        <a:ext cx="2878137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6" name="Object 6"/>
          <p:cNvGraphicFramePr>
            <a:graphicFrameLocks noChangeAspect="1"/>
          </p:cNvGraphicFramePr>
          <p:nvPr/>
        </p:nvGraphicFramePr>
        <p:xfrm>
          <a:off x="2424113" y="5300663"/>
          <a:ext cx="3255962" cy="1262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095500" imgH="812800" progId="Equation.3">
                  <p:embed/>
                </p:oleObj>
              </mc:Choice>
              <mc:Fallback>
                <p:oleObj name="Формула" r:id="rId4" imgW="2095500" imgH="812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300663"/>
                        <a:ext cx="3255962" cy="1262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96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7241"/>
              </p:ext>
            </p:extLst>
          </p:nvPr>
        </p:nvGraphicFramePr>
        <p:xfrm>
          <a:off x="7680326" y="4365626"/>
          <a:ext cx="14382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927000" imgH="1307880" progId="Equation.3">
                  <p:embed/>
                </p:oleObj>
              </mc:Choice>
              <mc:Fallback>
                <p:oleObj name="Формула" r:id="rId6" imgW="927000" imgH="13078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326" y="4365626"/>
                        <a:ext cx="1438275" cy="203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2567608" y="2132856"/>
            <a:ext cx="77263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2116139" y="4813301"/>
            <a:ext cx="18938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7464425" y="3860801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9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91" grpId="0"/>
      <p:bldP spid="199692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Изменения систем координат</a:t>
            </a:r>
          </a:p>
        </p:txBody>
      </p:sp>
      <p:sp>
        <p:nvSpPr>
          <p:cNvPr id="12390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 используются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dirty="0"/>
              <a:t>Моделирование сцен, виртуальных «камер»</a:t>
            </a:r>
            <a:endParaRPr lang="en-US" dirty="0"/>
          </a:p>
          <a:p>
            <a:pPr eaLnBrk="1" hangingPunct="1"/>
            <a:r>
              <a:rPr lang="ru-RU" dirty="0"/>
              <a:t>Задача визуализации – преобразовать координаты объекта из мировой системы координат, в систему координат наблюдателя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координатного фрейма</a:t>
            </a:r>
          </a:p>
        </p:txBody>
      </p:sp>
      <p:graphicFrame>
        <p:nvGraphicFramePr>
          <p:cNvPr id="205861" name="Object 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912556"/>
              </p:ext>
            </p:extLst>
          </p:nvPr>
        </p:nvGraphicFramePr>
        <p:xfrm>
          <a:off x="5689600" y="3646488"/>
          <a:ext cx="812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12447" imgH="710891" progId="Equation.3">
                  <p:embed/>
                </p:oleObj>
              </mc:Choice>
              <mc:Fallback>
                <p:oleObj name="Формула" r:id="rId2" imgW="812447" imgH="710891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646488"/>
                        <a:ext cx="8128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4224339" y="5013326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1919289" y="3141664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2997201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3230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3082926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4265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3935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3216275" y="45021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3011489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16641390">
            <a:off x="2606676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3684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2740025" y="459422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1919289" y="6308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2640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4440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32787" name="Text Box 39"/>
          <p:cNvSpPr txBox="1">
            <a:spLocks noChangeArrowheads="1"/>
          </p:cNvSpPr>
          <p:nvPr/>
        </p:nvSpPr>
        <p:spPr bwMode="auto">
          <a:xfrm>
            <a:off x="3913112" y="1772321"/>
            <a:ext cx="616339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Дано: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dirty="0"/>
              <a:t>, </a:t>
            </a:r>
            <a:r>
              <a:rPr lang="en-US" b="1" dirty="0"/>
              <a:t>j</a:t>
            </a:r>
            <a:r>
              <a:rPr lang="en-US" dirty="0"/>
              <a:t>, O)</a:t>
            </a:r>
            <a:r>
              <a:rPr lang="ru-RU" dirty="0"/>
              <a:t> и точка </a:t>
            </a:r>
            <a:r>
              <a:rPr lang="en-US" dirty="0"/>
              <a:t>P</a:t>
            </a:r>
            <a:r>
              <a:rPr lang="ru-RU" dirty="0"/>
              <a:t> с координатами (</a:t>
            </a:r>
            <a:r>
              <a:rPr lang="en-US" dirty="0"/>
              <a:t>a, b).</a:t>
            </a:r>
          </a:p>
          <a:p>
            <a:endParaRPr lang="en-US" dirty="0"/>
          </a:p>
          <a:p>
            <a:r>
              <a:rPr lang="ru-RU" dirty="0"/>
              <a:t>Преобразование </a:t>
            </a:r>
            <a:r>
              <a:rPr lang="en-US" dirty="0"/>
              <a:t>T(.)</a:t>
            </a:r>
            <a:r>
              <a:rPr lang="ru-RU" dirty="0"/>
              <a:t>, выраженное матрицей </a:t>
            </a:r>
            <a:r>
              <a:rPr lang="en-US" dirty="0"/>
              <a:t>M</a:t>
            </a:r>
            <a:r>
              <a:rPr lang="ru-RU" dirty="0"/>
              <a:t>, переводит фрейм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O) </a:t>
            </a:r>
            <a:r>
              <a:rPr lang="ru-RU" dirty="0"/>
              <a:t>в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b="1" dirty="0"/>
              <a:t>’</a:t>
            </a:r>
            <a:r>
              <a:rPr lang="en-US" dirty="0"/>
              <a:t>, </a:t>
            </a:r>
            <a:r>
              <a:rPr lang="en-US" b="1" dirty="0"/>
              <a:t>j’</a:t>
            </a:r>
            <a:r>
              <a:rPr lang="en-US" dirty="0"/>
              <a:t>, O’)</a:t>
            </a:r>
            <a:r>
              <a:rPr lang="ru-RU" dirty="0"/>
              <a:t>, в котором точка </a:t>
            </a:r>
            <a:r>
              <a:rPr lang="en-US" dirty="0"/>
              <a:t>P</a:t>
            </a:r>
            <a:r>
              <a:rPr lang="ru-RU" dirty="0"/>
              <a:t> имеет координаты</a:t>
            </a:r>
            <a:r>
              <a:rPr lang="en-US" dirty="0"/>
              <a:t> (c, d).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Последовательные преобразования координатного фрейма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система координат 1 переходит в систему 2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(.), </a:t>
            </a:r>
            <a:r>
              <a:rPr lang="ru-RU" sz="2800" dirty="0"/>
              <a:t>а система 2 – в систему №3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(.)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Заметим, что система №3</a:t>
            </a:r>
            <a:r>
              <a:rPr lang="en-US" dirty="0"/>
              <a:t> </a:t>
            </a:r>
            <a:r>
              <a:rPr lang="ru-RU" dirty="0"/>
              <a:t>трансформируется относительно системы №2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Если координаты точки </a:t>
            </a:r>
            <a:r>
              <a:rPr lang="en-US" sz="2800" dirty="0"/>
              <a:t>P </a:t>
            </a:r>
            <a:r>
              <a:rPr lang="ru-RU" sz="2800" dirty="0"/>
              <a:t>в системе №3 равны </a:t>
            </a:r>
            <a:r>
              <a:rPr lang="en-US" sz="2800" dirty="0"/>
              <a:t>(e,f,1)</a:t>
            </a:r>
            <a:r>
              <a:rPr lang="en-US" sz="2800" baseline="30000" dirty="0"/>
              <a:t>T</a:t>
            </a:r>
            <a:r>
              <a:rPr lang="en-US" sz="2800" dirty="0"/>
              <a:t>, </a:t>
            </a:r>
            <a:r>
              <a:rPr lang="ru-RU" sz="2800" dirty="0"/>
              <a:t>то чему будут равны координаты (</a:t>
            </a:r>
            <a:r>
              <a:rPr lang="en-US" sz="2800" dirty="0"/>
              <a:t>a,b,1)</a:t>
            </a:r>
            <a:r>
              <a:rPr lang="en-US" sz="2800" baseline="30000" dirty="0"/>
              <a:t>T</a:t>
            </a:r>
            <a:r>
              <a:rPr lang="en-US" sz="2800" dirty="0"/>
              <a:t> </a:t>
            </a:r>
            <a:r>
              <a:rPr lang="ru-RU" sz="2800" dirty="0"/>
              <a:t>в системе №1?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Двукратное преобразование координатного фрейма</a:t>
            </a:r>
          </a:p>
        </p:txBody>
      </p:sp>
      <p:graphicFrame>
        <p:nvGraphicFramePr>
          <p:cNvPr id="2078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711450" y="2276475"/>
          <a:ext cx="37449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651000" imgH="711200" progId="Equation.3">
                  <p:embed/>
                </p:oleObj>
              </mc:Choice>
              <mc:Fallback>
                <p:oleObj name="Формула" r:id="rId3" imgW="1651000" imgH="7112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276475"/>
                        <a:ext cx="37449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2135189" y="4292601"/>
            <a:ext cx="8048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2208214" y="5373689"/>
            <a:ext cx="8048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5913" y="1844676"/>
            <a:ext cx="7561262" cy="13684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/>
              <a:t>Рисование трехмерных сцен</a:t>
            </a:r>
          </a:p>
        </p:txBody>
      </p:sp>
      <p:sp>
        <p:nvSpPr>
          <p:cNvPr id="126979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3924301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4087813" y="2168526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4079876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5435601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5651501" y="4440239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4008438" y="2060576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3976688" y="2079626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4079876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5951538" y="3213101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4583114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5951538" y="5229226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4635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6096001" y="32131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7751763" y="544512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4071938" y="2168526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084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1971676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9120189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2568575" y="3284539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7377114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8401051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6383339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4008439" y="3517901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4002088" y="3084514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03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2782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2135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2713039" y="1844676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Обзор векторов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D4AB1-ABF2-4D3D-8FD7-A7AC9A59F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1774825" y="2420939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4872039" y="3068639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4872039" y="3465514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4485482" y="2564607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1781176" y="2447926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1774825" y="2420939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7535863" y="3644901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7535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1781175" y="2441828"/>
            <a:ext cx="6259513" cy="1203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4487070" y="2566195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1774825" y="2420939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8543926" y="23495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6024564" y="2060576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8040689" y="2565401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5087938" y="2276476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7200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6383339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2595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2711451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3359151" y="5661026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3360739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1919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5303839" y="5678489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Позиционирование:</a:t>
            </a:r>
          </a:p>
          <a:p>
            <a:pPr lvl="1" eaLnBrk="1" hangingPunct="1"/>
            <a:r>
              <a:rPr lang="ru-RU" dirty="0"/>
              <a:t>Перемещаем камеру (глаз наблюдателя) в некоторую точку пространства</a:t>
            </a:r>
          </a:p>
          <a:p>
            <a:pPr eaLnBrk="1" hangingPunct="1"/>
            <a:r>
              <a:rPr lang="ru-RU" dirty="0"/>
              <a:t>Ориентация:</a:t>
            </a:r>
          </a:p>
          <a:p>
            <a:pPr lvl="1" eaLnBrk="1" hangingPunct="1"/>
            <a:r>
              <a:rPr lang="ru-RU" dirty="0"/>
              <a:t>Повернем камеру так, чтобы нацелить и наклонить в желаемом направлении 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5951539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7032625" y="4437064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7608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2316163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5951538" y="30686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4151314" y="5300664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2690814" y="6397626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4440239" y="2349501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3575051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5807075" y="3959226"/>
            <a:ext cx="0" cy="1385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4654551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5807076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 камеры имеет начало, расположенное в точке глаза и три координатные оси</a:t>
            </a:r>
            <a:r>
              <a:rPr lang="en-US"/>
              <a:t>: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03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3575050" y="4194176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2351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1754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2638425" y="6353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646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4706938" y="593725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7104063" y="570547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5519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3582989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3579813" y="4410076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4764089" y="4949826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5986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3503614" y="556101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1990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2638426" y="4121151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7608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4989514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dirty="0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Курс</a:t>
            </a:r>
            <a:r>
              <a:rPr lang="ru-RU" dirty="0"/>
              <a:t> (</a:t>
            </a:r>
            <a:r>
              <a:rPr lang="en-US" dirty="0"/>
              <a:t>heading) – </a:t>
            </a:r>
            <a:r>
              <a:rPr lang="ru-RU" dirty="0"/>
              <a:t>управление направлением «взгляда» камеры (ось </a:t>
            </a:r>
            <a:r>
              <a:rPr lang="en-US" b="1" dirty="0"/>
              <a:t>n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Тангаж</a:t>
            </a:r>
            <a:r>
              <a:rPr lang="ru-RU" dirty="0"/>
              <a:t> (</a:t>
            </a:r>
            <a:r>
              <a:rPr lang="en-US" dirty="0"/>
              <a:t>pitch) – </a:t>
            </a:r>
            <a:r>
              <a:rPr lang="ru-RU" dirty="0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Рысканье</a:t>
            </a:r>
            <a:r>
              <a:rPr lang="ru-RU" dirty="0"/>
              <a:t> (</a:t>
            </a:r>
            <a:r>
              <a:rPr lang="en-US" dirty="0"/>
              <a:t>yaw) – </a:t>
            </a:r>
            <a:r>
              <a:rPr lang="ru-RU" dirty="0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4757739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4943476" y="5053014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5591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2767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03389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3419476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818438" y="4516439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8913813" y="5157789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9028113" y="48133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8904288" y="5235576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7680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7248526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векторов </a:t>
            </a:r>
            <a:br>
              <a:rPr lang="en-US"/>
            </a:b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7608889" y="4721226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9551988" y="5372101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8977313" y="3429001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2351089" y="2060576"/>
            <a:ext cx="4321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Пусть нам известно:</a:t>
            </a:r>
          </a:p>
          <a:p>
            <a:pPr>
              <a:buFontTx/>
              <a:buChar char="•"/>
            </a:pPr>
            <a:r>
              <a:rPr lang="ru-RU"/>
              <a:t>Положение глаз наблюдателя</a:t>
            </a:r>
            <a:r>
              <a:rPr lang="en-US"/>
              <a:t> (Eye)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Положение точки наблюдения</a:t>
            </a:r>
            <a:r>
              <a:rPr lang="en-US"/>
              <a:t> (Look)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Направление вектора «вверх»</a:t>
            </a:r>
            <a:r>
              <a:rPr lang="en-US"/>
              <a:t> (</a:t>
            </a:r>
            <a:r>
              <a:rPr lang="en-US" b="1"/>
              <a:t>up</a:t>
            </a:r>
            <a:r>
              <a:rPr lang="en-US"/>
              <a:t>)</a:t>
            </a:r>
          </a:p>
          <a:p>
            <a:endParaRPr lang="ru-RU"/>
          </a:p>
          <a:p>
            <a:r>
              <a:rPr lang="ru-RU"/>
              <a:t>Тогда</a:t>
            </a:r>
            <a:r>
              <a:rPr lang="en-US"/>
              <a:t>:</a:t>
            </a:r>
            <a:endParaRPr lang="ru-RU"/>
          </a:p>
          <a:p>
            <a:pPr>
              <a:buFontTx/>
              <a:buChar char="•"/>
            </a:pPr>
            <a:r>
              <a:rPr lang="en-US" b="1"/>
              <a:t>n</a:t>
            </a:r>
            <a:r>
              <a:rPr lang="en-US"/>
              <a:t>=Eye</a:t>
            </a:r>
            <a:r>
              <a:rPr lang="ru-RU"/>
              <a:t> – </a:t>
            </a:r>
            <a:r>
              <a:rPr lang="en-US"/>
              <a:t>Look</a:t>
            </a:r>
          </a:p>
          <a:p>
            <a:pPr>
              <a:buFontTx/>
              <a:buChar char="•"/>
            </a:pPr>
            <a:r>
              <a:rPr lang="en-US" b="1"/>
              <a:t>u</a:t>
            </a:r>
            <a:r>
              <a:rPr lang="en-US"/>
              <a:t>=</a:t>
            </a:r>
            <a:r>
              <a:rPr lang="en-US" b="1"/>
              <a:t>up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b="1"/>
              <a:t>n</a:t>
            </a:r>
          </a:p>
          <a:p>
            <a:pPr>
              <a:buFontTx/>
              <a:buChar char="•"/>
            </a:pPr>
            <a:r>
              <a:rPr lang="en-US" b="1"/>
              <a:t>v</a:t>
            </a:r>
            <a:r>
              <a:rPr lang="en-US"/>
              <a:t>=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u</a:t>
            </a:r>
          </a:p>
          <a:p>
            <a:endParaRPr lang="ru-RU">
              <a:sym typeface="Symbol" pitchFamily="18" charset="2"/>
            </a:endParaRPr>
          </a:p>
          <a:p>
            <a:r>
              <a:rPr lang="ru-RU">
                <a:sym typeface="Symbol" pitchFamily="18" charset="2"/>
              </a:rPr>
              <a:t>Затем производим нормализацию векторов </a:t>
            </a:r>
            <a:r>
              <a:rPr lang="en-US" b="1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, </a:t>
            </a:r>
            <a:r>
              <a:rPr lang="ru-RU">
                <a:sym typeface="Symbol" pitchFamily="18" charset="2"/>
              </a:rPr>
              <a:t>и </a:t>
            </a:r>
            <a:r>
              <a:rPr lang="en-US" b="1">
                <a:sym typeface="Symbol" pitchFamily="18" charset="2"/>
              </a:rPr>
              <a:t>n</a:t>
            </a:r>
          </a:p>
          <a:p>
            <a:endParaRPr lang="ru-RU">
              <a:sym typeface="Symbol" pitchFamily="18" charset="2"/>
            </a:endParaRP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8328026" y="486886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9840914" y="5156201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6972300" y="4659314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7156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7464426" y="4940301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7137401" y="3284539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7516813" y="58928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8401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8401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8451851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6096000" y="4724401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6959601" y="5900739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2324100" y="2819401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6975476" y="5900739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5510214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6975475" y="4773614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6018213" y="5900739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5549900" y="546100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6242051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7031038" y="4660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6977064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6978650" y="4943476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7906545" y="5364957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8863013" y="5900739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6919914" y="5843589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2640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2711451" y="3213101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3229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2711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2711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2135189" y="2636839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1847850" y="3213101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2711450" y="2349501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4271964" y="4773614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1992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3000376" y="23495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2208213" y="23495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3432175" y="2349501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2782889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4656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6240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4656138" y="1844676"/>
            <a:ext cx="60118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Матрица камеры </a:t>
            </a:r>
            <a:r>
              <a:rPr lang="en-US" dirty="0"/>
              <a:t>V </a:t>
            </a:r>
            <a:r>
              <a:rPr lang="ru-RU" dirty="0"/>
              <a:t>преобразовывает точки из мировых координат в координаты камеры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6018214" y="3141663"/>
            <a:ext cx="4541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Вектор </a:t>
            </a:r>
            <a:r>
              <a:rPr lang="en-US" b="1" dirty="0">
                <a:solidFill>
                  <a:srgbClr val="FF6600"/>
                </a:solidFill>
              </a:rPr>
              <a:t>u</a:t>
            </a:r>
            <a:r>
              <a:rPr lang="en-US" dirty="0"/>
              <a:t> </a:t>
            </a:r>
            <a:r>
              <a:rPr lang="ru-RU" dirty="0"/>
              <a:t>преобразовывается в вектор </a:t>
            </a:r>
            <a:r>
              <a:rPr lang="en-US" b="1" dirty="0">
                <a:solidFill>
                  <a:srgbClr val="FF6600"/>
                </a:solidFill>
              </a:rPr>
              <a:t>x</a:t>
            </a:r>
            <a:endParaRPr lang="ru-RU" b="1" dirty="0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8074026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8112126" y="4365626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камеры имеет следующий вид: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/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=</a:t>
                </a:r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  <p:bldP spid="2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4727576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4524375" y="3165476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4872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3143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8943976" y="4768851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Перспективная проекция точки</a:t>
            </a:r>
          </a:p>
        </p:txBody>
      </p:sp>
      <p:graphicFrame>
        <p:nvGraphicFramePr>
          <p:cNvPr id="242742" name="Object 54"/>
          <p:cNvGraphicFramePr>
            <a:graphicFrameLocks noGrp="1" noChangeAspect="1"/>
          </p:cNvGraphicFramePr>
          <p:nvPr>
            <p:ph idx="1"/>
          </p:nvPr>
        </p:nvGraphicFramePr>
        <p:xfrm>
          <a:off x="1703388" y="5516563"/>
          <a:ext cx="1000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660113" imgH="431613" progId="Equation.3">
                  <p:embed/>
                </p:oleObj>
              </mc:Choice>
              <mc:Fallback>
                <p:oleObj name="Формула" r:id="rId2" imgW="660113" imgH="431613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516563"/>
                        <a:ext cx="10001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3323432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3143251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6888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4530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4532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6888164" y="5013326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8185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6600826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9120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8185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10036176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7824788" y="4292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8904289" y="5734051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7751764" y="5013326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1992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2855913" y="45815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7804151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19082292">
            <a:off x="6461126" y="1890714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6580188" y="4092576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6959601" y="2924176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527801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4643439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3155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7340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42744" name="Object 56"/>
          <p:cNvGraphicFramePr>
            <a:graphicFrameLocks noChangeAspect="1"/>
          </p:cNvGraphicFramePr>
          <p:nvPr/>
        </p:nvGraphicFramePr>
        <p:xfrm>
          <a:off x="3719514" y="6203950"/>
          <a:ext cx="1152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61669" imgH="431613" progId="Equation.3">
                  <p:embed/>
                </p:oleObj>
              </mc:Choice>
              <mc:Fallback>
                <p:oleObj name="Формула" r:id="rId4" imgW="761669" imgH="4316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6203950"/>
                        <a:ext cx="11525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5" name="Object 57"/>
          <p:cNvGraphicFramePr>
            <a:graphicFrameLocks noChangeAspect="1"/>
          </p:cNvGraphicFramePr>
          <p:nvPr/>
        </p:nvGraphicFramePr>
        <p:xfrm>
          <a:off x="3359151" y="5516563"/>
          <a:ext cx="10207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672808" imgH="444307" progId="Equation.3">
                  <p:embed/>
                </p:oleObj>
              </mc:Choice>
              <mc:Fallback>
                <p:oleObj name="Формула" r:id="rId6" imgW="672808" imgH="44430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516563"/>
                        <a:ext cx="10207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6" name="Object 58"/>
          <p:cNvGraphicFramePr>
            <a:graphicFrameLocks noChangeAspect="1"/>
          </p:cNvGraphicFramePr>
          <p:nvPr/>
        </p:nvGraphicFramePr>
        <p:xfrm>
          <a:off x="5159376" y="6165850"/>
          <a:ext cx="1152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762000" imgH="457200" progId="Equation.3">
                  <p:embed/>
                </p:oleObj>
              </mc:Choice>
              <mc:Fallback>
                <p:oleObj name="Формула" r:id="rId8" imgW="7620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6165850"/>
                        <a:ext cx="11525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7535864" y="3355976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7824788" y="2276475"/>
            <a:ext cx="2035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6862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6888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6816726" y="2924176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1611314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1524000" y="6308726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9120189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4511675" y="3933825"/>
            <a:ext cx="1859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4872038" y="2924175"/>
            <a:ext cx="1875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2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Перспективная проекция прямых линий</a:t>
            </a:r>
          </a:p>
        </p:txBody>
      </p:sp>
      <p:sp>
        <p:nvSpPr>
          <p:cNvPr id="137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 – это направленный отрезок</a:t>
            </a:r>
          </a:p>
          <a:p>
            <a:pPr lvl="1" eaLnBrk="1" hangingPunct="1"/>
            <a:r>
              <a:rPr lang="ru-RU" dirty="0"/>
              <a:t>Объект, имеющий </a:t>
            </a:r>
            <a:r>
              <a:rPr lang="ru-RU" b="1" dirty="0"/>
              <a:t>длину</a:t>
            </a:r>
            <a:r>
              <a:rPr lang="ru-RU" dirty="0"/>
              <a:t> и </a:t>
            </a:r>
            <a:r>
              <a:rPr lang="ru-RU" b="1" dirty="0"/>
              <a:t>направление</a:t>
            </a:r>
          </a:p>
          <a:p>
            <a:pPr lvl="1" eaLnBrk="1" hangingPunct="1"/>
            <a:r>
              <a:rPr lang="ru-RU" dirty="0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 dirty="0"/>
              <a:t>Вектор задает перемещение от одной точки к другой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 dirty="0"/>
              <a:t>Если две прямые параллельны друг другу, а также плоскости просмотра, они проецируются в </a:t>
            </a:r>
            <a:r>
              <a:rPr lang="ru-RU" sz="2800" b="1" dirty="0"/>
              <a:t>параллельные</a:t>
            </a:r>
            <a:r>
              <a:rPr lang="ru-RU" sz="2800" dirty="0"/>
              <a:t> прямые</a:t>
            </a:r>
          </a:p>
          <a:p>
            <a:pPr eaLnBrk="1" hangingPunct="1"/>
            <a:r>
              <a:rPr lang="ru-RU" sz="2800" dirty="0"/>
              <a:t>Параллельные прямые, не параллельные плоскости просмотра сходятся в некоторой </a:t>
            </a:r>
            <a:r>
              <a:rPr lang="ru-RU" sz="2800" b="1" dirty="0">
                <a:solidFill>
                  <a:schemeClr val="hlink"/>
                </a:solidFill>
              </a:rPr>
              <a:t>точке схода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2063750" y="4581526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2063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4008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2063751" y="3322639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4008439" y="3327401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4008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1992314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4367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2187576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4583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5232400" y="3284539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3000376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4079875" y="2349501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3984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5159376" y="1557339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4079876" y="3213101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4079876" y="3500439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3287714" y="2595564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566988" y="2420939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3000375" y="39338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4151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6527801" y="2060576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2351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6311900" y="6308726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5375275" y="6021389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4440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6600826" y="4076701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4440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4079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Добавление псевдоглубины</a:t>
            </a:r>
          </a:p>
        </p:txBody>
      </p:sp>
      <p:sp>
        <p:nvSpPr>
          <p:cNvPr id="14131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</p:nvPr>
        </p:nvGraphicFramePr>
        <p:xfrm>
          <a:off x="5626100" y="3849688"/>
          <a:ext cx="939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39392" imgH="304668" progId="Equation.3">
                  <p:embed/>
                </p:oleObj>
              </mc:Choice>
              <mc:Fallback>
                <p:oleObj name="Формула" r:id="rId2" imgW="939392" imgH="30466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3849688"/>
                        <a:ext cx="939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3178970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4224339" y="1989138"/>
            <a:ext cx="6219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3143251" y="2708276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5808663" y="3090863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104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5859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7175501" y="2924176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4440238" y="2212976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5735639" y="3933826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Расстояние от точки </a:t>
            </a:r>
            <a:r>
              <a:rPr lang="en-US"/>
              <a:t>P </a:t>
            </a:r>
            <a:r>
              <a:rPr lang="ru-RU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1774826" y="5229225"/>
            <a:ext cx="820896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Извлечение квадратных корней – довольно дорогостоящая операция, поэтому для </a:t>
            </a:r>
            <a:r>
              <a:rPr lang="ru-RU" b="1" dirty="0"/>
              <a:t>оценки расстояния</a:t>
            </a:r>
            <a:r>
              <a:rPr lang="ru-RU" dirty="0"/>
              <a:t> от точки </a:t>
            </a:r>
            <a:r>
              <a:rPr lang="en-US" dirty="0"/>
              <a:t>P </a:t>
            </a:r>
            <a:r>
              <a:rPr lang="ru-RU" dirty="0"/>
              <a:t>до глаза вычисляют </a:t>
            </a:r>
            <a:r>
              <a:rPr lang="ru-RU" dirty="0" err="1"/>
              <a:t>псевдоглубину</a:t>
            </a:r>
            <a:r>
              <a:rPr lang="ru-RU" dirty="0"/>
              <a:t> – оценку глубины точки </a:t>
            </a:r>
            <a:r>
              <a:rPr lang="en-US" dirty="0"/>
              <a:t>P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5" grpId="0" animBg="1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Если две точки проецируются в одну и ту же точку, то более дальней из них соответствует та, у которой величина 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 </a:t>
            </a:r>
            <a:r>
              <a:rPr lang="ru-RU" dirty="0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значения </a:t>
            </a:r>
            <a:r>
              <a:rPr lang="ru-RU" dirty="0" err="1"/>
              <a:t>псевдоглубины</a:t>
            </a:r>
            <a:r>
              <a:rPr lang="ru-RU" dirty="0"/>
              <a:t> может подойти значение </a:t>
            </a:r>
            <a:r>
              <a:rPr lang="en-US" dirty="0"/>
              <a:t>–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Однако лучше выразить значение </a:t>
            </a:r>
            <a:r>
              <a:rPr lang="ru-RU" dirty="0" err="1"/>
              <a:t>псевдоглубины</a:t>
            </a:r>
            <a:r>
              <a:rPr lang="ru-RU" dirty="0"/>
              <a:t> </a:t>
            </a:r>
            <a:r>
              <a:rPr lang="en-US" dirty="0"/>
              <a:t>z* </a:t>
            </a:r>
            <a:r>
              <a:rPr lang="ru-RU" dirty="0"/>
              <a:t>в тех же терминах, что и координаты </a:t>
            </a:r>
            <a:r>
              <a:rPr lang="en-US" dirty="0"/>
              <a:t>x* </a:t>
            </a:r>
            <a:r>
              <a:rPr lang="ru-RU" dirty="0"/>
              <a:t>и </a:t>
            </a:r>
            <a:r>
              <a:rPr lang="en-US" dirty="0"/>
              <a:t>y* - </a:t>
            </a:r>
            <a:r>
              <a:rPr lang="ru-RU" dirty="0"/>
              <a:t>через знаменатель </a:t>
            </a:r>
            <a:r>
              <a:rPr lang="en-US" dirty="0"/>
              <a:t>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ru-RU" baseline="-25000" dirty="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точки с сохранением информации о ее псевдоглубине</a:t>
            </a:r>
          </a:p>
        </p:txBody>
      </p:sp>
      <p:graphicFrame>
        <p:nvGraphicFramePr>
          <p:cNvPr id="2621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711450" y="2133600"/>
          <a:ext cx="5545138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425700" imgH="482600" progId="Equation.3">
                  <p:embed/>
                </p:oleObj>
              </mc:Choice>
              <mc:Fallback>
                <p:oleObj name="Формула" r:id="rId2" imgW="2425700" imgH="482600" progId="Equation.3">
                  <p:embed/>
                  <p:pic>
                    <p:nvPicPr>
                      <p:cNvPr id="0" name="Picture 1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133600"/>
                        <a:ext cx="5545138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2711451" y="3284539"/>
            <a:ext cx="7796213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 – </a:t>
            </a:r>
            <a:r>
              <a:rPr lang="ru-RU" sz="1600"/>
              <a:t>некоторые константы</a:t>
            </a:r>
          </a:p>
          <a:p>
            <a:endParaRPr lang="ru-RU" sz="1600"/>
          </a:p>
          <a:p>
            <a:r>
              <a:rPr lang="ru-RU" sz="1600"/>
              <a:t>Удачным решением было бы выбрать </a:t>
            </a:r>
            <a:r>
              <a:rPr lang="en-US" sz="1600"/>
              <a:t>a </a:t>
            </a:r>
            <a:r>
              <a:rPr lang="ru-RU" sz="1600"/>
              <a:t>и </a:t>
            </a:r>
            <a:r>
              <a:rPr lang="en-US" sz="1600"/>
              <a:t>b</a:t>
            </a:r>
            <a:r>
              <a:rPr lang="ru-RU" sz="1600"/>
              <a:t> таким образом, чтобы значение псевдоглубины изменялось в пределах -1 до +1:</a:t>
            </a:r>
          </a:p>
          <a:p>
            <a:r>
              <a:rPr lang="en-US" sz="1600"/>
              <a:t>z* = -1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-N</a:t>
            </a:r>
          </a:p>
          <a:p>
            <a:r>
              <a:rPr lang="en-US" sz="1600"/>
              <a:t>z* = +1 </a:t>
            </a:r>
            <a:r>
              <a:rPr lang="ru-RU" sz="1600"/>
              <a:t>при </a:t>
            </a:r>
            <a:r>
              <a:rPr lang="en-US" sz="1600"/>
              <a:t>P</a:t>
            </a:r>
            <a:r>
              <a:rPr lang="en-US" sz="1600" baseline="-25000"/>
              <a:t>z</a:t>
            </a:r>
            <a:r>
              <a:rPr lang="en-US" sz="1600"/>
              <a:t> = -F</a:t>
            </a:r>
          </a:p>
          <a:p>
            <a:r>
              <a:rPr lang="en-US" sz="1600"/>
              <a:t>N – </a:t>
            </a:r>
            <a:r>
              <a:rPr lang="ru-RU" sz="1600"/>
              <a:t>расстояние до ближней плоскости проецирования</a:t>
            </a:r>
          </a:p>
          <a:p>
            <a:r>
              <a:rPr lang="en-US" sz="1600"/>
              <a:t>F – </a:t>
            </a:r>
            <a:r>
              <a:rPr lang="ru-RU" sz="1600"/>
              <a:t>расстояние до дальней плоскости проецирования</a:t>
            </a:r>
          </a:p>
          <a:p>
            <a:endParaRPr lang="ru-RU" sz="1600"/>
          </a:p>
          <a:p>
            <a:r>
              <a:rPr lang="ru-RU" sz="1600"/>
              <a:t>В этом случае:</a:t>
            </a:r>
          </a:p>
        </p:txBody>
      </p:sp>
      <p:graphicFrame>
        <p:nvGraphicFramePr>
          <p:cNvPr id="262150" name="Object 6"/>
          <p:cNvGraphicFramePr>
            <a:graphicFrameLocks noChangeAspect="1"/>
          </p:cNvGraphicFramePr>
          <p:nvPr/>
        </p:nvGraphicFramePr>
        <p:xfrm>
          <a:off x="2782889" y="5957888"/>
          <a:ext cx="18002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87058" imgH="393529" progId="Equation.3">
                  <p:embed/>
                </p:oleObj>
              </mc:Choice>
              <mc:Fallback>
                <p:oleObj name="Формула" r:id="rId4" imgW="787058" imgH="393529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9" y="5957888"/>
                        <a:ext cx="18002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51" name="Object 7"/>
          <p:cNvGraphicFramePr>
            <a:graphicFrameLocks noChangeAspect="1"/>
          </p:cNvGraphicFramePr>
          <p:nvPr/>
        </p:nvGraphicFramePr>
        <p:xfrm>
          <a:off x="6181726" y="5957888"/>
          <a:ext cx="15970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698197" imgH="393529" progId="Equation.3">
                  <p:embed/>
                </p:oleObj>
              </mc:Choice>
              <mc:Fallback>
                <p:oleObj name="Формула" r:id="rId6" imgW="698197" imgH="393529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6" y="5957888"/>
                        <a:ext cx="1597025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Изменение псевдоглубины</a:t>
            </a:r>
          </a:p>
        </p:txBody>
      </p:sp>
      <p:graphicFrame>
        <p:nvGraphicFramePr>
          <p:cNvPr id="38914" name="Object 10"/>
          <p:cNvGraphicFramePr>
            <a:graphicFrameLocks noGrp="1" noChangeAspect="1"/>
          </p:cNvGraphicFramePr>
          <p:nvPr>
            <p:ph idx="1"/>
          </p:nvPr>
        </p:nvGraphicFramePr>
        <p:xfrm>
          <a:off x="2114550" y="1906588"/>
          <a:ext cx="79629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Диаграмма" r:id="rId2" imgW="7962839" imgH="4191122" progId="Excel.Sheet.8">
                  <p:embed/>
                </p:oleObj>
              </mc:Choice>
              <mc:Fallback>
                <p:oleObj name="Диаграмма" r:id="rId2" imgW="7962839" imgH="4191122" progId="Excel.Sheet.8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906588"/>
                        <a:ext cx="7962900" cy="419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Использование однородных координат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Точка </a:t>
            </a:r>
            <a:r>
              <a:rPr lang="en-US" sz="2800" dirty="0"/>
              <a:t>P = (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координатах выражается в виде:</a:t>
            </a:r>
          </a:p>
          <a:p>
            <a:pPr lvl="1" eaLnBrk="1" hangingPunct="1"/>
            <a:r>
              <a:rPr lang="en-US" dirty="0"/>
              <a:t>P = (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, 1)</a:t>
            </a:r>
          </a:p>
          <a:p>
            <a:pPr eaLnBrk="1" hangingPunct="1"/>
            <a:r>
              <a:rPr lang="ru-RU" sz="2800" dirty="0"/>
              <a:t>Вектор </a:t>
            </a:r>
            <a:r>
              <a:rPr lang="en-US" sz="2800" b="1" dirty="0"/>
              <a:t>v</a:t>
            </a:r>
            <a:r>
              <a:rPr lang="en-US" sz="2800" dirty="0"/>
              <a:t>=(</a:t>
            </a:r>
            <a:r>
              <a:rPr lang="en-US" sz="2800" dirty="0" err="1"/>
              <a:t>v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выражается в виде:</a:t>
            </a:r>
          </a:p>
          <a:p>
            <a:pPr lvl="1" eaLnBrk="1" hangingPunct="1"/>
            <a:r>
              <a:rPr lang="en-US" b="1" dirty="0"/>
              <a:t>v</a:t>
            </a:r>
            <a:r>
              <a:rPr lang="en-US" dirty="0"/>
              <a:t> =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z</a:t>
            </a:r>
            <a:r>
              <a:rPr lang="ru-RU" dirty="0"/>
              <a:t>, 0</a:t>
            </a:r>
            <a:r>
              <a:rPr lang="en-US" dirty="0"/>
              <a:t>)</a:t>
            </a:r>
            <a:endParaRPr lang="ru-RU" dirty="0"/>
          </a:p>
          <a:p>
            <a:pPr eaLnBrk="1" hangingPunct="1"/>
            <a:r>
              <a:rPr lang="ru-RU" sz="2800" dirty="0"/>
              <a:t>Такой подход позволил представлять векторы и точки внутри координатных фреймов и выражать аффинные преобразования с помощью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2927350" y="3789363"/>
            <a:ext cx="0" cy="2087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3416300" y="4481514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3360739" y="4438650"/>
            <a:ext cx="71437" cy="7143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584700" y="5302250"/>
            <a:ext cx="71438" cy="71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3413126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4656139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3937001" y="45815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4943476" y="5876926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2495551" y="37163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5232401" y="2997200"/>
            <a:ext cx="47195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 dirty="0"/>
              <a:t>v</a:t>
            </a:r>
            <a:r>
              <a:rPr lang="en-US" dirty="0"/>
              <a:t> = Q – P</a:t>
            </a:r>
            <a:endParaRPr lang="ru-RU" dirty="0"/>
          </a:p>
          <a:p>
            <a:pPr lvl="1">
              <a:buFontTx/>
              <a:buChar char="•"/>
            </a:pPr>
            <a:r>
              <a:rPr lang="ru-RU" i="1" dirty="0"/>
              <a:t>Разность точки и точки есть </a:t>
            </a:r>
            <a:r>
              <a:rPr lang="ru-RU" b="1" i="1" dirty="0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5232400" y="4325939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Точка </a:t>
            </a:r>
            <a:r>
              <a:rPr lang="en-US" dirty="0"/>
              <a:t>Q </a:t>
            </a:r>
            <a:r>
              <a:rPr lang="ru-RU" dirty="0"/>
              <a:t>получена путем перемещения точки </a:t>
            </a:r>
            <a:r>
              <a:rPr lang="en-US" dirty="0"/>
              <a:t>P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</a:p>
          <a:p>
            <a:pPr lvl="1">
              <a:buFontTx/>
              <a:buChar char="•"/>
            </a:pPr>
            <a:r>
              <a:rPr lang="en-US" dirty="0"/>
              <a:t>Q = P + </a:t>
            </a:r>
            <a:r>
              <a:rPr lang="en-US" b="1" dirty="0"/>
              <a:t>v</a:t>
            </a:r>
            <a:endParaRPr lang="en-US" dirty="0"/>
          </a:p>
          <a:p>
            <a:pPr lvl="1">
              <a:buFontTx/>
              <a:buChar char="•"/>
            </a:pPr>
            <a:r>
              <a:rPr lang="ru-RU" i="1" dirty="0"/>
              <a:t>Сумма точки и вектора есть </a:t>
            </a:r>
            <a:r>
              <a:rPr lang="ru-RU" b="1" i="1" dirty="0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2619375" y="2220913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Точка имеет положение в пространстве</a:t>
            </a:r>
          </a:p>
          <a:p>
            <a:r>
              <a:rPr lang="ru-RU"/>
              <a:t>Вектор имеет размер и направление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2CEE6065-B49E-457A-9938-AEBD143F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80" y="6021288"/>
            <a:ext cx="3889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Точки с точками складывать нельзя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/>
      <p:bldP spid="63502" grpId="0"/>
      <p:bldP spid="16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Дальнейшее развитие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</a:t>
            </a:r>
            <a:r>
              <a:rPr lang="en-US" sz="2800" dirty="0"/>
              <a:t>P </a:t>
            </a:r>
            <a:r>
              <a:rPr lang="ru-RU" sz="2800" dirty="0"/>
              <a:t>имеет целое семейство однородных представлений вида: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(</a:t>
            </a:r>
            <a:r>
              <a:rPr lang="en-US" dirty="0" err="1"/>
              <a:t>wP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z</a:t>
            </a:r>
            <a:r>
              <a:rPr lang="en-US" dirty="0"/>
              <a:t>, w) </a:t>
            </a:r>
            <a:r>
              <a:rPr lang="ru-RU" dirty="0"/>
              <a:t>для любого ненулевого </a:t>
            </a:r>
            <a:r>
              <a:rPr lang="en-US" dirty="0"/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в однородные координаты: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Добавить 1 (при необходимости, умножить все компоненты на любую ненулевую величину)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из однородных координат в обычные: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Разделить все компоненты на последний, а затем отбросить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аффинного преобразования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946FF6-F43B-4DE7-A64A-7877D7BD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Матрица аффинного преобразования имеет четвертой строкой (0</a:t>
            </a:r>
            <a:r>
              <a:rPr lang="en-US" sz="2400" dirty="0"/>
              <a:t>, 0, 0,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При умножении такой матрицы на точку в однородных координатах, компонент </a:t>
            </a:r>
            <a:r>
              <a:rPr lang="en-US" sz="2400" dirty="0"/>
              <a:t>w </a:t>
            </a:r>
            <a:r>
              <a:rPr lang="ru-RU" sz="2400" dirty="0"/>
              <a:t>останется неизменным: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7E48956-E767-4D8B-B78B-38813491C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93270"/>
              </p:ext>
            </p:extLst>
          </p:nvPr>
        </p:nvGraphicFramePr>
        <p:xfrm>
          <a:off x="3359697" y="3989870"/>
          <a:ext cx="6139579" cy="2165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590800" imgH="914400" progId="Equation.3">
                  <p:embed/>
                </p:oleObj>
              </mc:Choice>
              <mc:Fallback>
                <p:oleObj name="Формула" r:id="rId2" imgW="2590800" imgH="914400" progId="Equation.3">
                  <p:embed/>
                  <p:pic>
                    <p:nvPicPr>
                      <p:cNvPr id="27136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7" y="3989870"/>
                        <a:ext cx="6139579" cy="2165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Эксперимент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3"/>
            <a:ext cx="7772400" cy="112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/>
              <a:t>Что, если четвертая строка матрицы будет отличной от </a:t>
            </a:r>
            <a:r>
              <a:rPr lang="en-US" sz="2400"/>
              <a:t>(0, 0, 0, 1)?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/>
              <a:t>Например, такой:</a:t>
            </a:r>
          </a:p>
        </p:txBody>
      </p:sp>
      <p:graphicFrame>
        <p:nvGraphicFramePr>
          <p:cNvPr id="27648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287713" y="3141663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04900" imgH="914400" progId="Equation.3">
                  <p:embed/>
                </p:oleObj>
              </mc:Choice>
              <mc:Fallback>
                <p:oleObj name="Формула" r:id="rId2" imgW="11049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141663"/>
                        <a:ext cx="1104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/>
        </p:nvGraphicFramePr>
        <p:xfrm>
          <a:off x="3143250" y="5229225"/>
          <a:ext cx="241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413000" imgH="939800" progId="Equation.3">
                  <p:embed/>
                </p:oleObj>
              </mc:Choice>
              <mc:Fallback>
                <p:oleObj name="Формула" r:id="rId4" imgW="24130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229225"/>
                        <a:ext cx="2413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2640013" y="4076700"/>
            <a:ext cx="77724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/>
              <a:t>При умножении такой матрицы на точку в однородных координатах с любым значением </a:t>
            </a:r>
            <a:r>
              <a:rPr lang="en-US" sz="2400"/>
              <a:t>w</a:t>
            </a:r>
            <a:r>
              <a:rPr lang="ru-RU" sz="2400"/>
              <a:t> мы получим: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6024564" y="5229226"/>
            <a:ext cx="4484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Результатом данного умножения будет некоторая точка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Перспективное деление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79576" y="2017713"/>
            <a:ext cx="8199512" cy="1981200"/>
          </a:xfrm>
        </p:spPr>
        <p:txBody>
          <a:bodyPr/>
          <a:lstStyle/>
          <a:p>
            <a:pPr eaLnBrk="1" hangingPunct="1"/>
            <a:r>
              <a:rPr lang="ru-RU" sz="2800" dirty="0"/>
              <a:t>Для выяснения фактических координат данной точки разделим компоненты данной точки на четвертый и отбросим его:</a:t>
            </a:r>
          </a:p>
        </p:txBody>
      </p:sp>
      <p:graphicFrame>
        <p:nvGraphicFramePr>
          <p:cNvPr id="27853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3789363"/>
          <a:ext cx="3878262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612900" imgH="482600" progId="Equation.3">
                  <p:embed/>
                </p:oleObj>
              </mc:Choice>
              <mc:Fallback>
                <p:oleObj name="Формула" r:id="rId2" imgW="1612900" imgH="482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789363"/>
                        <a:ext cx="3878262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2495601" y="5013325"/>
            <a:ext cx="7700913" cy="162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А это есть ни что иное, как координаты точки после перспективного проецирования!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Данный этап называется </a:t>
            </a:r>
            <a:r>
              <a:rPr lang="ru-RU" sz="2400" b="1" dirty="0">
                <a:solidFill>
                  <a:schemeClr val="hlink"/>
                </a:solidFill>
              </a:rPr>
              <a:t>перспективным делением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Матрица, четвертая строка которой не равна </a:t>
            </a:r>
            <a:r>
              <a:rPr lang="en-US" dirty="0"/>
              <a:t>(0, 0, 0, 1)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производит </a:t>
            </a:r>
            <a:r>
              <a:rPr lang="ru-RU" b="1" dirty="0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eaLnBrk="1" hangingPunct="1"/>
            <a:r>
              <a:rPr lang="ru-RU" dirty="0"/>
              <a:t>Данное </a:t>
            </a:r>
            <a:r>
              <a:rPr lang="ru-RU" b="1" u="sng" dirty="0"/>
              <a:t>преобразование</a:t>
            </a:r>
            <a:r>
              <a:rPr lang="ru-RU" dirty="0"/>
              <a:t> не является аффинным</a:t>
            </a:r>
          </a:p>
          <a:p>
            <a:pPr eaLnBrk="1" hangingPunct="1"/>
            <a:r>
              <a:rPr lang="ru-RU" dirty="0"/>
              <a:t>Это именно </a:t>
            </a:r>
            <a:r>
              <a:rPr lang="ru-RU" b="1" dirty="0"/>
              <a:t>преобразование</a:t>
            </a:r>
            <a:r>
              <a:rPr lang="ru-RU" dirty="0"/>
              <a:t>, а не проекция. Результатом данного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Получение перспективной проекции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35560" y="2017713"/>
            <a:ext cx="8343528" cy="1555750"/>
          </a:xfrm>
        </p:spPr>
        <p:txBody>
          <a:bodyPr/>
          <a:lstStyle/>
          <a:p>
            <a:pPr eaLnBrk="1" hangingPunct="1"/>
            <a:r>
              <a:rPr lang="ru-RU" sz="2400" b="1" dirty="0"/>
              <a:t>Перспективное преобразование</a:t>
            </a:r>
            <a:r>
              <a:rPr lang="ru-RU" sz="2400" dirty="0"/>
              <a:t> переносит трехмерную точку </a:t>
            </a:r>
            <a:r>
              <a:rPr lang="en-US" sz="2400" dirty="0"/>
              <a:t>P </a:t>
            </a:r>
            <a:r>
              <a:rPr lang="ru-RU" sz="2400" dirty="0"/>
              <a:t>в другую трехмерную точку в соответствии с отображением:</a:t>
            </a:r>
          </a:p>
        </p:txBody>
      </p:sp>
      <p:graphicFrame>
        <p:nvGraphicFramePr>
          <p:cNvPr id="28160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3217863" y="3284538"/>
          <a:ext cx="48196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425700" imgH="482600" progId="Equation.3">
                  <p:embed/>
                </p:oleObj>
              </mc:Choice>
              <mc:Fallback>
                <p:oleObj name="Формула" r:id="rId2" imgW="24257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3284538"/>
                        <a:ext cx="48196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2135560" y="4221163"/>
            <a:ext cx="8419728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Для получения </a:t>
            </a:r>
            <a:r>
              <a:rPr lang="ru-RU" sz="2400" b="1" dirty="0"/>
              <a:t>проекции точки</a:t>
            </a:r>
            <a:r>
              <a:rPr lang="ru-RU" sz="2400" dirty="0"/>
              <a:t> мы можем просто проигнорировать третий компонент, заменив его на нуль:</a:t>
            </a:r>
          </a:p>
        </p:txBody>
      </p:sp>
      <p:graphicFrame>
        <p:nvGraphicFramePr>
          <p:cNvPr id="281607" name="Object 7"/>
          <p:cNvGraphicFramePr>
            <a:graphicFrameLocks noChangeAspect="1"/>
          </p:cNvGraphicFramePr>
          <p:nvPr/>
        </p:nvGraphicFramePr>
        <p:xfrm>
          <a:off x="3216276" y="5516563"/>
          <a:ext cx="5961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997200" imgH="482600" progId="Equation.3">
                  <p:embed/>
                </p:oleObj>
              </mc:Choice>
              <mc:Fallback>
                <p:oleObj name="Формула" r:id="rId4" imgW="2997200" imgH="482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5516563"/>
                        <a:ext cx="59610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/>
              <a:t> = </a:t>
            </a:r>
            <a:r>
              <a:rPr lang="ru-RU" b="1" dirty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/>
              <a:t> + </a:t>
            </a:r>
            <a:r>
              <a:rPr lang="ru-RU" b="1" dirty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Геометрическая природа перспективного преобразования</a:t>
            </a:r>
          </a:p>
        </p:txBody>
      </p:sp>
      <p:sp>
        <p:nvSpPr>
          <p:cNvPr id="14848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F2FC-92AB-4454-9AE4-C1D2778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Перспективное преобразование превращает </a:t>
            </a:r>
            <a:r>
              <a:rPr lang="ru-RU" sz="2800" b="1" dirty="0"/>
              <a:t>трехмерную</a:t>
            </a:r>
            <a:r>
              <a:rPr lang="ru-RU" sz="2800" dirty="0"/>
              <a:t> точку </a:t>
            </a:r>
            <a:r>
              <a:rPr lang="en-US" sz="2800" dirty="0"/>
              <a:t>P</a:t>
            </a:r>
            <a:r>
              <a:rPr lang="ru-RU" sz="2800" dirty="0"/>
              <a:t> в другую </a:t>
            </a:r>
            <a:r>
              <a:rPr lang="ru-RU" sz="2800" b="1" dirty="0"/>
              <a:t>трехмерную</a:t>
            </a:r>
            <a:r>
              <a:rPr lang="ru-RU" sz="2800" dirty="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Трёхмерное пространство деформируется: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«промежуточности» (точка </a:t>
            </a:r>
            <a:r>
              <a:rPr lang="ru-RU" b="1" dirty="0"/>
              <a:t>внутри</a:t>
            </a:r>
            <a:r>
              <a:rPr lang="ru-RU" dirty="0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3935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6667501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1774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2854325" y="2563814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59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3571875" y="3213101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774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2925763" y="263525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2855913" y="3213101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2855913" y="3213101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2855913" y="4149726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2855913" y="4149726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9048750" y="41497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7327901" y="263525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6988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3432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3432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3432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3432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7618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6296026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1992313" y="21336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7608889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7608889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6311901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8543926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6096001" y="2133601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152400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706688" y="2017714"/>
            <a:ext cx="7772400" cy="1266825"/>
          </a:xfrm>
        </p:spPr>
        <p:txBody>
          <a:bodyPr/>
          <a:lstStyle/>
          <a:p>
            <a:pPr eaLnBrk="1" hangingPunct="1"/>
            <a:r>
              <a:rPr lang="en-US" sz="2800"/>
              <a:t>n-</a:t>
            </a:r>
            <a:r>
              <a:rPr lang="ru-RU" sz="2800"/>
              <a:t>мерный вектор задается посредством его </a:t>
            </a:r>
            <a:r>
              <a:rPr lang="en-US" sz="2800"/>
              <a:t>n-</a:t>
            </a:r>
            <a:r>
              <a:rPr lang="ru-RU" sz="2800"/>
              <a:t>кортежа – списка его компонентов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/>
              <p:cNvSpPr txBox="1"/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5859463" y="4384676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Преобразование в канонический отображаемый объем</a:t>
            </a:r>
          </a:p>
        </p:txBody>
      </p:sp>
      <p:graphicFrame>
        <p:nvGraphicFramePr>
          <p:cNvPr id="289857" name="Object 6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350772"/>
              </p:ext>
            </p:extLst>
          </p:nvPr>
        </p:nvGraphicFramePr>
        <p:xfrm>
          <a:off x="1776413" y="5340350"/>
          <a:ext cx="34559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263900" imgH="1371600" progId="Equation.3">
                  <p:embed/>
                </p:oleObj>
              </mc:Choice>
              <mc:Fallback>
                <p:oleObj name="Формула" r:id="rId2" imgW="3263900" imgH="1371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5340350"/>
                        <a:ext cx="3455987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3519489" y="2476501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3144045" y="3175795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2711450" y="2636839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1703388" y="4005264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2711450" y="4005263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684338" y="42370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2351088" y="256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3503613" y="4724401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2711451" y="2276475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2711450" y="2852739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2711450" y="4005264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2711451" y="4005263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7757205" y="2636839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9341529" y="3429001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7398429" y="33575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8549366" y="2205038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8766855" y="3573463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8477929" y="3284539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8549367" y="2636839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7685767" y="3357564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10114641" y="3444876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8982754" y="4076701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8622392" y="1989139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5956979" y="3284538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5741079" y="3429001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1847851" y="2111375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5016500" y="4868863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4079875" y="4437064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2424113" y="2420938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89860" name="Object 68"/>
          <p:cNvGraphicFramePr>
            <a:graphicFrameLocks noChangeAspect="1"/>
          </p:cNvGraphicFramePr>
          <p:nvPr/>
        </p:nvGraphicFramePr>
        <p:xfrm>
          <a:off x="7464425" y="5670550"/>
          <a:ext cx="13160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44600" imgH="1117600" progId="Equation.3">
                  <p:embed/>
                </p:oleObj>
              </mc:Choice>
              <mc:Fallback>
                <p:oleObj name="Формула" r:id="rId4" imgW="1244600" imgH="1117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5670550"/>
                        <a:ext cx="13160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5303045" y="5173663"/>
            <a:ext cx="53649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Коэффициенты </a:t>
            </a:r>
            <a:r>
              <a:rPr lang="en-US" sz="1400" dirty="0"/>
              <a:t>left, top, right, bottom </a:t>
            </a:r>
            <a:r>
              <a:rPr lang="ru-RU" sz="1400" dirty="0"/>
              <a:t>можно вычислить, зная угол обзора камеры и соотношение ее сторон (</a:t>
            </a:r>
            <a:r>
              <a:rPr lang="en-US" sz="1400" dirty="0"/>
              <a:t>w/h)</a:t>
            </a:r>
            <a:r>
              <a:rPr lang="ru-RU" sz="1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1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Порт просмотра</a:t>
            </a:r>
          </a:p>
        </p:txBody>
      </p:sp>
      <p:sp>
        <p:nvSpPr>
          <p:cNvPr id="151555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3D8CE-1D97-45B1-9A2A-5E95F56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После преобразования отображаемого объема в канонический возникают искажения</a:t>
            </a:r>
          </a:p>
          <a:p>
            <a:pPr lvl="1" eaLnBrk="1" hangingPunct="1"/>
            <a:r>
              <a:rPr lang="ru-RU"/>
              <a:t>соотношение сторон отображаемого объема, как правило не равно 1:1</a:t>
            </a:r>
          </a:p>
          <a:p>
            <a:pPr eaLnBrk="1" hangingPunct="1"/>
            <a:r>
              <a:rPr lang="ru-RU" sz="2800"/>
              <a:t>Отображение в порт просмотра решает эту задачу</a:t>
            </a:r>
          </a:p>
          <a:p>
            <a:pPr lvl="1" eaLnBrk="1" hangingPunct="1"/>
            <a:r>
              <a:rPr lang="ru-RU" b="1"/>
              <a:t>Порт просмотра</a:t>
            </a:r>
            <a:r>
              <a:rPr lang="ru-RU"/>
              <a:t> – прямоугольная область экрана, в которую происходит отображение двумерной проекции трехмерной сцены</a:t>
            </a:r>
          </a:p>
          <a:p>
            <a:pPr lvl="1" eaLnBrk="1" hangingPunct="1"/>
            <a:r>
              <a:rPr lang="ru-RU"/>
              <a:t>Имеет заданные координаты и размер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704850"/>
            <a:ext cx="8305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3071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2063750" y="2781301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5591176" y="3455989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5087939" y="2852739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8183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7535864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2411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2495551" y="2936876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2495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2495551" y="3789364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2495551" y="3827464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2495551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2495551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2495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4224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7680326" y="5157789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991545" y="214314"/>
            <a:ext cx="8476431" cy="1462087"/>
          </a:xfrm>
        </p:spPr>
        <p:txBody>
          <a:bodyPr/>
          <a:lstStyle/>
          <a:p>
            <a:pPr eaLnBrk="1" hangingPunct="1"/>
            <a:r>
              <a:rPr lang="ru-RU" dirty="0"/>
              <a:t>Преобразование в порт просмотра</a:t>
            </a:r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775520" y="2017713"/>
            <a:ext cx="8703568" cy="1916112"/>
          </a:xfrm>
        </p:spPr>
        <p:txBody>
          <a:bodyPr/>
          <a:lstStyle/>
          <a:p>
            <a:pPr eaLnBrk="1" hangingPunct="1"/>
            <a:r>
              <a:rPr lang="ru-RU" sz="2400" dirty="0"/>
              <a:t>Преобразование в порт просмотра отображает точку внутри канонического объема в точку на устройстве отображения</a:t>
            </a:r>
          </a:p>
          <a:p>
            <a:pPr lvl="1" eaLnBrk="1" hangingPunct="1"/>
            <a:r>
              <a:rPr lang="ru-RU" sz="2000" dirty="0"/>
              <a:t>Матрица преобразования в порт просмотра:</a:t>
            </a:r>
          </a:p>
        </p:txBody>
      </p:sp>
      <p:graphicFrame>
        <p:nvGraphicFramePr>
          <p:cNvPr id="45058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48712356"/>
              </p:ext>
            </p:extLst>
          </p:nvPr>
        </p:nvGraphicFramePr>
        <p:xfrm>
          <a:off x="3575050" y="4076700"/>
          <a:ext cx="3671888" cy="152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124200" imgH="1295400" progId="Equation.3">
                  <p:embed/>
                </p:oleObj>
              </mc:Choice>
              <mc:Fallback>
                <p:oleObj name="Формула" r:id="rId2" imgW="3124200" imgH="1295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4076700"/>
                        <a:ext cx="3671888" cy="1522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524000" y="5734051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(left, top) – </a:t>
            </a:r>
            <a:r>
              <a:rPr lang="ru-RU" sz="1600"/>
              <a:t>координаты верхнего левого угла порта просмотра в экранных координатах</a:t>
            </a:r>
          </a:p>
          <a:p>
            <a:r>
              <a:rPr lang="en-US" sz="1600"/>
              <a:t>(width, height</a:t>
            </a:r>
            <a:r>
              <a:rPr lang="ru-RU" sz="1600"/>
              <a:t>) – размеры порта просмотра в экранных координатах</a:t>
            </a:r>
          </a:p>
          <a:p>
            <a:r>
              <a:rPr lang="en-US" sz="1600"/>
              <a:t>(sx, sy) </a:t>
            </a:r>
            <a:r>
              <a:rPr lang="ru-RU" sz="1600"/>
              <a:t>– координаты точки в экране</a:t>
            </a:r>
          </a:p>
          <a:p>
            <a:r>
              <a:rPr lang="en-US" sz="1600"/>
              <a:t>dz – </a:t>
            </a:r>
            <a:r>
              <a:rPr lang="ru-RU" sz="1600"/>
              <a:t>мера расстояния до точки (от 0 до 1)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Операции с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Над векторами можно проделывать две основные операции</a:t>
                </a:r>
              </a:p>
              <a:p>
                <a:pPr lvl="1" eaLnBrk="1" hangingPunct="1"/>
                <a:r>
                  <a:rPr lang="ru-RU" dirty="0"/>
                  <a:t>Сложение векторов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ru-RU" b="1" dirty="0"/>
              </a:p>
              <a:p>
                <a:pPr lvl="1" eaLnBrk="1" hangingPunct="1"/>
                <a:r>
                  <a:rPr lang="ru-RU" dirty="0"/>
                  <a:t>Умножение на скаляр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 eaLnBrk="1" hangingPunct="1"/>
                <a:endParaRPr lang="ru-RU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1776414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1776414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4008439" y="3500439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3360739" y="2924176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1776413" y="3500439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2187576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2711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2855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6311901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6311900" y="3573464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7104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9480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7391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8543926" y="3573464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3000376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5664201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3792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3484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7032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4729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Линейной комбинацией</a:t>
            </a:r>
            <a:r>
              <a:rPr lang="ru-RU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  <a:r>
              <a:rPr lang="ru-RU" dirty="0"/>
              <a:t>называется вектор вида</a:t>
            </a:r>
            <a:br>
              <a:rPr lang="ru-RU" dirty="0"/>
            </a:b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+ … + </a:t>
            </a:r>
            <a:r>
              <a:rPr lang="en-US" i="1" dirty="0" err="1">
                <a:solidFill>
                  <a:schemeClr val="tx2"/>
                </a:solidFill>
              </a:rPr>
              <a:t>a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en-US" b="1" dirty="0" err="1">
                <a:solidFill>
                  <a:schemeClr val="tx2"/>
                </a:solidFill>
              </a:rPr>
              <a:t>v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ru-RU" i="1" baseline="-25000" dirty="0">
                <a:solidFill>
                  <a:schemeClr val="tx2"/>
                </a:solidFill>
              </a:rPr>
              <a:t> </a:t>
            </a:r>
            <a:endParaRPr lang="en-US" i="1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 – </a:t>
            </a:r>
            <a:r>
              <a:rPr lang="ru-RU" dirty="0"/>
              <a:t>скаляры</a:t>
            </a:r>
          </a:p>
          <a:p>
            <a:r>
              <a:rPr lang="ru-RU" dirty="0"/>
              <a:t>Вектор </a:t>
            </a:r>
            <a:r>
              <a:rPr lang="en-US" b="1" dirty="0"/>
              <a:t>w</a:t>
            </a:r>
            <a:r>
              <a:rPr lang="ru-RU" dirty="0"/>
              <a:t> выражен через векторы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/>
              <a:t>2</a:t>
            </a:r>
            <a:r>
              <a:rPr lang="en-US"/>
              <a:t>D – </a:t>
            </a:r>
            <a:r>
              <a:rPr lang="ru-RU"/>
              <a:t>всего лишь частный случай</a:t>
            </a:r>
          </a:p>
          <a:p>
            <a:pPr eaLnBrk="1" hangingPunct="1"/>
            <a:r>
              <a:rPr lang="ru-RU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6410-8DF4-4D4D-8715-B4D40F68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3, 4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=(1, 0)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r>
                  <a:rPr lang="ru-RU" dirty="0"/>
                  <a:t> 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20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Аффинная комбинация векторов</a:t>
            </a:r>
            <a:r>
              <a:rPr lang="en-US"/>
              <a:t> (affine combination)</a:t>
            </a:r>
            <a:endParaRPr lang="ru-RU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76917" y="2017712"/>
            <a:ext cx="10363200" cy="2995463"/>
          </a:xfrm>
        </p:spPr>
        <p:txBody>
          <a:bodyPr>
            <a:normAutofit/>
          </a:bodyPr>
          <a:lstStyle/>
          <a:p>
            <a:r>
              <a:rPr lang="ru-RU" dirty="0"/>
              <a:t>Линейная комбинация векторов называется </a:t>
            </a:r>
            <a:r>
              <a:rPr lang="ru-RU" b="1" dirty="0"/>
              <a:t>аффинной комбинацией</a:t>
            </a:r>
            <a:r>
              <a:rPr lang="ru-RU" dirty="0"/>
              <a:t>, если сумма коэффициентов</a:t>
            </a:r>
            <a:br>
              <a:rPr lang="ru-RU" dirty="0"/>
            </a:br>
            <a:r>
              <a:rPr lang="en-US" dirty="0"/>
              <a:t>a1, a2,…,am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равна 1</a:t>
            </a:r>
          </a:p>
          <a:p>
            <a:r>
              <a:rPr lang="ru-RU" dirty="0"/>
              <a:t>Аффинные комбинации векторов появляются в различных контекстах, как и аффинные преобразования точек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1576917" y="4797151"/>
                <a:ext cx="10363200" cy="13353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576917" y="4797151"/>
                <a:ext cx="10363200" cy="13353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Выпуклая комбинация векторов</a:t>
            </a:r>
            <a:r>
              <a:rPr lang="en-US" sz="4000"/>
              <a:t> (convex combination)</a:t>
            </a:r>
            <a:endParaRPr lang="ru-RU" sz="40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2017713"/>
            <a:ext cx="9036496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dirty="0"/>
              <a:t>Выпуклая комбинация векторов</a:t>
            </a:r>
            <a:r>
              <a:rPr lang="ru-RU" sz="2800" dirty="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 dirty="0"/>
              <a:t>Все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ru-RU" i="1" dirty="0"/>
              <a:t>должны находиться между 0 и 1. Почему?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blipFill>
                <a:blip r:embed="rId2"/>
                <a:stretch>
                  <a:fillRect t="-4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6"/>
              <p:cNvSpPr txBox="1"/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≥0;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Множество всех выпуклых комбинаций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Для двух 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 </a:t>
            </a:r>
            <a:r>
              <a:rPr lang="ru-RU" dirty="0"/>
              <a:t>множество всех выпуклых комбинаций представляет собой множество всех векторов вида:</a:t>
            </a:r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может изменяться от 0 до 1. (Почему?)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=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</a:t>
            </a:r>
            <a:r>
              <a:rPr lang="en-US" i="1" dirty="0"/>
              <a:t>a(v</a:t>
            </a:r>
            <a:r>
              <a:rPr lang="en-US" i="1" baseline="-25000" dirty="0"/>
              <a:t>2</a:t>
            </a:r>
            <a:r>
              <a:rPr lang="en-US" i="1" dirty="0"/>
              <a:t> - v</a:t>
            </a:r>
            <a:r>
              <a:rPr lang="en-US" i="1" baseline="-25000" dirty="0"/>
              <a:t>1</a:t>
            </a:r>
            <a:r>
              <a:rPr lang="en-US" i="1" dirty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2927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3935413" y="3284539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5087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3432176" y="2924176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935414" y="3933826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727576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- v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4449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6580188" y="2436813"/>
            <a:ext cx="37639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2927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2927351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2927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2924175"/>
          </a:xfrm>
        </p:spPr>
        <p:txBody>
          <a:bodyPr/>
          <a:lstStyle/>
          <a:p>
            <a:pPr eaLnBrk="1" hangingPunct="1"/>
            <a:r>
              <a:rPr lang="ru-RU" sz="2800" dirty="0"/>
              <a:t>Модулем или длиной вектора </a:t>
            </a:r>
            <a:r>
              <a:rPr lang="en-US" sz="2800" dirty="0"/>
              <a:t>w </a:t>
            </a:r>
            <a:r>
              <a:rPr lang="ru-RU" sz="2800" dirty="0"/>
              <a:t>называется расстояние от его начала до конца</a:t>
            </a:r>
          </a:p>
          <a:p>
            <a:pPr eaLnBrk="1" hangingPunct="1"/>
            <a:r>
              <a:rPr lang="ru-RU" sz="2800" dirty="0"/>
              <a:t>Для </a:t>
            </a:r>
            <a:r>
              <a:rPr lang="en-US" sz="2800" dirty="0"/>
              <a:t>n-</a:t>
            </a:r>
            <a:r>
              <a:rPr lang="ru-RU" sz="2800" dirty="0"/>
              <a:t>мерного вектора </a:t>
            </a:r>
            <a:r>
              <a:rPr lang="en-US" sz="2800" dirty="0"/>
              <a:t>w, </a:t>
            </a:r>
            <a:r>
              <a:rPr lang="ru-RU" sz="2800" dirty="0"/>
              <a:t>представленного </a:t>
            </a:r>
            <a:r>
              <a:rPr lang="en-US" sz="2800" dirty="0"/>
              <a:t>n-</a:t>
            </a:r>
            <a:r>
              <a:rPr lang="ru-RU" sz="2800" dirty="0"/>
              <a:t>кортежем (</a:t>
            </a:r>
            <a:r>
              <a:rPr lang="en-US" sz="2800" dirty="0"/>
              <a:t>w</a:t>
            </a:r>
            <a:r>
              <a:rPr lang="en-US" sz="2800" baseline="-25000" dirty="0"/>
              <a:t>1</a:t>
            </a:r>
            <a:r>
              <a:rPr lang="en-US" sz="2800" dirty="0"/>
              <a:t>, w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w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длина вычисляется по теореме Пифагора: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935760" y="5373216"/>
                <a:ext cx="4464496" cy="934591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813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935760" y="5373216"/>
                <a:ext cx="4464496" cy="9345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Единичный вектор (орт), нормирование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43472" y="1989139"/>
            <a:ext cx="9140378" cy="2879725"/>
          </a:xfrm>
        </p:spPr>
        <p:txBody>
          <a:bodyPr/>
          <a:lstStyle/>
          <a:p>
            <a:pPr eaLnBrk="1" hangingPunct="1"/>
            <a:r>
              <a:rPr lang="ru-RU" sz="2800" b="1" dirty="0"/>
              <a:t>Единичный вектор</a:t>
            </a:r>
            <a:r>
              <a:rPr lang="ru-RU" sz="2800" dirty="0"/>
              <a:t> – это вектор, имеющий единичную длину</a:t>
            </a:r>
          </a:p>
          <a:p>
            <a:pPr eaLnBrk="1" hangingPunct="1"/>
            <a:r>
              <a:rPr lang="ru-RU" sz="2800" b="1" dirty="0"/>
              <a:t>Нормирование</a:t>
            </a:r>
            <a:r>
              <a:rPr lang="ru-RU" sz="2800" dirty="0"/>
              <a:t> – масштабирование ненулевого вектора </a:t>
            </a:r>
            <a:r>
              <a:rPr lang="en-US" sz="2800" b="1" dirty="0"/>
              <a:t>a</a:t>
            </a:r>
            <a:r>
              <a:rPr lang="ru-RU" sz="2800" dirty="0"/>
              <a:t> так, чтобы получить в результате единичный вектор</a:t>
            </a:r>
            <a:r>
              <a:rPr lang="en-US" sz="2800" dirty="0"/>
              <a:t> </a:t>
            </a:r>
            <a:r>
              <a:rPr lang="en-US" sz="2800" b="1" dirty="0">
                <a:cs typeface="Tahoma" pitchFamily="34" charset="0"/>
              </a:rPr>
              <a:t>â</a:t>
            </a:r>
            <a:r>
              <a:rPr lang="ru-RU" sz="2800" dirty="0"/>
              <a:t>, с тем же направлением, что и вектор </a:t>
            </a:r>
            <a:r>
              <a:rPr lang="en-US" sz="2800" b="1" dirty="0"/>
              <a:t>a</a:t>
            </a:r>
            <a:endParaRPr lang="ru-RU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265488" y="5013326"/>
                <a:ext cx="1484312" cy="15287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265488" y="5013326"/>
                <a:ext cx="1484312" cy="1528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Object 5"/>
              <p:cNvSpPr txBox="1"/>
              <p:nvPr/>
            </p:nvSpPr>
            <p:spPr bwMode="auto">
              <a:xfrm>
                <a:off x="7319963" y="5229226"/>
                <a:ext cx="1770062" cy="8731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9963" y="5229226"/>
                <a:ext cx="1770062" cy="8731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Скалярное произведение векторов </a:t>
            </a:r>
            <a:r>
              <a:rPr lang="en-US"/>
              <a:t>(dot product)</a:t>
            </a:r>
            <a:endParaRPr lang="ru-RU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Скалярное произведение</a:t>
            </a:r>
            <a:r>
              <a:rPr lang="ru-RU" sz="2800"/>
              <a:t> двух </a:t>
            </a:r>
            <a:r>
              <a:rPr lang="en-US" sz="2800"/>
              <a:t>n-</a:t>
            </a:r>
            <a:r>
              <a:rPr lang="ru-RU" sz="2800"/>
              <a:t>мерных векторов </a:t>
            </a:r>
            <a:r>
              <a:rPr lang="en-US" sz="2800" b="1"/>
              <a:t>v</a:t>
            </a:r>
            <a:r>
              <a:rPr lang="en-US" sz="2800"/>
              <a:t>=(v</a:t>
            </a:r>
            <a:r>
              <a:rPr lang="en-US" sz="2800" baseline="-25000"/>
              <a:t>1</a:t>
            </a:r>
            <a:r>
              <a:rPr lang="en-US" sz="2800"/>
              <a:t>, v</a:t>
            </a:r>
            <a:r>
              <a:rPr lang="en-US" sz="2800" baseline="-25000"/>
              <a:t>2</a:t>
            </a:r>
            <a:r>
              <a:rPr lang="en-US" sz="2800"/>
              <a:t>,…,v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и </a:t>
            </a:r>
            <a:r>
              <a:rPr lang="en-US" sz="2800" b="1"/>
              <a:t>w</a:t>
            </a:r>
            <a:r>
              <a:rPr lang="en-US" sz="2800"/>
              <a:t>=(w</a:t>
            </a:r>
            <a:r>
              <a:rPr lang="en-US" sz="2800" baseline="-25000"/>
              <a:t>1</a:t>
            </a:r>
            <a:r>
              <a:rPr lang="en-US" sz="2800"/>
              <a:t>, w</a:t>
            </a:r>
            <a:r>
              <a:rPr lang="en-US" sz="2800" baseline="-25000"/>
              <a:t>2</a:t>
            </a:r>
            <a:r>
              <a:rPr lang="en-US" sz="2800"/>
              <a:t>,…,w</a:t>
            </a:r>
            <a:r>
              <a:rPr lang="en-US" sz="2800" baseline="-25000"/>
              <a:t>n</a:t>
            </a:r>
            <a:r>
              <a:rPr lang="en-US" sz="2800"/>
              <a:t>) </a:t>
            </a:r>
            <a:r>
              <a:rPr lang="ru-RU" sz="2800"/>
              <a:t>обозначается </a:t>
            </a:r>
            <a:r>
              <a:rPr lang="en-US" sz="2800" b="1">
                <a:solidFill>
                  <a:schemeClr val="hlink"/>
                </a:solidFill>
              </a:rPr>
              <a:t>v </a:t>
            </a:r>
            <a:r>
              <a:rPr lang="en-US" sz="2800" b="1">
                <a:solidFill>
                  <a:schemeClr val="hlink"/>
                </a:solidFill>
                <a:cs typeface="Tahoma" pitchFamily="34" charset="0"/>
              </a:rPr>
              <a:t>∙</a:t>
            </a:r>
            <a:r>
              <a:rPr lang="ru-RU" sz="2800" b="1">
                <a:solidFill>
                  <a:schemeClr val="hlink"/>
                </a:solidFill>
              </a:rPr>
              <a:t> </a:t>
            </a:r>
            <a:r>
              <a:rPr lang="en-US" sz="2800" b="1">
                <a:solidFill>
                  <a:schemeClr val="hlink"/>
                </a:solidFill>
              </a:rPr>
              <a:t>w</a:t>
            </a:r>
            <a:r>
              <a:rPr lang="en-US" sz="2800"/>
              <a:t> </a:t>
            </a:r>
            <a:r>
              <a:rPr lang="ru-RU" sz="2800"/>
              <a:t>и имеет величину</a:t>
            </a:r>
            <a:r>
              <a:rPr lang="en-US" sz="2800"/>
              <a:t>:</a:t>
            </a:r>
            <a:endParaRPr lang="ru-RU" sz="2800" b="1">
              <a:solidFill>
                <a:schemeClr val="hlin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207568" y="3573463"/>
                <a:ext cx="7776864" cy="237581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14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207568" y="3573463"/>
                <a:ext cx="7776864" cy="2375817"/>
              </a:xfrm>
              <a:prstGeom prst="rect">
                <a:avLst/>
              </a:prstGeom>
              <a:blipFill>
                <a:blip r:embed="rId2"/>
                <a:stretch>
                  <a:fillRect l="-7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Симметрия (коммутативность)</a:t>
            </a:r>
            <a:endParaRPr lang="en-US"/>
          </a:p>
          <a:p>
            <a:pPr lvl="1" eaLnBrk="1" hangingPunct="1"/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a</a:t>
            </a:r>
          </a:p>
          <a:p>
            <a:pPr eaLnBrk="1" hangingPunct="1"/>
            <a:r>
              <a:rPr lang="ru-RU"/>
              <a:t>Линейность (дистрибутивность)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b="1"/>
              <a:t>a</a:t>
            </a:r>
            <a:r>
              <a:rPr lang="en-US"/>
              <a:t> + </a:t>
            </a:r>
            <a:r>
              <a:rPr lang="en-US" b="1"/>
              <a:t>c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+ </a:t>
            </a:r>
            <a:r>
              <a:rPr lang="en-US" b="1">
                <a:cs typeface="Tahoma" pitchFamily="34" charset="0"/>
              </a:rPr>
              <a:t>c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</a:p>
          <a:p>
            <a:pPr eaLnBrk="1" hangingPunct="1"/>
            <a:r>
              <a:rPr lang="ru-RU"/>
              <a:t>Однородность (ассоциативность)</a:t>
            </a:r>
            <a:endParaRPr lang="en-US"/>
          </a:p>
          <a:p>
            <a:pPr lvl="1" eaLnBrk="1" hangingPunct="1"/>
            <a:r>
              <a:rPr lang="en-US"/>
              <a:t>(</a:t>
            </a:r>
            <a:r>
              <a:rPr lang="en-US" i="1"/>
              <a:t>s</a:t>
            </a:r>
            <a:r>
              <a:rPr lang="en-US" b="1"/>
              <a:t>a</a:t>
            </a:r>
            <a:r>
              <a:rPr lang="en-US"/>
              <a:t>)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 = </a:t>
            </a:r>
            <a:r>
              <a:rPr lang="en-US" i="1">
                <a:cs typeface="Tahoma" pitchFamily="34" charset="0"/>
              </a:rPr>
              <a:t>s </a:t>
            </a:r>
            <a:r>
              <a:rPr lang="en-US">
                <a:cs typeface="Tahoma" pitchFamily="34" charset="0"/>
              </a:rPr>
              <a:t>(</a:t>
            </a:r>
            <a:r>
              <a:rPr lang="en-US" b="1">
                <a:cs typeface="Tahoma" pitchFamily="34" charset="0"/>
              </a:rPr>
              <a:t>a</a:t>
            </a:r>
            <a:r>
              <a:rPr lang="en-US">
                <a:cs typeface="Tahoma" pitchFamily="34" charset="0"/>
              </a:rPr>
              <a:t> ∙ </a:t>
            </a:r>
            <a:r>
              <a:rPr lang="en-US" b="1">
                <a:cs typeface="Tahoma" pitchFamily="34" charset="0"/>
              </a:rPr>
              <a:t>b</a:t>
            </a:r>
            <a:r>
              <a:rPr lang="en-US">
                <a:cs typeface="Tahoma" pitchFamily="34" charset="0"/>
              </a:rPr>
              <a:t>)</a:t>
            </a:r>
            <a:endParaRPr lang="ru-RU"/>
          </a:p>
          <a:p>
            <a:pPr eaLnBrk="1" hangingPunct="1"/>
            <a:r>
              <a:rPr lang="en-US"/>
              <a:t>|</a:t>
            </a:r>
            <a:r>
              <a:rPr lang="en-US" b="1"/>
              <a:t>b</a:t>
            </a:r>
            <a:r>
              <a:rPr lang="en-US"/>
              <a:t>|</a:t>
            </a:r>
            <a:r>
              <a:rPr lang="en-US" baseline="30000"/>
              <a:t>2</a:t>
            </a:r>
            <a:r>
              <a:rPr lang="en-US"/>
              <a:t> = </a:t>
            </a:r>
            <a:r>
              <a:rPr lang="en-US" b="1"/>
              <a:t>b </a:t>
            </a:r>
            <a:r>
              <a:rPr lang="en-US">
                <a:cs typeface="Tahoma" pitchFamily="34" charset="0"/>
              </a:rPr>
              <a:t>∙ </a:t>
            </a:r>
            <a:r>
              <a:rPr lang="en-US" b="1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683" name="Line 5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4" name="Line 6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5" name="Line 7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6" name="Line 8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71687" name="Text Box 11"/>
          <p:cNvSpPr txBox="1">
            <a:spLocks noChangeArrowheads="1"/>
          </p:cNvSpPr>
          <p:nvPr/>
        </p:nvSpPr>
        <p:spPr bwMode="auto">
          <a:xfrm>
            <a:off x="5087938" y="46529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aseline="-25000"/>
          </a:p>
        </p:txBody>
      </p:sp>
      <p:sp>
        <p:nvSpPr>
          <p:cNvPr id="71688" name="Text Box 12"/>
          <p:cNvSpPr txBox="1">
            <a:spLocks noChangeArrowheads="1"/>
          </p:cNvSpPr>
          <p:nvPr/>
        </p:nvSpPr>
        <p:spPr bwMode="auto">
          <a:xfrm>
            <a:off x="3432175" y="29241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aseline="-25000"/>
          </a:p>
        </p:txBody>
      </p:sp>
      <p:sp>
        <p:nvSpPr>
          <p:cNvPr id="71689" name="Arc 19"/>
          <p:cNvSpPr>
            <a:spLocks/>
          </p:cNvSpPr>
          <p:nvPr/>
        </p:nvSpPr>
        <p:spPr bwMode="auto">
          <a:xfrm>
            <a:off x="2927351" y="5035551"/>
            <a:ext cx="936625" cy="841375"/>
          </a:xfrm>
          <a:custGeom>
            <a:avLst/>
            <a:gdLst>
              <a:gd name="T0" fmla="*/ 656426629 w 21600"/>
              <a:gd name="T1" fmla="*/ 0 h 20651"/>
              <a:gd name="T2" fmla="*/ 1760388826 w 21600"/>
              <a:gd name="T3" fmla="*/ 1396646607 h 20651"/>
              <a:gd name="T4" fmla="*/ 0 w 21600"/>
              <a:gd name="T5" fmla="*/ 1355594074 h 20651"/>
              <a:gd name="T6" fmla="*/ 0 60000 65536"/>
              <a:gd name="T7" fmla="*/ 0 60000 65536"/>
              <a:gd name="T8" fmla="*/ 0 60000 65536"/>
              <a:gd name="T9" fmla="*/ 0 w 21600"/>
              <a:gd name="T10" fmla="*/ 0 h 20651"/>
              <a:gd name="T11" fmla="*/ 21600 w 21600"/>
              <a:gd name="T12" fmla="*/ 20651 h 206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51" fill="none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</a:path>
              <a:path w="21600" h="20651" stroke="0" extrusionOk="0">
                <a:moveTo>
                  <a:pt x="8050" y="0"/>
                </a:moveTo>
                <a:cubicBezTo>
                  <a:pt x="16236" y="3288"/>
                  <a:pt x="21600" y="11222"/>
                  <a:pt x="21600" y="20044"/>
                </a:cubicBezTo>
                <a:cubicBezTo>
                  <a:pt x="21600" y="20246"/>
                  <a:pt x="21597" y="20448"/>
                  <a:pt x="21591" y="20651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0" name="Arc 20"/>
          <p:cNvSpPr>
            <a:spLocks/>
          </p:cNvSpPr>
          <p:nvPr/>
        </p:nvSpPr>
        <p:spPr bwMode="auto">
          <a:xfrm>
            <a:off x="2927351" y="5176839"/>
            <a:ext cx="1368425" cy="681037"/>
          </a:xfrm>
          <a:custGeom>
            <a:avLst/>
            <a:gdLst>
              <a:gd name="T0" fmla="*/ 2147483647 w 21600"/>
              <a:gd name="T1" fmla="*/ 0 h 11682"/>
              <a:gd name="T2" fmla="*/ 2147483647 w 21600"/>
              <a:gd name="T3" fmla="*/ 2147483647 h 11682"/>
              <a:gd name="T4" fmla="*/ 0 w 21600"/>
              <a:gd name="T5" fmla="*/ 2147483647 h 11682"/>
              <a:gd name="T6" fmla="*/ 0 60000 65536"/>
              <a:gd name="T7" fmla="*/ 0 60000 65536"/>
              <a:gd name="T8" fmla="*/ 0 60000 65536"/>
              <a:gd name="T9" fmla="*/ 0 w 21600"/>
              <a:gd name="T10" fmla="*/ 0 h 11682"/>
              <a:gd name="T11" fmla="*/ 21600 w 21600"/>
              <a:gd name="T12" fmla="*/ 11682 h 116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1682" fill="none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</a:path>
              <a:path w="21600" h="11682" stroke="0" extrusionOk="0">
                <a:moveTo>
                  <a:pt x="18544" y="0"/>
                </a:moveTo>
                <a:cubicBezTo>
                  <a:pt x="20544" y="3348"/>
                  <a:pt x="21600" y="7175"/>
                  <a:pt x="21600" y="11075"/>
                </a:cubicBezTo>
                <a:cubicBezTo>
                  <a:pt x="21600" y="11277"/>
                  <a:pt x="21597" y="11479"/>
                  <a:pt x="21591" y="11682"/>
                </a:cubicBezTo>
                <a:lnTo>
                  <a:pt x="0" y="1107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1" name="Arc 21"/>
          <p:cNvSpPr>
            <a:spLocks/>
          </p:cNvSpPr>
          <p:nvPr/>
        </p:nvSpPr>
        <p:spPr bwMode="auto">
          <a:xfrm>
            <a:off x="2927350" y="4302125"/>
            <a:ext cx="1492250" cy="1506538"/>
          </a:xfrm>
          <a:custGeom>
            <a:avLst/>
            <a:gdLst>
              <a:gd name="T0" fmla="*/ 2147483647 w 18650"/>
              <a:gd name="T1" fmla="*/ 0 h 20044"/>
              <a:gd name="T2" fmla="*/ 2147483647 w 18650"/>
              <a:gd name="T3" fmla="*/ 2147483647 h 20044"/>
              <a:gd name="T4" fmla="*/ 0 w 18650"/>
              <a:gd name="T5" fmla="*/ 2147483647 h 20044"/>
              <a:gd name="T6" fmla="*/ 0 60000 65536"/>
              <a:gd name="T7" fmla="*/ 0 60000 65536"/>
              <a:gd name="T8" fmla="*/ 0 60000 65536"/>
              <a:gd name="T9" fmla="*/ 0 w 18650"/>
              <a:gd name="T10" fmla="*/ 0 h 20044"/>
              <a:gd name="T11" fmla="*/ 18650 w 18650"/>
              <a:gd name="T12" fmla="*/ 20044 h 20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50" h="20044" fill="none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</a:path>
              <a:path w="18650" h="20044" stroke="0" extrusionOk="0">
                <a:moveTo>
                  <a:pt x="8050" y="0"/>
                </a:moveTo>
                <a:cubicBezTo>
                  <a:pt x="12501" y="1788"/>
                  <a:pt x="16230" y="5006"/>
                  <a:pt x="18649" y="9147"/>
                </a:cubicBezTo>
                <a:lnTo>
                  <a:pt x="0" y="2004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1692" name="Text Box 23"/>
          <p:cNvSpPr txBox="1">
            <a:spLocks noChangeArrowheads="1"/>
          </p:cNvSpPr>
          <p:nvPr/>
        </p:nvSpPr>
        <p:spPr bwMode="auto">
          <a:xfrm>
            <a:off x="4295775" y="5373688"/>
            <a:ext cx="458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b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3" name="Text Box 24"/>
          <p:cNvSpPr txBox="1">
            <a:spLocks noChangeArrowheads="1"/>
          </p:cNvSpPr>
          <p:nvPr/>
        </p:nvSpPr>
        <p:spPr bwMode="auto">
          <a:xfrm>
            <a:off x="3359150" y="4868863"/>
            <a:ext cx="444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φ</a:t>
            </a:r>
            <a:r>
              <a:rPr lang="en-US" baseline="-25000">
                <a:cs typeface="Tahoma" pitchFamily="34" charset="0"/>
              </a:rPr>
              <a:t>c</a:t>
            </a:r>
            <a:endParaRPr lang="el-GR" baseline="-25000">
              <a:cs typeface="Tahoma" pitchFamily="34" charset="0"/>
            </a:endParaRPr>
          </a:p>
        </p:txBody>
      </p:sp>
      <p:sp>
        <p:nvSpPr>
          <p:cNvPr id="71694" name="Text Box 25"/>
          <p:cNvSpPr txBox="1">
            <a:spLocks noChangeArrowheads="1"/>
          </p:cNvSpPr>
          <p:nvPr/>
        </p:nvSpPr>
        <p:spPr bwMode="auto">
          <a:xfrm>
            <a:off x="4008438" y="4149726"/>
            <a:ext cx="3286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b="1">
                <a:cs typeface="Tahoma" pitchFamily="34" charset="0"/>
              </a:rPr>
              <a:t>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Описание объектов, источников света, виртуальных камер, сред (жидкости, </a:t>
            </a:r>
            <a:r>
              <a:rPr lang="ru-RU" dirty="0" err="1"/>
              <a:t>газы</a:t>
            </a:r>
            <a:r>
              <a:rPr lang="ru-RU" dirty="0"/>
              <a:t>, туман)</a:t>
            </a:r>
          </a:p>
          <a:p>
            <a:pPr eaLnBrk="1" hangingPunct="1"/>
            <a:r>
              <a:rPr lang="ru-RU" dirty="0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 dirty="0"/>
              <a:t>Эта задача, в общем случае, непростая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Угол между двумя векторами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 b="1"/>
              <a:t>Косинус угла</a:t>
            </a:r>
            <a:r>
              <a:rPr lang="ru-RU" sz="2800"/>
              <a:t> между двумя векторами равен скалярному произведению их орт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143250" y="3789363"/>
                <a:ext cx="4608934" cy="143983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17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143250" y="3789363"/>
                <a:ext cx="4608934" cy="14398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Знак скалярного произведения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4"/>
            <a:ext cx="9567664" cy="4579937"/>
          </a:xfrm>
        </p:spPr>
        <p:txBody>
          <a:bodyPr/>
          <a:lstStyle/>
          <a:p>
            <a:pPr eaLnBrk="1" hangingPunct="1"/>
            <a:r>
              <a:rPr lang="ru-RU" sz="2800" dirty="0"/>
              <a:t>Связь между знаком косинуса и углом: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&gt;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&lt; 90°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=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= 90°</a:t>
            </a:r>
          </a:p>
          <a:p>
            <a:pPr lvl="1" eaLnBrk="1" hangingPunct="1"/>
            <a:r>
              <a:rPr lang="en-US" dirty="0"/>
              <a:t>cos(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) &lt; 0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dirty="0">
                <a:cs typeface="Tahoma" pitchFamily="34" charset="0"/>
              </a:rPr>
              <a:t>|</a:t>
            </a:r>
            <a:r>
              <a:rPr lang="el-GR" dirty="0">
                <a:cs typeface="Tahoma" pitchFamily="34" charset="0"/>
              </a:rPr>
              <a:t>θ</a:t>
            </a:r>
            <a:r>
              <a:rPr lang="en-US" dirty="0">
                <a:cs typeface="Tahoma" pitchFamily="34" charset="0"/>
              </a:rPr>
              <a:t>|</a:t>
            </a:r>
            <a:r>
              <a:rPr lang="ru-RU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</a:rPr>
              <a:t>&gt; 90°</a:t>
            </a:r>
            <a:endParaRPr lang="ru-RU" dirty="0">
              <a:cs typeface="Tahoma" pitchFamily="34" charset="0"/>
            </a:endParaRPr>
          </a:p>
          <a:p>
            <a:pPr eaLnBrk="1" hangingPunct="1"/>
            <a:r>
              <a:rPr lang="ru-RU" sz="2800" dirty="0"/>
              <a:t>Угол между двумя векторами ненулевой длины составляет:</a:t>
            </a:r>
          </a:p>
          <a:p>
            <a:pPr lvl="1" eaLnBrk="1" hangingPunct="1"/>
            <a:r>
              <a:rPr lang="ru-RU" dirty="0"/>
              <a:t>Менее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&gt; 0</a:t>
            </a:r>
          </a:p>
          <a:p>
            <a:pPr lvl="1" eaLnBrk="1" hangingPunct="1"/>
            <a:r>
              <a:rPr lang="ru-RU" dirty="0"/>
              <a:t>Ровно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en-US" dirty="0">
                <a:cs typeface="Tahoma" pitchFamily="34" charset="0"/>
              </a:rPr>
              <a:t> 0</a:t>
            </a:r>
          </a:p>
          <a:p>
            <a:pPr lvl="1" eaLnBrk="1" hangingPunct="1"/>
            <a:r>
              <a:rPr lang="ru-RU" dirty="0"/>
              <a:t>Более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, если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&lt; 0</a:t>
            </a:r>
            <a:endParaRPr lang="ru-RU" dirty="0"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Перпендикулярность (ортогональность)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Два ненулевых вектора являются перпендикулярными (т.е. угол между ними равен 90</a:t>
            </a:r>
            <a:r>
              <a:rPr lang="en-US" dirty="0">
                <a:cs typeface="Tahoma" pitchFamily="34" charset="0"/>
              </a:rPr>
              <a:t>°</a:t>
            </a:r>
            <a:r>
              <a:rPr lang="ru-RU" dirty="0">
                <a:cs typeface="Tahoma" pitchFamily="34" charset="0"/>
              </a:rPr>
              <a:t>)</a:t>
            </a:r>
            <a:r>
              <a:rPr lang="ru-RU" dirty="0"/>
              <a:t>, если их скалярное произведение равно нулю</a:t>
            </a:r>
            <a:endParaRPr lang="en-US" dirty="0"/>
          </a:p>
          <a:p>
            <a:pPr eaLnBrk="1" hangingPunct="1"/>
            <a:r>
              <a:rPr lang="ru-RU" dirty="0"/>
              <a:t>Упражнения</a:t>
            </a:r>
          </a:p>
          <a:p>
            <a:pPr lvl="1"/>
            <a:r>
              <a:rPr lang="ru-RU" dirty="0"/>
              <a:t>Перпендикулярны ли векторы (1, 2) и (-4</a:t>
            </a:r>
            <a:r>
              <a:rPr lang="en-US" dirty="0"/>
              <a:t>, </a:t>
            </a:r>
            <a:r>
              <a:rPr lang="ru-RU" dirty="0"/>
              <a:t>2</a:t>
            </a:r>
            <a:r>
              <a:rPr lang="en-US" dirty="0"/>
              <a:t>)?</a:t>
            </a:r>
          </a:p>
          <a:p>
            <a:pPr lvl="1"/>
            <a:r>
              <a:rPr lang="ru-RU" dirty="0"/>
              <a:t>Перпендикулярны ли векторы (</a:t>
            </a:r>
            <a:r>
              <a:rPr lang="en-US" dirty="0"/>
              <a:t>2</a:t>
            </a:r>
            <a:r>
              <a:rPr lang="ru-RU" dirty="0"/>
              <a:t>, 2) и (4</a:t>
            </a:r>
            <a:r>
              <a:rPr lang="en-US" dirty="0"/>
              <a:t>, </a:t>
            </a:r>
            <a:r>
              <a:rPr lang="ru-RU" dirty="0"/>
              <a:t>2</a:t>
            </a:r>
            <a:r>
              <a:rPr lang="en-US" dirty="0"/>
              <a:t>)?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Пусть </a:t>
            </a:r>
            <a:r>
              <a:rPr lang="en-US"/>
              <a:t>a = (a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)</a:t>
            </a:r>
            <a:r>
              <a:rPr lang="ru-RU"/>
              <a:t>, тогда</a:t>
            </a:r>
          </a:p>
          <a:p>
            <a:pPr eaLnBrk="1" hangingPunct="1"/>
            <a:r>
              <a:rPr lang="en-US"/>
              <a:t>a</a:t>
            </a:r>
            <a:r>
              <a:rPr lang="en-US">
                <a:latin typeface="Arial" charset="0"/>
              </a:rPr>
              <a:t>┴</a:t>
            </a:r>
            <a:r>
              <a:rPr lang="en-US"/>
              <a:t> = (-a</a:t>
            </a:r>
            <a:r>
              <a:rPr lang="en-US" baseline="-25000"/>
              <a:t>y</a:t>
            </a:r>
            <a:r>
              <a:rPr lang="en-US"/>
              <a:t>, a</a:t>
            </a:r>
            <a:r>
              <a:rPr lang="en-US" baseline="-25000"/>
              <a:t>x</a:t>
            </a:r>
            <a:r>
              <a:rPr lang="en-US"/>
              <a:t>) – </a:t>
            </a:r>
            <a:r>
              <a:rPr lang="ru-RU"/>
              <a:t>вектор, перпендикулярный против часовой стрелки к вектору </a:t>
            </a:r>
            <a:r>
              <a:rPr lang="en-US"/>
              <a:t>a</a:t>
            </a:r>
            <a:endParaRPr lang="ru-RU"/>
          </a:p>
          <a:p>
            <a:pPr lvl="1" eaLnBrk="1" hangingPunct="1"/>
            <a:r>
              <a:rPr lang="ru-RU"/>
              <a:t>Для обозначения таких векторов</a:t>
            </a:r>
            <a:r>
              <a:rPr lang="en-US"/>
              <a:t> </a:t>
            </a:r>
            <a:r>
              <a:rPr lang="ru-RU"/>
              <a:t>используется символ «</a:t>
            </a:r>
            <a:r>
              <a:rPr lang="en-US">
                <a:latin typeface="Arial" charset="0"/>
              </a:rPr>
              <a:t>┴</a:t>
            </a:r>
            <a:r>
              <a:rPr lang="ru-RU"/>
              <a:t>» («</a:t>
            </a:r>
            <a:r>
              <a:rPr lang="en-US"/>
              <a:t>perp</a:t>
            </a:r>
            <a:r>
              <a:rPr lang="ru-RU"/>
              <a:t>»</a:t>
            </a:r>
            <a:r>
              <a:rPr lang="en-US"/>
              <a:t>,</a:t>
            </a:r>
            <a:r>
              <a:rPr lang="ru-RU"/>
              <a:t> произносится</a:t>
            </a:r>
            <a:r>
              <a:rPr lang="en-US"/>
              <a:t> </a:t>
            </a:r>
            <a:r>
              <a:rPr lang="ru-RU"/>
              <a:t>«перп»)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5159376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2855119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7174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6075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000376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464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Докажите следующие свойства оператора </a:t>
            </a:r>
            <a:r>
              <a:rPr lang="ru-RU" dirty="0">
                <a:latin typeface="Arial" charset="0"/>
              </a:rPr>
              <a:t>┴:</a:t>
            </a:r>
          </a:p>
          <a:p>
            <a:pPr lvl="1" eaLnBrk="1" hangingPunct="1"/>
            <a:r>
              <a:rPr lang="ru-RU" dirty="0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 dirty="0">
                <a:latin typeface="Arial" charset="0"/>
              </a:rPr>
              <a:t>(</a:t>
            </a: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 + </a:t>
            </a:r>
            <a:r>
              <a:rPr lang="en-US" b="1" dirty="0">
                <a:latin typeface="Arial" charset="0"/>
              </a:rPr>
              <a:t>b</a:t>
            </a:r>
            <a:r>
              <a:rPr lang="en-US" dirty="0">
                <a:latin typeface="Arial" charset="0"/>
              </a:rPr>
              <a:t>)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 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+ </a:t>
            </a:r>
            <a:r>
              <a:rPr lang="en-US" b="1" dirty="0">
                <a:latin typeface="Arial" charset="0"/>
              </a:rPr>
              <a:t>b</a:t>
            </a:r>
            <a:r>
              <a:rPr lang="ru-RU" dirty="0">
                <a:latin typeface="Arial" charset="0"/>
              </a:rPr>
              <a:t>┴</a:t>
            </a:r>
            <a:endParaRPr lang="en-US" dirty="0">
              <a:latin typeface="Arial" charset="0"/>
            </a:endParaRPr>
          </a:p>
          <a:p>
            <a:pPr lvl="2" eaLnBrk="1" hangingPunct="1"/>
            <a:r>
              <a:rPr lang="en-US" dirty="0">
                <a:latin typeface="Arial" charset="0"/>
              </a:rPr>
              <a:t>(A</a:t>
            </a:r>
            <a:r>
              <a:rPr lang="en-US" b="1" dirty="0">
                <a:latin typeface="Arial" charset="0"/>
              </a:rPr>
              <a:t>a</a:t>
            </a:r>
            <a:r>
              <a:rPr lang="en-US" dirty="0">
                <a:latin typeface="Arial" charset="0"/>
              </a:rPr>
              <a:t>)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A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, </a:t>
            </a:r>
            <a:r>
              <a:rPr lang="ru-RU" dirty="0">
                <a:latin typeface="Arial" charset="0"/>
              </a:rPr>
              <a:t>для любого скаляра </a:t>
            </a:r>
            <a:r>
              <a:rPr lang="en-US" dirty="0">
                <a:latin typeface="Arial" charset="0"/>
              </a:rPr>
              <a:t>A</a:t>
            </a:r>
          </a:p>
          <a:p>
            <a:pPr lvl="1" eaLnBrk="1" hangingPunct="1"/>
            <a:r>
              <a:rPr lang="ru-RU" dirty="0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(</a:t>
            </a:r>
            <a:r>
              <a:rPr lang="en-US" b="1" dirty="0">
                <a:latin typeface="Arial" charset="0"/>
              </a:rPr>
              <a:t>a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)</a:t>
            </a:r>
            <a:r>
              <a:rPr lang="ru-RU" dirty="0">
                <a:latin typeface="Arial" charset="0"/>
              </a:rPr>
              <a:t>┴</a:t>
            </a:r>
            <a:r>
              <a:rPr lang="en-US" dirty="0">
                <a:latin typeface="Arial" charset="0"/>
              </a:rPr>
              <a:t> = -</a:t>
            </a:r>
            <a:r>
              <a:rPr lang="en-US" b="1" dirty="0">
                <a:latin typeface="Arial" charset="0"/>
              </a:rPr>
              <a:t>a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Перп-скалярное произведение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5"/>
            <a:ext cx="10729192" cy="407558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 err="1"/>
              <a:t>Перп</a:t>
            </a:r>
            <a:r>
              <a:rPr lang="ru-RU" dirty="0"/>
              <a:t>-скалярное произведение – произведение </a:t>
            </a:r>
            <a:r>
              <a:rPr lang="ru-RU" dirty="0" err="1"/>
              <a:t>перпа</a:t>
            </a:r>
            <a:r>
              <a:rPr lang="ru-RU" dirty="0"/>
              <a:t> некоторого вектора на другой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endParaRPr lang="ru-RU" b="1" dirty="0"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dirty="0"/>
              <a:t>Свойства (доказать, используя определение 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</a:t>
            </a:r>
            <a:r>
              <a:rPr lang="ru-RU" dirty="0"/>
              <a:t>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ru-RU" dirty="0">
                <a:cs typeface="Tahoma" pitchFamily="34" charset="0"/>
              </a:rPr>
              <a:t>=</a:t>
            </a:r>
            <a:r>
              <a:rPr lang="ru-RU" b="1" dirty="0">
                <a:cs typeface="Tahoma" pitchFamily="34" charset="0"/>
              </a:rPr>
              <a:t>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x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dirty="0">
                <a:cs typeface="Tahoma" pitchFamily="34" charset="0"/>
              </a:rPr>
              <a:t> – </a:t>
            </a:r>
            <a:r>
              <a:rPr lang="en-US" b="1" dirty="0" err="1">
                <a:cs typeface="Tahoma" pitchFamily="34" charset="0"/>
              </a:rPr>
              <a:t>a</a:t>
            </a:r>
            <a:r>
              <a:rPr lang="en-US" baseline="-25000" dirty="0" err="1">
                <a:cs typeface="Tahoma" pitchFamily="34" charset="0"/>
              </a:rPr>
              <a:t>y</a:t>
            </a:r>
            <a:r>
              <a:rPr lang="en-US" b="1" dirty="0" err="1">
                <a:cs typeface="Tahoma" pitchFamily="34" charset="0"/>
              </a:rPr>
              <a:t>b</a:t>
            </a:r>
            <a:r>
              <a:rPr lang="en-US" baseline="-25000" dirty="0" err="1">
                <a:cs typeface="Tahoma" pitchFamily="34" charset="0"/>
              </a:rPr>
              <a:t>x</a:t>
            </a:r>
            <a:endParaRPr lang="en-US" baseline="-25000" dirty="0"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 </a:t>
            </a:r>
            <a:r>
              <a:rPr lang="en-US" dirty="0"/>
              <a:t>=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┴|</a:t>
            </a:r>
            <a:r>
              <a:rPr lang="en-US" baseline="30000" dirty="0">
                <a:latin typeface="Arial" charset="0"/>
              </a:rPr>
              <a:t>2</a:t>
            </a:r>
            <a:r>
              <a:rPr lang="en-US" dirty="0">
                <a:latin typeface="Arial" charset="0"/>
              </a:rPr>
              <a:t> = </a:t>
            </a:r>
            <a:r>
              <a:rPr lang="en-US" dirty="0"/>
              <a:t>|</a:t>
            </a: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|</a:t>
            </a:r>
            <a:r>
              <a:rPr lang="en-US" baseline="30000" dirty="0">
                <a:latin typeface="Arial" charset="0"/>
              </a:rPr>
              <a:t>2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a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 </a:t>
            </a:r>
            <a:r>
              <a:rPr lang="en-US" dirty="0">
                <a:cs typeface="Tahoma" pitchFamily="34" charset="0"/>
              </a:rPr>
              <a:t>= -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latin typeface="Arial" charset="0"/>
              </a:rPr>
              <a:t>┴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/>
              <a:t>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10658400" cy="4506912"/>
          </a:xfrm>
        </p:spPr>
        <p:txBody>
          <a:bodyPr/>
          <a:lstStyle/>
          <a:p>
            <a:pPr eaLnBrk="1" hangingPunct="1"/>
            <a:r>
              <a:rPr lang="ru-RU" sz="2800" dirty="0"/>
              <a:t>В графических приложениях часто возникают задачи</a:t>
            </a:r>
            <a:r>
              <a:rPr lang="en-US" sz="2800" dirty="0"/>
              <a:t>:</a:t>
            </a:r>
            <a:endParaRPr lang="ru-RU" sz="2800" dirty="0"/>
          </a:p>
          <a:p>
            <a:pPr lvl="1" eaLnBrk="1" hangingPunct="1"/>
            <a:r>
              <a:rPr lang="ru-RU" dirty="0"/>
              <a:t>Проецирование вектора на данный вектор</a:t>
            </a:r>
          </a:p>
          <a:p>
            <a:pPr lvl="1" eaLnBrk="1" hangingPunct="1"/>
            <a:r>
              <a:rPr lang="ru-RU" dirty="0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 dirty="0"/>
              <a:t>Определение расстояния между точкой и прямой</a:t>
            </a:r>
          </a:p>
          <a:p>
            <a:pPr eaLnBrk="1" hangingPunct="1"/>
            <a:r>
              <a:rPr lang="ru-RU" sz="2800" dirty="0"/>
              <a:t>Использование </a:t>
            </a:r>
            <a:r>
              <a:rPr lang="ru-RU" sz="2800" dirty="0" err="1"/>
              <a:t>перп</a:t>
            </a:r>
            <a:r>
              <a:rPr lang="ru-RU" sz="2800" dirty="0"/>
              <a:t>-вектора и </a:t>
            </a:r>
            <a:r>
              <a:rPr lang="ru-RU" sz="2800" dirty="0" err="1"/>
              <a:t>перп</a:t>
            </a:r>
            <a:r>
              <a:rPr lang="ru-RU" sz="2800" dirty="0"/>
              <a:t>-скалярного произведения упрощает решение данных задач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1774825" y="4005264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2711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2474914" y="45974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4583114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3503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3359150" y="35020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4872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7048500" y="2097088"/>
            <a:ext cx="361950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Даны 2 точки </a:t>
            </a:r>
            <a:r>
              <a:rPr lang="en-US"/>
              <a:t>A </a:t>
            </a:r>
            <a:r>
              <a:rPr lang="ru-RU"/>
              <a:t>и </a:t>
            </a:r>
            <a:r>
              <a:rPr lang="en-US"/>
              <a:t>C</a:t>
            </a:r>
            <a:endParaRPr lang="ru-RU"/>
          </a:p>
          <a:p>
            <a:r>
              <a:rPr lang="ru-RU"/>
              <a:t>а также вектор </a:t>
            </a:r>
            <a:r>
              <a:rPr lang="en-US" b="1"/>
              <a:t>v</a:t>
            </a:r>
          </a:p>
          <a:p>
            <a:endParaRPr lang="en-US" b="1"/>
          </a:p>
          <a:p>
            <a:r>
              <a:rPr lang="ru-RU"/>
              <a:t>На каком расстоянии находится точка </a:t>
            </a:r>
            <a:r>
              <a:rPr lang="en-US"/>
              <a:t>C </a:t>
            </a:r>
            <a:r>
              <a:rPr lang="ru-RU"/>
              <a:t>от прямой </a:t>
            </a:r>
            <a:r>
              <a:rPr lang="en-US"/>
              <a:t>L, </a:t>
            </a:r>
            <a:r>
              <a:rPr lang="ru-RU"/>
              <a:t>проходящей через точку </a:t>
            </a:r>
            <a:r>
              <a:rPr lang="en-US"/>
              <a:t>A </a:t>
            </a:r>
            <a:r>
              <a:rPr lang="ru-RU"/>
              <a:t>в направлении вектора </a:t>
            </a:r>
            <a:r>
              <a:rPr lang="en-US" b="1"/>
              <a:t>v</a:t>
            </a:r>
            <a:r>
              <a:rPr lang="en-US"/>
              <a:t>?</a:t>
            </a:r>
          </a:p>
          <a:p>
            <a:endParaRPr lang="en-US"/>
          </a:p>
          <a:p>
            <a:r>
              <a:rPr lang="ru-RU"/>
              <a:t>Если мы опустим перпендикуляр из точки </a:t>
            </a:r>
            <a:r>
              <a:rPr lang="en-US"/>
              <a:t>C </a:t>
            </a:r>
            <a:r>
              <a:rPr lang="ru-RU"/>
              <a:t>на прямую </a:t>
            </a:r>
            <a:r>
              <a:rPr lang="en-US"/>
              <a:t>L, </a:t>
            </a:r>
            <a:r>
              <a:rPr lang="ru-RU"/>
              <a:t>то в каком месте он пересечет </a:t>
            </a:r>
            <a:r>
              <a:rPr lang="en-US"/>
              <a:t>L?</a:t>
            </a:r>
          </a:p>
          <a:p>
            <a:endParaRPr lang="en-US"/>
          </a:p>
          <a:p>
            <a:r>
              <a:rPr lang="ru-RU"/>
              <a:t>Как разложить вектор </a:t>
            </a:r>
            <a:r>
              <a:rPr lang="en-US" b="1"/>
              <a:t>c</a:t>
            </a:r>
            <a:r>
              <a:rPr lang="en-US"/>
              <a:t> = C</a:t>
            </a:r>
            <a:r>
              <a:rPr lang="ru-RU"/>
              <a:t> – </a:t>
            </a:r>
            <a:r>
              <a:rPr lang="en-US"/>
              <a:t>A </a:t>
            </a:r>
            <a:r>
              <a:rPr lang="ru-RU"/>
              <a:t>на составляющие вдоль прямой </a:t>
            </a:r>
            <a:r>
              <a:rPr lang="en-US"/>
              <a:t>L </a:t>
            </a:r>
            <a:r>
              <a:rPr lang="ru-RU"/>
              <a:t>и в направлении, перпендикулярном к </a:t>
            </a:r>
            <a:r>
              <a:rPr lang="en-US"/>
              <a:t>L?</a:t>
            </a:r>
            <a:endParaRPr lang="ru-RU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2640013" y="501332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4872038" y="27813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4335463" y="3460750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5270501" y="4030997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  <a:endParaRPr lang="ru-RU" dirty="0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2711451" y="2852739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9" name="Object 2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869282" y="5693306"/>
                <a:ext cx="1827212" cy="1063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29" name="Object 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869282" y="5693306"/>
                <a:ext cx="1827212" cy="1063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1774825" y="4005264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2495551" y="51577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4583114" y="24939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503613" y="486886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3359150" y="35020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4872038" y="4078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2640013" y="5013326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872038" y="2781301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4386264" y="3429001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2711451" y="2852739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1" name="Text Box 17"/>
          <p:cNvSpPr txBox="1">
            <a:spLocks noChangeArrowheads="1"/>
          </p:cNvSpPr>
          <p:nvPr/>
        </p:nvSpPr>
        <p:spPr bwMode="auto">
          <a:xfrm>
            <a:off x="1774825" y="3284538"/>
            <a:ext cx="4778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2711450" y="4518025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1370807" y="3688557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4" name="Text Box 20"/>
          <p:cNvSpPr txBox="1">
            <a:spLocks noChangeArrowheads="1"/>
          </p:cNvSpPr>
          <p:nvPr/>
        </p:nvSpPr>
        <p:spPr bwMode="auto">
          <a:xfrm>
            <a:off x="6888164" y="1789114"/>
            <a:ext cx="5113338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Строим вектор </a:t>
            </a:r>
            <a:r>
              <a:rPr lang="en-US" b="1" dirty="0"/>
              <a:t>v</a:t>
            </a:r>
            <a:r>
              <a:rPr lang="en-US" dirty="0"/>
              <a:t>┴</a:t>
            </a:r>
            <a:endParaRPr lang="ru-RU" dirty="0"/>
          </a:p>
          <a:p>
            <a:endParaRPr lang="ru-RU" dirty="0"/>
          </a:p>
          <a:p>
            <a:r>
              <a:rPr lang="ru-RU" dirty="0"/>
              <a:t>Опустив перпендикуляр из точки </a:t>
            </a:r>
            <a:r>
              <a:rPr lang="en-US" dirty="0"/>
              <a:t>C</a:t>
            </a:r>
            <a:r>
              <a:rPr lang="ru-RU" dirty="0"/>
              <a:t> на прямую </a:t>
            </a:r>
            <a:r>
              <a:rPr lang="en-US" dirty="0"/>
              <a:t>L,</a:t>
            </a:r>
            <a:r>
              <a:rPr lang="ru-RU" dirty="0"/>
              <a:t> мы говорим, что вектор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разложен на составляющую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</a:t>
            </a:r>
            <a:r>
              <a:rPr lang="ru-RU" dirty="0"/>
              <a:t>вдоль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и составляющую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перпендикулярно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где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 – </a:t>
            </a:r>
            <a:r>
              <a:rPr lang="ru-RU" dirty="0"/>
              <a:t>некоторые константы</a:t>
            </a:r>
            <a:endParaRPr lang="en-US" dirty="0"/>
          </a:p>
          <a:p>
            <a:endParaRPr lang="en-US" dirty="0"/>
          </a:p>
          <a:p>
            <a:r>
              <a:rPr lang="ru-RU" dirty="0"/>
              <a:t>Таким образом:</a:t>
            </a:r>
            <a:br>
              <a:rPr lang="ru-RU" dirty="0"/>
            </a:br>
            <a:r>
              <a:rPr lang="en-US" b="1" dirty="0"/>
              <a:t>c</a:t>
            </a:r>
            <a:r>
              <a:rPr lang="en-US" dirty="0"/>
              <a:t> = </a:t>
            </a:r>
            <a:r>
              <a:rPr lang="en-US" dirty="0" err="1"/>
              <a:t>K</a:t>
            </a:r>
            <a:r>
              <a:rPr lang="en-US" b="1" dirty="0" err="1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</a:p>
          <a:p>
            <a:endParaRPr lang="en-US" dirty="0"/>
          </a:p>
          <a:p>
            <a:r>
              <a:rPr lang="ru-RU" dirty="0"/>
              <a:t>Зная 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v</a:t>
            </a:r>
            <a:r>
              <a:rPr lang="en-US" dirty="0"/>
              <a:t>, </a:t>
            </a:r>
            <a:r>
              <a:rPr lang="ru-RU" dirty="0"/>
              <a:t>можно определить </a:t>
            </a:r>
            <a:r>
              <a:rPr lang="en-US" dirty="0"/>
              <a:t>K </a:t>
            </a:r>
            <a:r>
              <a:rPr lang="ru-RU" dirty="0"/>
              <a:t>и </a:t>
            </a:r>
            <a:r>
              <a:rPr lang="en-US" dirty="0"/>
              <a:t>M:</a:t>
            </a:r>
            <a:br>
              <a:rPr lang="en-US" dirty="0"/>
            </a:b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>
                <a:cs typeface="Tahoma" pitchFamily="34" charset="0"/>
              </a:rPr>
              <a:t>∙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b="1" dirty="0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dirty="0" err="1">
                <a:cs typeface="Tahoma" pitchFamily="34" charset="0"/>
              </a:rPr>
              <a:t>K</a:t>
            </a:r>
            <a:r>
              <a:rPr lang="en-US" b="1" dirty="0" err="1">
                <a:cs typeface="Tahoma" pitchFamily="34" charset="0"/>
              </a:rPr>
              <a:t>v</a:t>
            </a:r>
            <a:r>
              <a:rPr lang="en-US" dirty="0">
                <a:cs typeface="Tahoma" pitchFamily="34" charset="0"/>
              </a:rPr>
              <a:t>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+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endParaRPr lang="ru-RU" b="1" dirty="0"/>
          </a:p>
        </p:txBody>
      </p:sp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2782889" y="4365626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6" name="Text Box 22"/>
          <p:cNvSpPr txBox="1">
            <a:spLocks noChangeArrowheads="1"/>
          </p:cNvSpPr>
          <p:nvPr/>
        </p:nvSpPr>
        <p:spPr bwMode="auto">
          <a:xfrm>
            <a:off x="5232400" y="3141663"/>
            <a:ext cx="654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="1"/>
              <a:t>v</a:t>
            </a:r>
            <a:r>
              <a:rPr lang="en-US">
                <a:latin typeface="Arial" charset="0"/>
              </a:rPr>
              <a:t>┴</a:t>
            </a:r>
          </a:p>
        </p:txBody>
      </p:sp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5016500" y="4508501"/>
            <a:ext cx="450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K</a:t>
            </a:r>
            <a:r>
              <a:rPr lang="en-US" b="1"/>
              <a:t>v</a:t>
            </a:r>
            <a:endParaRPr lang="en-US">
              <a:latin typeface="Arial" charset="0"/>
            </a:endParaRP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6888163" y="5614474"/>
            <a:ext cx="12682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r>
              <a:rPr lang="en-US" dirty="0"/>
              <a:t>┴ </a:t>
            </a:r>
            <a:r>
              <a:rPr lang="ru-RU" dirty="0"/>
              <a:t>∙</a:t>
            </a:r>
            <a:r>
              <a:rPr lang="en-US" dirty="0"/>
              <a:t> </a:t>
            </a:r>
            <a:r>
              <a:rPr lang="en-US" b="1" dirty="0"/>
              <a:t>v</a:t>
            </a:r>
            <a:r>
              <a:rPr lang="en-US" dirty="0"/>
              <a:t> =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31" name="Object 27"/>
              <p:cNvSpPr txBox="1"/>
              <p:nvPr/>
            </p:nvSpPr>
            <p:spPr bwMode="auto">
              <a:xfrm>
                <a:off x="4065058" y="5524501"/>
                <a:ext cx="1794933" cy="106362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rial" charset="0"/>
                                </a:rPr>
                                <m:t>┴</m:t>
                              </m:r>
                            </m:sup>
                          </m:sSup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3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65058" y="5524501"/>
                <a:ext cx="1794933" cy="10636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5B193C3-C89F-4DD9-8E01-E615A446F1F0}"/>
              </a:ext>
            </a:extLst>
          </p:cNvPr>
          <p:cNvSpPr txBox="1"/>
          <p:nvPr/>
        </p:nvSpPr>
        <p:spPr>
          <a:xfrm>
            <a:off x="9051660" y="6119138"/>
            <a:ext cx="309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 видите тут линейные комбинации</a:t>
            </a:r>
            <a:r>
              <a:rPr lang="en-US" dirty="0"/>
              <a:t>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 build="p"/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  <p:bldP spid="7273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9656" y="1951602"/>
            <a:ext cx="6147825" cy="4069686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отражения</a:t>
            </a:r>
          </a:p>
          <a:p>
            <a:pPr lvl="1" eaLnBrk="1" hangingPunct="1"/>
            <a:r>
              <a:rPr lang="ru-RU"/>
              <a:t>Угол падения равен углу отражения</a:t>
            </a:r>
          </a:p>
          <a:p>
            <a:pPr lvl="1" eaLnBrk="1" hangingPunct="1"/>
            <a:r>
              <a:rPr lang="ru-RU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5" name="Object 29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5" name="Object 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640014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216276" y="3284539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6240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6096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5" name="Text Box 9"/>
          <p:cNvSpPr txBox="1">
            <a:spLocks noChangeArrowheads="1"/>
          </p:cNvSpPr>
          <p:nvPr/>
        </p:nvSpPr>
        <p:spPr bwMode="auto">
          <a:xfrm>
            <a:off x="3556001" y="30861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75786" name="Text Box 10"/>
          <p:cNvSpPr txBox="1">
            <a:spLocks noChangeArrowheads="1"/>
          </p:cNvSpPr>
          <p:nvPr/>
        </p:nvSpPr>
        <p:spPr bwMode="auto">
          <a:xfrm>
            <a:off x="8040689" y="2924176"/>
            <a:ext cx="282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endParaRPr lang="ru-RU" b="1"/>
          </a:p>
        </p:txBody>
      </p:sp>
      <p:sp>
        <p:nvSpPr>
          <p:cNvPr id="75787" name="Arc 11"/>
          <p:cNvSpPr>
            <a:spLocks/>
          </p:cNvSpPr>
          <p:nvPr/>
        </p:nvSpPr>
        <p:spPr bwMode="auto">
          <a:xfrm>
            <a:off x="6096001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5557839" y="5157789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6219825" y="2797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847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59013" y="531812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216275" y="3284539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4620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8904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7571582" y="4833145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801" name="Text Box 25"/>
          <p:cNvSpPr txBox="1">
            <a:spLocks noChangeArrowheads="1"/>
          </p:cNvSpPr>
          <p:nvPr/>
        </p:nvSpPr>
        <p:spPr bwMode="auto">
          <a:xfrm>
            <a:off x="2711450" y="4292601"/>
            <a:ext cx="40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</a:t>
            </a:r>
            <a:endParaRPr lang="ru-RU" b="1"/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104064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4440239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endParaRPr lang="ru-RU" b="1"/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8975726" y="4149726"/>
            <a:ext cx="500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-m</a:t>
            </a:r>
            <a:endParaRPr lang="ru-RU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7" name="Object 31"/>
              <p:cNvSpPr txBox="1"/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blipFill>
                <a:blip r:embed="rId3"/>
                <a:stretch>
                  <a:fillRect t="-5479" r="-12644" b="-4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08" name="Text Box 32"/>
          <p:cNvSpPr txBox="1">
            <a:spLocks noChangeArrowheads="1"/>
          </p:cNvSpPr>
          <p:nvPr/>
        </p:nvSpPr>
        <p:spPr bwMode="auto">
          <a:xfrm>
            <a:off x="7248526" y="1"/>
            <a:ext cx="1171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r</a:t>
            </a:r>
            <a:r>
              <a:rPr lang="en-US" dirty="0"/>
              <a:t> = </a:t>
            </a:r>
            <a:r>
              <a:rPr lang="en-US" b="1" dirty="0"/>
              <a:t>e</a:t>
            </a:r>
            <a:r>
              <a:rPr lang="en-US" dirty="0"/>
              <a:t> - </a:t>
            </a:r>
            <a:r>
              <a:rPr lang="en-US" b="1" dirty="0"/>
              <a:t>m</a:t>
            </a:r>
            <a:endParaRPr lang="ru-RU" b="1" dirty="0"/>
          </a:p>
        </p:txBody>
      </p:sp>
      <p:sp>
        <p:nvSpPr>
          <p:cNvPr id="75809" name="Text Box 33"/>
          <p:cNvSpPr txBox="1">
            <a:spLocks noChangeArrowheads="1"/>
          </p:cNvSpPr>
          <p:nvPr/>
        </p:nvSpPr>
        <p:spPr bwMode="auto">
          <a:xfrm>
            <a:off x="8975726" y="1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e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- 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7248525" y="476251"/>
            <a:ext cx="1339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</a:t>
            </a:r>
            <a:r>
              <a:rPr lang="en-US"/>
              <a:t> = </a:t>
            </a:r>
            <a:r>
              <a:rPr lang="en-US" b="1"/>
              <a:t>a</a:t>
            </a:r>
            <a:r>
              <a:rPr lang="en-US"/>
              <a:t> – 2</a:t>
            </a:r>
            <a:r>
              <a:rPr lang="en-US" b="1"/>
              <a:t>m</a:t>
            </a:r>
            <a:endParaRPr lang="ru-RU" b="1"/>
          </a:p>
        </p:txBody>
      </p:sp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7248526" y="908051"/>
            <a:ext cx="2428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m – </a:t>
            </a:r>
            <a:r>
              <a:rPr lang="ru-RU"/>
              <a:t>проекция</a:t>
            </a:r>
            <a:r>
              <a:rPr lang="ru-RU" b="1"/>
              <a:t> </a:t>
            </a:r>
            <a:r>
              <a:rPr lang="en-US" b="1"/>
              <a:t>a </a:t>
            </a:r>
            <a:r>
              <a:rPr lang="ru-RU"/>
              <a:t>на</a:t>
            </a:r>
            <a:r>
              <a:rPr lang="ru-RU" b="1"/>
              <a:t> </a:t>
            </a:r>
            <a:r>
              <a:rPr lang="en-US" b="1"/>
              <a:t>n</a:t>
            </a:r>
            <a:endParaRPr lang="ru-RU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8" grpId="0"/>
      <p:bldP spid="75809" grpId="0"/>
      <p:bldP spid="75810" grpId="0"/>
      <p:bldP spid="758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Векторное произведение двух векторов</a:t>
            </a:r>
          </a:p>
        </p:txBody>
      </p:sp>
      <p:sp>
        <p:nvSpPr>
          <p:cNvPr id="10242" name="Object 4"/>
          <p:cNvSpPr txBox="1">
            <a:spLocks noGrp="1"/>
          </p:cNvSpPr>
          <p:nvPr>
            <p:ph idx="1"/>
          </p:nvPr>
        </p:nvSpPr>
        <p:spPr bwMode="auto">
          <a:xfrm>
            <a:off x="911424" y="1935164"/>
            <a:ext cx="9299376" cy="170986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ru-RU" sz="3200" b="1" dirty="0"/>
              <a:t>Векторное произведение</a:t>
            </a:r>
            <a:r>
              <a:rPr lang="en-US" sz="3200" dirty="0"/>
              <a:t> (cross product, vector product)</a:t>
            </a:r>
            <a:r>
              <a:rPr lang="ru-RU" sz="3200" dirty="0"/>
              <a:t> двух </a:t>
            </a:r>
            <a:r>
              <a:rPr lang="ru-RU" sz="3200" b="1" dirty="0"/>
              <a:t>трехмерных</a:t>
            </a:r>
            <a:r>
              <a:rPr lang="ru-RU" sz="3200" dirty="0"/>
              <a:t> векторов: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/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F5F57-3874-99BF-3D62-559C52A4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096" y="3732337"/>
            <a:ext cx="2838970" cy="228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CF8A9-B2D3-EE0A-51DB-1F52F7222466}"/>
              </a:ext>
            </a:extLst>
          </p:cNvPr>
          <p:cNvSpPr txBox="1"/>
          <p:nvPr/>
        </p:nvSpPr>
        <p:spPr>
          <a:xfrm flipH="1">
            <a:off x="6960096" y="6153150"/>
            <a:ext cx="283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5"/>
              </a:rPr>
              <a:t>Правило </a:t>
            </a:r>
            <a:r>
              <a:rPr lang="ru-RU" dirty="0" err="1">
                <a:hlinkClick r:id="rId5"/>
              </a:rPr>
              <a:t>Саррюса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векторного произведения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i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 b="1">
                <a:sym typeface="Symbol" pitchFamily="18" charset="2"/>
              </a:rPr>
              <a:t> j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;	</a:t>
            </a:r>
            <a:r>
              <a:rPr lang="en-US" b="1">
                <a:sym typeface="Symbol" pitchFamily="18" charset="2"/>
              </a:rPr>
              <a:t>j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k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;		</a:t>
            </a:r>
            <a:r>
              <a:rPr lang="en-US" b="1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i</a:t>
            </a:r>
            <a:r>
              <a:rPr lang="en-US">
                <a:sym typeface="Symbol" pitchFamily="18" charset="2"/>
              </a:rPr>
              <a:t> = </a:t>
            </a:r>
            <a:r>
              <a:rPr lang="en-US" b="1">
                <a:sym typeface="Symbol" pitchFamily="18" charset="2"/>
              </a:rPr>
              <a:t>j</a:t>
            </a:r>
          </a:p>
          <a:p>
            <a:pPr eaLnBrk="1" hangingPunct="1"/>
            <a:r>
              <a:rPr lang="ru-RU">
                <a:sym typeface="Symbol" pitchFamily="18" charset="2"/>
              </a:rPr>
              <a:t>Антисимметрия</a:t>
            </a:r>
            <a:endParaRPr lang="en-US">
              <a:sym typeface="Symbol" pitchFamily="18" charset="2"/>
            </a:endParaRP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</a:t>
            </a:r>
            <a:r>
              <a:rPr lang="en-US" b="1">
                <a:sym typeface="Symbol" pitchFamily="18" charset="2"/>
              </a:rPr>
              <a:t> b</a:t>
            </a:r>
            <a:r>
              <a:rPr lang="en-US">
                <a:sym typeface="Symbol" pitchFamily="18" charset="2"/>
              </a:rPr>
              <a:t> = -</a:t>
            </a:r>
            <a:r>
              <a:rPr lang="en-US" b="1">
                <a:sym typeface="Symbol" pitchFamily="18" charset="2"/>
              </a:rPr>
              <a:t>b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a</a:t>
            </a:r>
          </a:p>
          <a:p>
            <a:pPr eaLnBrk="1" hangingPunct="1"/>
            <a:r>
              <a:rPr lang="ru-RU">
                <a:sym typeface="Symbol" pitchFamily="18" charset="2"/>
              </a:rPr>
              <a:t>Линейность</a:t>
            </a:r>
          </a:p>
          <a:p>
            <a:pPr lvl="1" eaLnBrk="1" hangingPunct="1"/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(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c</a:t>
            </a:r>
            <a:r>
              <a:rPr lang="en-US">
                <a:sym typeface="Symbol" pitchFamily="18" charset="2"/>
              </a:rPr>
              <a:t>) =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+ 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c</a:t>
            </a:r>
          </a:p>
          <a:p>
            <a:pPr eaLnBrk="1" hangingPunct="1"/>
            <a:r>
              <a:rPr lang="ru-RU">
                <a:sym typeface="Symbol" pitchFamily="18" charset="2"/>
              </a:rPr>
              <a:t>Однородность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(s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)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 = s (</a:t>
            </a:r>
            <a:r>
              <a:rPr lang="en-US" b="1">
                <a:sym typeface="Symbol" pitchFamily="18" charset="2"/>
              </a:rPr>
              <a:t>a</a:t>
            </a:r>
            <a:r>
              <a:rPr lang="en-US">
                <a:sym typeface="Symbol" pitchFamily="18" charset="2"/>
              </a:rPr>
              <a:t> 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3119438" y="3125788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4849814" y="3575051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8634413" y="2109788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7319964" y="3573463"/>
            <a:ext cx="1296987" cy="1008062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6527800" y="4581525"/>
            <a:ext cx="2090738" cy="935038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8256588" y="4221164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8183564" y="3860801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4" name="Text Box 18"/>
          <p:cNvSpPr txBox="1">
            <a:spLocks noChangeArrowheads="1"/>
          </p:cNvSpPr>
          <p:nvPr/>
        </p:nvSpPr>
        <p:spPr bwMode="auto">
          <a:xfrm>
            <a:off x="2908300" y="2581276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Площадь = </a:t>
            </a:r>
            <a:r>
              <a:rPr lang="en-US"/>
              <a:t>|</a:t>
            </a:r>
            <a:r>
              <a:rPr lang="en-US" b="1"/>
              <a:t>a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b</a:t>
            </a:r>
            <a:r>
              <a:rPr lang="en-US"/>
              <a:t>|</a:t>
            </a:r>
          </a:p>
        </p:txBody>
      </p:sp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3792538" y="2997201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7824789" y="3573463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7464426" y="50847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82958" name="Text Box 22"/>
          <p:cNvSpPr txBox="1">
            <a:spLocks noChangeArrowheads="1"/>
          </p:cNvSpPr>
          <p:nvPr/>
        </p:nvSpPr>
        <p:spPr bwMode="auto">
          <a:xfrm>
            <a:off x="8688389" y="1989138"/>
            <a:ext cx="733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 </a:t>
            </a:r>
            <a:r>
              <a:rPr lang="en-US" b="1" dirty="0">
                <a:sym typeface="Symbol" pitchFamily="18" charset="2"/>
              </a:rPr>
              <a:t>b</a:t>
            </a:r>
            <a:endParaRPr lang="ru-RU" b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Нахождение нормали к плоскости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Любые 3 точки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P</a:t>
            </a:r>
            <a:r>
              <a:rPr lang="en-US" sz="2800" baseline="-25000" dirty="0"/>
              <a:t>2</a:t>
            </a:r>
            <a:r>
              <a:rPr lang="en-US" sz="2800" dirty="0"/>
              <a:t>, P</a:t>
            </a:r>
            <a:r>
              <a:rPr lang="en-US" sz="2800" baseline="-25000" dirty="0"/>
              <a:t>3</a:t>
            </a:r>
            <a:r>
              <a:rPr lang="en-US" sz="2800" dirty="0"/>
              <a:t>, </a:t>
            </a:r>
            <a:r>
              <a:rPr lang="ru-RU" sz="2800" dirty="0"/>
              <a:t>не лежащие на одной прямой, определяют единственную плоскость 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Нормаль к плоскости, проходящей через 3 заданные точки можно найти с помощью векторного произведения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Построим два вектора</a:t>
            </a:r>
            <a:r>
              <a:rPr lang="en-US" dirty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b="1" dirty="0"/>
              <a:t>a</a:t>
            </a:r>
            <a:r>
              <a:rPr lang="en-US" sz="2000" dirty="0"/>
              <a:t> = P</a:t>
            </a:r>
            <a:r>
              <a:rPr lang="en-US" baseline="-25000" dirty="0"/>
              <a:t>2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b</a:t>
            </a:r>
            <a:r>
              <a:rPr lang="en-US" sz="2000" dirty="0"/>
              <a:t> = P</a:t>
            </a:r>
            <a:r>
              <a:rPr lang="en-US" baseline="-25000" dirty="0"/>
              <a:t>3</a:t>
            </a:r>
            <a:r>
              <a:rPr lang="en-US" sz="2000" dirty="0"/>
              <a:t> – P</a:t>
            </a:r>
            <a:r>
              <a:rPr lang="en-US" baseline="-25000" dirty="0"/>
              <a:t>1</a:t>
            </a:r>
            <a:endParaRPr lang="en-US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</a:p>
          <a:p>
            <a:pPr lvl="1" eaLnBrk="1" hangingPunct="1">
              <a:lnSpc>
                <a:spcPct val="80000"/>
              </a:lnSpc>
            </a:pPr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4058-EC4B-0975-22DA-EC9913E8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Найти нормаль к треугольнику</a:t>
                </a:r>
                <a:r>
                  <a:rPr lang="en-US" dirty="0"/>
                  <a:t> </a:t>
                </a:r>
                <a:r>
                  <a:rPr lang="ru-RU" dirty="0"/>
                  <a:t>с вершинами: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Решение: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1∗1−0∗0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FE0C210-85C4-B46E-F0BC-5E3B326AC323}"/>
              </a:ext>
            </a:extLst>
          </p:cNvPr>
          <p:cNvGrpSpPr/>
          <p:nvPr/>
        </p:nvGrpSpPr>
        <p:grpSpPr>
          <a:xfrm>
            <a:off x="8400256" y="4581128"/>
            <a:ext cx="2093966" cy="2166900"/>
            <a:chOff x="6943039" y="4691100"/>
            <a:chExt cx="2093966" cy="2166900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BB34AC0E-DBBC-0B66-AC12-F3E641B41F5D}"/>
                </a:ext>
              </a:extLst>
            </p:cNvPr>
            <p:cNvGrpSpPr/>
            <p:nvPr/>
          </p:nvGrpSpPr>
          <p:grpSpPr>
            <a:xfrm>
              <a:off x="7092280" y="4697190"/>
              <a:ext cx="1944725" cy="2160810"/>
              <a:chOff x="9144000" y="3500438"/>
              <a:chExt cx="2268760" cy="2520850"/>
            </a:xfrm>
          </p:grpSpPr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672E1A9-B258-62BC-05D5-6BBAEA5884EB}"/>
                  </a:ext>
                </a:extLst>
              </p:cNvPr>
              <p:cNvCxnSpPr/>
              <p:nvPr/>
            </p:nvCxnSpPr>
            <p:spPr>
              <a:xfrm flipV="1">
                <a:off x="9972600" y="3500438"/>
                <a:ext cx="0" cy="1512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8BA85864-DE12-DB73-F08F-D22F5841D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600" y="5013176"/>
                <a:ext cx="1440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734CD9F6-EAAF-C6A2-C5A4-F6873DF9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4000" y="5013176"/>
                <a:ext cx="828600" cy="1008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04D9F1F4-DF46-90C6-DDA0-58BA30931A89}"/>
                  </a:ext>
                </a:extLst>
              </p:cNvPr>
              <p:cNvSpPr/>
              <p:nvPr/>
            </p:nvSpPr>
            <p:spPr>
              <a:xfrm>
                <a:off x="9712397" y="4430818"/>
                <a:ext cx="820137" cy="905158"/>
              </a:xfrm>
              <a:custGeom>
                <a:avLst/>
                <a:gdLst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1237"/>
                  <a:gd name="connsiteX1" fmla="*/ 854342 w 857101"/>
                  <a:gd name="connsiteY1" fmla="*/ 568290 h 911237"/>
                  <a:gd name="connsiteX2" fmla="*/ 278609 w 857101"/>
                  <a:gd name="connsiteY2" fmla="*/ 3845 h 911237"/>
                  <a:gd name="connsiteX3" fmla="*/ 18965 w 857101"/>
                  <a:gd name="connsiteY3" fmla="*/ 895668 h 911237"/>
                  <a:gd name="connsiteX0" fmla="*/ 18965 w 857101"/>
                  <a:gd name="connsiteY0" fmla="*/ 895668 h 895668"/>
                  <a:gd name="connsiteX1" fmla="*/ 854342 w 857101"/>
                  <a:gd name="connsiteY1" fmla="*/ 568290 h 895668"/>
                  <a:gd name="connsiteX2" fmla="*/ 278609 w 857101"/>
                  <a:gd name="connsiteY2" fmla="*/ 3845 h 895668"/>
                  <a:gd name="connsiteX3" fmla="*/ 18965 w 857101"/>
                  <a:gd name="connsiteY3" fmla="*/ 895668 h 895668"/>
                  <a:gd name="connsiteX0" fmla="*/ 0 w 838136"/>
                  <a:gd name="connsiteY0" fmla="*/ 895668 h 895668"/>
                  <a:gd name="connsiteX1" fmla="*/ 835377 w 838136"/>
                  <a:gd name="connsiteY1" fmla="*/ 568290 h 895668"/>
                  <a:gd name="connsiteX2" fmla="*/ 259644 w 838136"/>
                  <a:gd name="connsiteY2" fmla="*/ 3845 h 895668"/>
                  <a:gd name="connsiteX3" fmla="*/ 0 w 838136"/>
                  <a:gd name="connsiteY3" fmla="*/ 895668 h 895668"/>
                  <a:gd name="connsiteX0" fmla="*/ 0 w 838343"/>
                  <a:gd name="connsiteY0" fmla="*/ 891823 h 891823"/>
                  <a:gd name="connsiteX1" fmla="*/ 835377 w 838343"/>
                  <a:gd name="connsiteY1" fmla="*/ 564445 h 891823"/>
                  <a:gd name="connsiteX2" fmla="*/ 259644 w 838343"/>
                  <a:gd name="connsiteY2" fmla="*/ 0 h 891823"/>
                  <a:gd name="connsiteX3" fmla="*/ 0 w 838343"/>
                  <a:gd name="connsiteY3" fmla="*/ 891823 h 891823"/>
                  <a:gd name="connsiteX0" fmla="*/ 0 w 835377"/>
                  <a:gd name="connsiteY0" fmla="*/ 891823 h 891823"/>
                  <a:gd name="connsiteX1" fmla="*/ 835377 w 835377"/>
                  <a:gd name="connsiteY1" fmla="*/ 564445 h 891823"/>
                  <a:gd name="connsiteX2" fmla="*/ 259644 w 835377"/>
                  <a:gd name="connsiteY2" fmla="*/ 0 h 891823"/>
                  <a:gd name="connsiteX3" fmla="*/ 0 w 835377"/>
                  <a:gd name="connsiteY3" fmla="*/ 891823 h 89182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137" h="905158">
                    <a:moveTo>
                      <a:pt x="0" y="905158"/>
                    </a:moveTo>
                    <a:cubicBezTo>
                      <a:pt x="301695" y="787777"/>
                      <a:pt x="677803" y="629262"/>
                      <a:pt x="820137" y="570160"/>
                    </a:cubicBezTo>
                    <a:cubicBezTo>
                      <a:pt x="669101" y="421523"/>
                      <a:pt x="427425" y="158750"/>
                      <a:pt x="257739" y="0"/>
                    </a:cubicBezTo>
                    <a:cubicBezTo>
                      <a:pt x="213783" y="127000"/>
                      <a:pt x="39300" y="765364"/>
                      <a:pt x="0" y="905158"/>
                    </a:cubicBezTo>
                    <a:close/>
                  </a:path>
                </a:pathLst>
              </a:custGeom>
              <a:solidFill>
                <a:srgbClr val="0F6FC6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FB38A-B48D-3C4F-23B5-8963F4AC2D49}"/>
                </a:ext>
              </a:extLst>
            </p:cNvPr>
            <p:cNvSpPr txBox="1"/>
            <p:nvPr/>
          </p:nvSpPr>
          <p:spPr>
            <a:xfrm>
              <a:off x="8727966" y="569796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E2304E-E53A-6571-08BB-F1B65EEE7844}"/>
                </a:ext>
              </a:extLst>
            </p:cNvPr>
            <p:cNvSpPr txBox="1"/>
            <p:nvPr/>
          </p:nvSpPr>
          <p:spPr>
            <a:xfrm>
              <a:off x="7807010" y="46911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B43D0-EC28-9C4A-5D31-C87B1D4F2713}"/>
                </a:ext>
              </a:extLst>
            </p:cNvPr>
            <p:cNvSpPr txBox="1"/>
            <p:nvPr/>
          </p:nvSpPr>
          <p:spPr>
            <a:xfrm>
              <a:off x="6943039" y="6406634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0E0ADF-F7A4-60F5-035E-C8EABC203E62}"/>
                </a:ext>
              </a:extLst>
            </p:cNvPr>
            <p:cNvSpPr txBox="1"/>
            <p:nvPr/>
          </p:nvSpPr>
          <p:spPr>
            <a:xfrm>
              <a:off x="7224381" y="599511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D96A5-E41E-92A1-17B9-AF4AA5A7FA35}"/>
                </a:ext>
              </a:extLst>
            </p:cNvPr>
            <p:cNvSpPr txBox="1"/>
            <p:nvPr/>
          </p:nvSpPr>
          <p:spPr>
            <a:xfrm>
              <a:off x="8123335" y="5624539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D51F8A-D200-B6E9-B767-24D419270923}"/>
                </a:ext>
              </a:extLst>
            </p:cNvPr>
            <p:cNvSpPr txBox="1"/>
            <p:nvPr/>
          </p:nvSpPr>
          <p:spPr>
            <a:xfrm>
              <a:off x="7364475" y="519547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5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Отображение ключевых геометрических объектов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29540-B137-4862-89E5-334403E56A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 </a:t>
            </a:r>
            <a:r>
              <a:rPr lang="en-US"/>
              <a:t>vs </a:t>
            </a:r>
            <a:r>
              <a:rPr lang="ru-RU"/>
              <a:t>Точка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862132" y="1484784"/>
            <a:ext cx="9567664" cy="4840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Вектор в пространстве задается при помощи упорядоченной тройки чисел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/>
              <a:t>v</a:t>
            </a:r>
            <a:r>
              <a:rPr lang="en-US" dirty="0"/>
              <a:t> = (3, 1, -8)</a:t>
            </a:r>
            <a:r>
              <a:rPr lang="ru-RU" dirty="0"/>
              <a:t> 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в пространстве тоже задается при помощи тройки чисел: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 = (3, 1, -8)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Однако, точки и векторы – это не одно и то же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Точка имеет местоположение в пространстве, но не имеет размера и направления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Вектор не имеет местоположения, но обладает размером и направлением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4"/>
            <a:ext cx="9495656" cy="4579937"/>
          </a:xfrm>
        </p:spPr>
        <p:txBody>
          <a:bodyPr/>
          <a:lstStyle/>
          <a:p>
            <a:pPr eaLnBrk="1" hangingPunct="1"/>
            <a:r>
              <a:rPr lang="ru-RU" dirty="0"/>
              <a:t>Система координат обычно задается в виде трех осей, исходящих из начала отсчета</a:t>
            </a:r>
          </a:p>
          <a:p>
            <a:pPr eaLnBrk="1" hangingPunct="1"/>
            <a:r>
              <a:rPr lang="ru-RU" dirty="0"/>
              <a:t>Однако, точка начала отсчета расположена где-нибудь в «мире»</a:t>
            </a:r>
          </a:p>
          <a:p>
            <a:pPr lvl="1" eaLnBrk="1" hangingPunct="1"/>
            <a:r>
              <a:rPr lang="ru-RU" dirty="0"/>
              <a:t>Направления осей лучше всего задавать векторами</a:t>
            </a:r>
          </a:p>
          <a:p>
            <a:pPr lvl="1" eaLnBrk="1" hangingPunct="1"/>
            <a:r>
              <a:rPr lang="ru-RU" dirty="0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/>
              <a:t>Построение проекций трехмерных объектов</a:t>
            </a:r>
          </a:p>
          <a:p>
            <a:pPr lvl="1" eaLnBrk="1" hangingPunct="1"/>
            <a:r>
              <a:rPr lang="ru-RU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/>
              <a:t>Решение геометрических задач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2017714"/>
            <a:ext cx="9567664" cy="4840287"/>
          </a:xfrm>
        </p:spPr>
        <p:txBody>
          <a:bodyPr/>
          <a:lstStyle/>
          <a:p>
            <a:pPr eaLnBrk="1" hangingPunct="1"/>
            <a:r>
              <a:rPr lang="ru-RU" b="1" dirty="0"/>
              <a:t>Координатный фрейм</a:t>
            </a:r>
            <a:r>
              <a:rPr lang="ru-RU" dirty="0"/>
              <a:t> состоит из заданной точки </a:t>
            </a:r>
            <a:r>
              <a:rPr lang="en-US" dirty="0"/>
              <a:t>O, </a:t>
            </a:r>
            <a:r>
              <a:rPr lang="ru-RU" dirty="0"/>
              <a:t>называемой </a:t>
            </a:r>
            <a:r>
              <a:rPr lang="ru-RU" b="1" dirty="0"/>
              <a:t>началом отсчета</a:t>
            </a:r>
            <a:r>
              <a:rPr lang="ru-RU" dirty="0"/>
              <a:t> и трех взаимно перпендикулярных единичных векторов </a:t>
            </a:r>
            <a:r>
              <a:rPr lang="en-US" dirty="0"/>
              <a:t>a, b </a:t>
            </a:r>
            <a:r>
              <a:rPr lang="ru-RU" dirty="0"/>
              <a:t>и </a:t>
            </a:r>
            <a:r>
              <a:rPr lang="en-US" dirty="0"/>
              <a:t>c</a:t>
            </a:r>
          </a:p>
          <a:p>
            <a:pPr lvl="1" eaLnBrk="1" hangingPunct="1"/>
            <a:r>
              <a:rPr lang="ru-RU" dirty="0"/>
              <a:t>Строго говоря, эти векторы должны быть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3792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4800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3503614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5448301" y="4508501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4440238" y="5300664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6096000" y="4797426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5664200" y="3933826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098" name="Text Box 11"/>
          <p:cNvSpPr txBox="1">
            <a:spLocks noChangeArrowheads="1"/>
          </p:cNvSpPr>
          <p:nvPr/>
        </p:nvSpPr>
        <p:spPr bwMode="auto">
          <a:xfrm>
            <a:off x="3411538" y="539273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b="1"/>
              <a:t>с</a:t>
            </a:r>
          </a:p>
        </p:txBody>
      </p:sp>
      <p:sp>
        <p:nvSpPr>
          <p:cNvPr id="89099" name="Text Box 12"/>
          <p:cNvSpPr txBox="1">
            <a:spLocks noChangeArrowheads="1"/>
          </p:cNvSpPr>
          <p:nvPr/>
        </p:nvSpPr>
        <p:spPr bwMode="auto">
          <a:xfrm>
            <a:off x="8472489" y="457835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9100" name="Text Box 13"/>
          <p:cNvSpPr txBox="1">
            <a:spLocks noChangeArrowheads="1"/>
          </p:cNvSpPr>
          <p:nvPr/>
        </p:nvSpPr>
        <p:spPr bwMode="auto">
          <a:xfrm>
            <a:off x="5016501" y="191611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5591176" y="38608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5788026" y="37338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3648076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53" name="Text Box 17"/>
          <p:cNvSpPr txBox="1">
            <a:spLocks noChangeArrowheads="1"/>
          </p:cNvSpPr>
          <p:nvPr/>
        </p:nvSpPr>
        <p:spPr bwMode="auto">
          <a:xfrm>
            <a:off x="3916363" y="3517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3792538" y="2060576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3792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1524000" y="2060576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1524000" y="4941889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5087939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91160" name="Text Box 24"/>
          <p:cNvSpPr txBox="1">
            <a:spLocks noChangeArrowheads="1"/>
          </p:cNvSpPr>
          <p:nvPr/>
        </p:nvSpPr>
        <p:spPr bwMode="auto">
          <a:xfrm>
            <a:off x="7227888" y="2220913"/>
            <a:ext cx="2227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/>
              <a:t> = v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v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v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1" name="Text Box 25"/>
          <p:cNvSpPr txBox="1">
            <a:spLocks noChangeArrowheads="1"/>
          </p:cNvSpPr>
          <p:nvPr/>
        </p:nvSpPr>
        <p:spPr bwMode="auto">
          <a:xfrm>
            <a:off x="7248526" y="3644901"/>
            <a:ext cx="2746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= </a:t>
            </a:r>
            <a:r>
              <a:rPr lang="ru-RU"/>
              <a:t>О +</a:t>
            </a:r>
            <a:r>
              <a:rPr lang="en-US"/>
              <a:t>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 b="1"/>
          </a:p>
        </p:txBody>
      </p:sp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7248526" y="2924176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 – O = p</a:t>
            </a:r>
            <a:r>
              <a:rPr lang="en-US" baseline="-25000"/>
              <a:t>1</a:t>
            </a:r>
            <a:r>
              <a:rPr lang="en-US" b="1"/>
              <a:t>a </a:t>
            </a:r>
            <a:r>
              <a:rPr lang="en-US"/>
              <a:t>+ p</a:t>
            </a:r>
            <a:r>
              <a:rPr lang="en-US" baseline="-25000"/>
              <a:t>2</a:t>
            </a:r>
            <a:r>
              <a:rPr lang="en-US" b="1"/>
              <a:t>b </a:t>
            </a:r>
            <a:r>
              <a:rPr lang="en-US"/>
              <a:t>+ p</a:t>
            </a:r>
            <a:r>
              <a:rPr lang="en-US" baseline="-25000"/>
              <a:t>3</a:t>
            </a:r>
            <a:r>
              <a:rPr lang="en-US" b="1"/>
              <a:t>c</a:t>
            </a:r>
            <a:endParaRPr lang="ru-RU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5448300" y="3933826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7248526" y="3644900"/>
            <a:ext cx="2735263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66" name="Text Box 30"/>
          <p:cNvSpPr txBox="1">
            <a:spLocks noChangeArrowheads="1"/>
          </p:cNvSpPr>
          <p:nvPr/>
        </p:nvSpPr>
        <p:spPr bwMode="auto">
          <a:xfrm>
            <a:off x="6743700" y="5373689"/>
            <a:ext cx="362108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задается не просто тройкой чисел (</a:t>
            </a:r>
            <a:r>
              <a:rPr lang="en-US"/>
              <a:t>p</a:t>
            </a:r>
            <a:r>
              <a:rPr lang="en-US" baseline="-25000"/>
              <a:t>1</a:t>
            </a:r>
            <a:r>
              <a:rPr lang="en-US"/>
              <a:t>, p</a:t>
            </a:r>
            <a:r>
              <a:rPr lang="en-US" baseline="-25000"/>
              <a:t>2</a:t>
            </a:r>
            <a:r>
              <a:rPr lang="en-US"/>
              <a:t>, p</a:t>
            </a:r>
            <a:r>
              <a:rPr lang="en-US" baseline="-25000"/>
              <a:t>3</a:t>
            </a:r>
            <a:r>
              <a:rPr lang="en-US"/>
              <a:t>), </a:t>
            </a:r>
            <a:r>
              <a:rPr lang="ru-RU"/>
              <a:t>а тройкой вместе с началом отсчета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Однородное представление точки и вектора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17715"/>
            <a:ext cx="9495656" cy="371554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Полезно представлять точки и векторы с помощью </a:t>
            </a:r>
            <a:r>
              <a:rPr lang="ru-RU" b="1" i="1" dirty="0"/>
              <a:t>одного и того же</a:t>
            </a:r>
            <a:r>
              <a:rPr lang="ru-RU" dirty="0"/>
              <a:t> набора базовых объектов 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</a:t>
            </a:r>
            <a:r>
              <a:rPr lang="en-US" b="1" dirty="0"/>
              <a:t>c</a:t>
            </a:r>
            <a:r>
              <a:rPr lang="en-US" dirty="0"/>
              <a:t>, O)</a:t>
            </a:r>
            <a:endParaRPr lang="ru-RU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Вектору </a:t>
            </a:r>
            <a:r>
              <a:rPr lang="en-US" b="1" dirty="0"/>
              <a:t>v</a:t>
            </a:r>
            <a:r>
              <a:rPr lang="en-US" dirty="0"/>
              <a:t> = v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v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v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требуется четыре коэффициента (</a:t>
            </a:r>
            <a:r>
              <a:rPr lang="en-US" dirty="0"/>
              <a:t>v</a:t>
            </a:r>
            <a:r>
              <a:rPr lang="en-US" baseline="-25000" dirty="0"/>
              <a:t>1</a:t>
            </a:r>
            <a:r>
              <a:rPr lang="en-US" b="1" dirty="0"/>
              <a:t>, </a:t>
            </a:r>
            <a:r>
              <a:rPr lang="en-US" dirty="0"/>
              <a:t>v</a:t>
            </a:r>
            <a:r>
              <a:rPr lang="en-US" baseline="-25000" dirty="0"/>
              <a:t>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v</a:t>
            </a:r>
            <a:r>
              <a:rPr lang="en-US" baseline="-25000" dirty="0"/>
              <a:t>3</a:t>
            </a:r>
            <a:r>
              <a:rPr lang="en-US" dirty="0"/>
              <a:t>, 0)</a:t>
            </a:r>
            <a:endParaRPr lang="ru-RU" b="1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Точке </a:t>
            </a:r>
            <a:r>
              <a:rPr lang="en-US" dirty="0"/>
              <a:t>P = p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p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p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r>
              <a:rPr lang="en-US" dirty="0"/>
              <a:t> </a:t>
            </a:r>
            <a:r>
              <a:rPr lang="ru-RU" dirty="0"/>
              <a:t>требуется четыре коэффициента (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b="1" dirty="0"/>
              <a:t>, </a:t>
            </a: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3</a:t>
            </a:r>
            <a:r>
              <a:rPr lang="en-US" dirty="0"/>
              <a:t>, 1)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Четвертый компонент показывает, входит ли в </a:t>
            </a:r>
            <a:r>
              <a:rPr lang="ru-RU" dirty="0" err="1"/>
              <a:t>в</a:t>
            </a:r>
            <a:r>
              <a:rPr lang="ru-RU" dirty="0"/>
              <a:t> состав объекта начало отсчета </a:t>
            </a:r>
            <a:r>
              <a:rPr lang="en-US" dirty="0"/>
              <a:t>O</a:t>
            </a:r>
            <a:endParaRPr lang="ru-RU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Представление точек и векторов при помощи умножения матриц</a:t>
            </a:r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2927350" y="2227263"/>
          <a:ext cx="2519363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55700" imgH="914400" progId="Equation.3">
                  <p:embed/>
                </p:oleObj>
              </mc:Choice>
              <mc:Fallback>
                <p:oleObj name="Формула" r:id="rId2" imgW="11557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2227263"/>
                        <a:ext cx="2519363" cy="199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6283326" y="2276475"/>
          <a:ext cx="2720975" cy="203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19200" imgH="914400" progId="Equation.3">
                  <p:embed/>
                </p:oleObj>
              </mc:Choice>
              <mc:Fallback>
                <p:oleObj name="Формула" r:id="rId4" imgW="12192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6" y="2276475"/>
                        <a:ext cx="2720975" cy="2039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2351089" y="4957763"/>
            <a:ext cx="81375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Эти уравнения являются примерами </a:t>
            </a:r>
            <a:r>
              <a:rPr lang="ru-RU" b="1" dirty="0"/>
              <a:t>однородного представления</a:t>
            </a:r>
            <a:r>
              <a:rPr lang="ru-RU" dirty="0"/>
              <a:t> векторов и точек</a:t>
            </a:r>
          </a:p>
          <a:p>
            <a:r>
              <a:rPr lang="ru-RU" dirty="0"/>
              <a:t>Однородное представление позволяет сохранять различие между точками и векторами и предоставляет компактную запись при работе с </a:t>
            </a:r>
            <a:r>
              <a:rPr lang="ru-RU" dirty="0" err="1"/>
              <a:t>афинными</a:t>
            </a:r>
            <a:r>
              <a:rPr lang="ru-RU" dirty="0"/>
              <a:t>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Линейные комбинации векторов в однородных координатах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72816"/>
            <a:ext cx="9829801" cy="525663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Разность двух точек</a:t>
            </a:r>
            <a:r>
              <a:rPr lang="en-US" sz="2400" dirty="0"/>
              <a:t> </a:t>
            </a:r>
            <a:r>
              <a:rPr lang="ru-RU" sz="2400" dirty="0"/>
              <a:t>-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– (u,v,w,1) = (x-u,</a:t>
            </a:r>
            <a:r>
              <a:rPr lang="ru-RU" sz="2000" dirty="0"/>
              <a:t> </a:t>
            </a:r>
            <a:r>
              <a:rPr lang="en-US" sz="2000" dirty="0"/>
              <a:t>y-v, z-w, 0)</a:t>
            </a:r>
            <a:endParaRPr lang="ru-RU" sz="2000" dirty="0"/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точки и вектора – точка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(</a:t>
            </a:r>
            <a:r>
              <a:rPr lang="en-US" sz="2000" dirty="0"/>
              <a:t>x,y,z,1) + (d,e,f,0) = (</a:t>
            </a:r>
            <a:r>
              <a:rPr lang="en-US" sz="2000" dirty="0" err="1"/>
              <a:t>x+d</a:t>
            </a:r>
            <a:r>
              <a:rPr lang="en-US" sz="2000" dirty="0"/>
              <a:t>, </a:t>
            </a:r>
            <a:r>
              <a:rPr lang="en-US" sz="2000" dirty="0" err="1"/>
              <a:t>y+e</a:t>
            </a:r>
            <a:r>
              <a:rPr lang="en-US" sz="2000" dirty="0"/>
              <a:t>, </a:t>
            </a:r>
            <a:r>
              <a:rPr lang="en-US" sz="2000" dirty="0" err="1"/>
              <a:t>z+f</a:t>
            </a:r>
            <a:r>
              <a:rPr lang="en-US" sz="2000" dirty="0"/>
              <a:t>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Сумма двух векторов – вектор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(d,e,f,0)</a:t>
            </a:r>
            <a:r>
              <a:rPr lang="ru-RU" sz="2000" dirty="0"/>
              <a:t> + (</a:t>
            </a:r>
            <a:r>
              <a:rPr lang="en-US" sz="2000" dirty="0"/>
              <a:t>m,n,r,0) = (</a:t>
            </a:r>
            <a:r>
              <a:rPr lang="en-US" sz="2000" dirty="0" err="1"/>
              <a:t>d+m</a:t>
            </a:r>
            <a:r>
              <a:rPr lang="en-US" sz="2000" dirty="0"/>
              <a:t>, </a:t>
            </a:r>
            <a:r>
              <a:rPr lang="en-US" sz="2000" dirty="0" err="1"/>
              <a:t>e+n</a:t>
            </a:r>
            <a:r>
              <a:rPr lang="en-US" sz="2000" dirty="0"/>
              <a:t>, </a:t>
            </a:r>
            <a:r>
              <a:rPr lang="en-US" sz="2000" dirty="0" err="1"/>
              <a:t>f+r</a:t>
            </a:r>
            <a:r>
              <a:rPr lang="en-US" sz="2000" dirty="0"/>
              <a:t>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масштабирование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3(</a:t>
            </a:r>
            <a:r>
              <a:rPr lang="en-US" sz="2000" dirty="0"/>
              <a:t>d,e,f,0) = (3d, 3e, 3f, 0)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Имеет смысл создание любой линейной комбинации векторов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Для векторов </a:t>
            </a:r>
            <a:r>
              <a:rPr lang="en-US" sz="2000" b="1" dirty="0"/>
              <a:t>v</a:t>
            </a:r>
            <a:r>
              <a:rPr lang="en-US" sz="2000" dirty="0"/>
              <a:t>=(v</a:t>
            </a:r>
            <a:r>
              <a:rPr lang="en-US" sz="2000" baseline="-25000" dirty="0"/>
              <a:t>1</a:t>
            </a:r>
            <a:r>
              <a:rPr lang="en-US" sz="2000" dirty="0"/>
              <a:t>,v</a:t>
            </a:r>
            <a:r>
              <a:rPr lang="en-US" sz="2000" baseline="-25000" dirty="0"/>
              <a:t>2</a:t>
            </a:r>
            <a:r>
              <a:rPr lang="en-US" sz="2000" dirty="0"/>
              <a:t>,v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</a:t>
            </a:r>
            <a:r>
              <a:rPr lang="en-US" sz="2000" b="1" dirty="0"/>
              <a:t>w</a:t>
            </a:r>
            <a:r>
              <a:rPr lang="en-US" sz="2000" dirty="0"/>
              <a:t>=(w</a:t>
            </a:r>
            <a:r>
              <a:rPr lang="en-US" sz="2000" baseline="-25000" dirty="0"/>
              <a:t>1</a:t>
            </a:r>
            <a:r>
              <a:rPr lang="en-US" sz="2000" dirty="0"/>
              <a:t>,w</a:t>
            </a:r>
            <a:r>
              <a:rPr lang="en-US" sz="2000" baseline="-25000" dirty="0"/>
              <a:t>2</a:t>
            </a:r>
            <a:r>
              <a:rPr lang="en-US" sz="2000" dirty="0"/>
              <a:t>,w</a:t>
            </a:r>
            <a:r>
              <a:rPr lang="en-US" sz="2000" baseline="-25000" dirty="0"/>
              <a:t>3</a:t>
            </a:r>
            <a:r>
              <a:rPr lang="en-US" sz="2000" dirty="0"/>
              <a:t>,0) </a:t>
            </a:r>
            <a:r>
              <a:rPr lang="ru-RU" sz="2000" dirty="0"/>
              <a:t>и произвольных скаляров </a:t>
            </a:r>
            <a:r>
              <a:rPr lang="en-US" sz="2000" dirty="0"/>
              <a:t>a </a:t>
            </a:r>
            <a:r>
              <a:rPr lang="ru-RU" sz="2000" dirty="0"/>
              <a:t>и </a:t>
            </a:r>
            <a:r>
              <a:rPr lang="en-US" sz="2000" dirty="0"/>
              <a:t>b </a:t>
            </a:r>
            <a:r>
              <a:rPr lang="ru-RU" sz="2000" dirty="0"/>
              <a:t>имеем</a:t>
            </a:r>
            <a:br>
              <a:rPr lang="en-US" sz="2000" dirty="0"/>
            </a:br>
            <a:r>
              <a:rPr lang="en-US" sz="2000" dirty="0" err="1"/>
              <a:t>a</a:t>
            </a:r>
            <a:r>
              <a:rPr lang="en-US" sz="2000" b="1" dirty="0" err="1"/>
              <a:t>v</a:t>
            </a:r>
            <a:r>
              <a:rPr lang="en-US" sz="2000" dirty="0" err="1"/>
              <a:t>+b</a:t>
            </a:r>
            <a:r>
              <a:rPr lang="en-US" sz="2000" b="1" dirty="0" err="1"/>
              <a:t>w</a:t>
            </a:r>
            <a:r>
              <a:rPr lang="en-US" sz="2000" dirty="0"/>
              <a:t>=(av</a:t>
            </a:r>
            <a:r>
              <a:rPr lang="en-US" sz="2000" baseline="-25000" dirty="0"/>
              <a:t>1</a:t>
            </a:r>
            <a:r>
              <a:rPr lang="en-US" sz="2000" dirty="0"/>
              <a:t>+bw</a:t>
            </a:r>
            <a:r>
              <a:rPr lang="en-US" sz="2000" baseline="-25000" dirty="0"/>
              <a:t>1</a:t>
            </a:r>
            <a:r>
              <a:rPr lang="en-US" sz="2000" dirty="0"/>
              <a:t>, av</a:t>
            </a:r>
            <a:r>
              <a:rPr lang="en-US" sz="2000" baseline="-25000" dirty="0"/>
              <a:t>2</a:t>
            </a:r>
            <a:r>
              <a:rPr lang="en-US" sz="2000" dirty="0"/>
              <a:t>+bw</a:t>
            </a:r>
            <a:r>
              <a:rPr lang="en-US" sz="2000" baseline="-25000" dirty="0"/>
              <a:t>2</a:t>
            </a:r>
            <a:r>
              <a:rPr lang="en-US" sz="2000" dirty="0"/>
              <a:t>, av</a:t>
            </a:r>
            <a:r>
              <a:rPr lang="en-US" sz="2000" baseline="-25000" dirty="0"/>
              <a:t>3</a:t>
            </a:r>
            <a:r>
              <a:rPr lang="en-US" sz="2000" dirty="0"/>
              <a:t>+bw</a:t>
            </a:r>
            <a:r>
              <a:rPr lang="en-US" sz="2000" baseline="-25000" dirty="0"/>
              <a:t>3</a:t>
            </a:r>
            <a:r>
              <a:rPr lang="en-US" sz="2000" dirty="0"/>
              <a:t>, 0), </a:t>
            </a:r>
            <a:r>
              <a:rPr lang="ru-RU" sz="2000" dirty="0"/>
              <a:t>что является вектором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комбинации точек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44824"/>
            <a:ext cx="9640888" cy="501317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Рассмотрим формирование линейной комбинации двух точек</a:t>
            </a:r>
            <a:br>
              <a:rPr lang="en-US" sz="2800" dirty="0"/>
            </a:br>
            <a:r>
              <a:rPr lang="en-US" sz="2800" dirty="0"/>
              <a:t>P=(P</a:t>
            </a:r>
            <a:r>
              <a:rPr lang="en-US" sz="2800" baseline="-25000" dirty="0"/>
              <a:t>1</a:t>
            </a:r>
            <a:r>
              <a:rPr lang="en-US" sz="2800" dirty="0"/>
              <a:t>,P</a:t>
            </a:r>
            <a:r>
              <a:rPr lang="en-US" sz="2800" baseline="-25000" dirty="0"/>
              <a:t>2</a:t>
            </a:r>
            <a:r>
              <a:rPr lang="en-US" sz="2800" dirty="0"/>
              <a:t>,P</a:t>
            </a:r>
            <a:r>
              <a:rPr lang="en-US" sz="2800" baseline="-25000" dirty="0"/>
              <a:t>3</a:t>
            </a:r>
            <a:r>
              <a:rPr lang="en-US" sz="2800" dirty="0"/>
              <a:t>,1) </a:t>
            </a:r>
            <a:r>
              <a:rPr lang="ru-RU" sz="2800" dirty="0"/>
              <a:t>и </a:t>
            </a:r>
            <a:r>
              <a:rPr lang="en-US" sz="2800" dirty="0"/>
              <a:t>R=(R</a:t>
            </a:r>
            <a:r>
              <a:rPr lang="en-US" sz="2800" baseline="-25000" dirty="0"/>
              <a:t>1</a:t>
            </a:r>
            <a:r>
              <a:rPr lang="en-US" sz="2800" dirty="0"/>
              <a:t>,R</a:t>
            </a:r>
            <a:r>
              <a:rPr lang="en-US" sz="2800" baseline="-25000" dirty="0"/>
              <a:t>2</a:t>
            </a:r>
            <a:r>
              <a:rPr lang="en-US" sz="2800" dirty="0"/>
              <a:t>,R</a:t>
            </a:r>
            <a:r>
              <a:rPr lang="en-US" sz="2800" baseline="-25000" dirty="0"/>
              <a:t>3</a:t>
            </a:r>
            <a:r>
              <a:rPr lang="en-US" sz="2800" dirty="0"/>
              <a:t>,1)</a:t>
            </a:r>
            <a:r>
              <a:rPr lang="ru-RU" sz="2800" dirty="0"/>
              <a:t> со скалярами </a:t>
            </a:r>
            <a:r>
              <a:rPr lang="en-US" sz="2800" dirty="0"/>
              <a:t>f </a:t>
            </a:r>
            <a:r>
              <a:rPr lang="ru-RU" sz="2800" dirty="0"/>
              <a:t>и </a:t>
            </a:r>
            <a:r>
              <a:rPr lang="en-US" sz="2800" dirty="0"/>
              <a:t>g</a:t>
            </a:r>
          </a:p>
          <a:p>
            <a:pPr lvl="1" eaLnBrk="1" hangingPunct="1">
              <a:lnSpc>
                <a:spcPct val="80000"/>
              </a:lnSpc>
            </a:pPr>
            <a:r>
              <a:rPr lang="en-US" i="1" dirty="0" err="1">
                <a:latin typeface="Times New Roman" pitchFamily="18" charset="0"/>
              </a:rPr>
              <a:t>fP+gR</a:t>
            </a:r>
            <a:r>
              <a:rPr lang="en-US" i="1" dirty="0">
                <a:latin typeface="Times New Roman" pitchFamily="18" charset="0"/>
              </a:rPr>
              <a:t>=(fP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1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, fP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+gR</a:t>
            </a:r>
            <a:r>
              <a:rPr lang="en-US" i="1" baseline="-25000" dirty="0">
                <a:latin typeface="Times New Roman" pitchFamily="18" charset="0"/>
              </a:rPr>
              <a:t>3</a:t>
            </a:r>
            <a:r>
              <a:rPr lang="en-US" i="1" dirty="0">
                <a:latin typeface="Times New Roman" pitchFamily="18" charset="0"/>
              </a:rPr>
              <a:t>, </a:t>
            </a:r>
            <a:r>
              <a:rPr lang="en-US" i="1" dirty="0" err="1">
                <a:latin typeface="Times New Roman" pitchFamily="18" charset="0"/>
              </a:rPr>
              <a:t>f+g</a:t>
            </a:r>
            <a:r>
              <a:rPr lang="en-US" i="1" dirty="0">
                <a:latin typeface="Times New Roman" pitchFamily="18" charset="0"/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Результат является истинной точкой лишь в том случае, когда </a:t>
            </a:r>
            <a:r>
              <a:rPr lang="en-US" i="1" dirty="0" err="1">
                <a:solidFill>
                  <a:schemeClr val="hlink"/>
                </a:solidFill>
                <a:latin typeface="Times New Roman" pitchFamily="18" charset="0"/>
              </a:rPr>
              <a:t>f+g</a:t>
            </a:r>
            <a:r>
              <a:rPr lang="en-US" dirty="0">
                <a:solidFill>
                  <a:schemeClr val="hlink"/>
                </a:solidFill>
              </a:rPr>
              <a:t>=1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Если сумма коэффициентов линейной комбинации равна 1, такая комбинация является аффинной, </a:t>
            </a:r>
            <a:r>
              <a:rPr lang="ru-RU" dirty="0" err="1"/>
              <a:t>т.о</a:t>
            </a:r>
            <a:r>
              <a:rPr lang="ru-RU" dirty="0"/>
              <a:t>. единственная истинная комбинация точек – аффинная комбинация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b="1" dirty="0"/>
              <a:t>Любая аффинная комбинация точек является истинной точкой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Произвольная линейная комбинация точек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16832"/>
            <a:ext cx="9640888" cy="494116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дана линейная комбинация двух точек </a:t>
            </a:r>
            <a:r>
              <a:rPr lang="en-US" sz="2800" i="1" dirty="0">
                <a:latin typeface="Times New Roman" pitchFamily="18" charset="0"/>
              </a:rPr>
              <a:t>E=</a:t>
            </a:r>
            <a:r>
              <a:rPr lang="en-US" sz="2800" i="1" dirty="0" err="1">
                <a:latin typeface="Times New Roman" pitchFamily="18" charset="0"/>
              </a:rPr>
              <a:t>fP+gR</a:t>
            </a:r>
            <a:r>
              <a:rPr lang="en-US" sz="2800" i="1" dirty="0">
                <a:latin typeface="Times New Roman" pitchFamily="18" charset="0"/>
              </a:rPr>
              <a:t>,</a:t>
            </a:r>
            <a:r>
              <a:rPr lang="ru-RU" sz="2800" i="1" dirty="0">
                <a:latin typeface="Times New Roman" pitchFamily="18" charset="0"/>
              </a:rPr>
              <a:t> </a:t>
            </a:r>
            <a:r>
              <a:rPr lang="ru-RU" sz="2800" dirty="0">
                <a:latin typeface="Arial" charset="0"/>
              </a:rPr>
              <a:t>такая, что</a:t>
            </a:r>
            <a:r>
              <a:rPr lang="en-US" sz="2800" i="1" dirty="0">
                <a:latin typeface="Times New Roman" pitchFamily="18" charset="0"/>
              </a:rPr>
              <a:t> f+g≠1</a:t>
            </a:r>
            <a:endParaRPr lang="ru-RU" sz="28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Пусть начало отсчета смещено на вектор </a:t>
            </a:r>
            <a:r>
              <a:rPr lang="en-US" b="1" i="1" dirty="0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тогда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P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 смещена 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P+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а точка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R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 –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на 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R+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endParaRPr lang="en-US" b="1" i="1" dirty="0">
              <a:latin typeface="Times New Roman" pitchFamily="18" charset="0"/>
              <a:cs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ru-RU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E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является истинной точкой, то она также должна быть смещена в новую точку </a:t>
            </a:r>
            <a:r>
              <a:rPr lang="en-US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i="1" dirty="0" err="1">
                <a:latin typeface="Times New Roman" pitchFamily="18" charset="0"/>
                <a:cs typeface="Tahoma" pitchFamily="34" charset="0"/>
              </a:rPr>
              <a:t>E+</a:t>
            </a:r>
            <a:r>
              <a:rPr lang="en-US" b="1" i="1" dirty="0" err="1">
                <a:latin typeface="Times New Roman" pitchFamily="18" charset="0"/>
                <a:cs typeface="Tahoma" pitchFamily="34" charset="0"/>
              </a:rPr>
              <a:t>u</a:t>
            </a:r>
            <a:r>
              <a:rPr lang="en-US" dirty="0">
                <a:latin typeface="Times New Roman" pitchFamily="18" charset="0"/>
                <a:cs typeface="Tahoma" pitchFamily="34" charset="0"/>
              </a:rPr>
              <a:t>, </a:t>
            </a:r>
            <a:r>
              <a:rPr lang="ru-RU" dirty="0">
                <a:latin typeface="Times New Roman" pitchFamily="18" charset="0"/>
                <a:cs typeface="Tahoma" pitchFamily="34" charset="0"/>
              </a:rPr>
              <a:t>однако мы имеем: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i="1" dirty="0">
                <a:latin typeface="Times New Roman" pitchFamily="18" charset="0"/>
                <a:cs typeface="Tahoma" pitchFamily="34" charset="0"/>
              </a:rPr>
              <a:t>E’=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fP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gR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 + (</a:t>
            </a:r>
            <a:r>
              <a:rPr lang="en-US" sz="2000" i="1" dirty="0" err="1">
                <a:latin typeface="Times New Roman" pitchFamily="18" charset="0"/>
                <a:cs typeface="Tahoma" pitchFamily="34" charset="0"/>
              </a:rPr>
              <a:t>f+g</a:t>
            </a:r>
            <a:r>
              <a:rPr lang="en-US" sz="2000" i="1" dirty="0">
                <a:latin typeface="Times New Roman" pitchFamily="18" charset="0"/>
                <a:cs typeface="Tahoma" pitchFamily="34" charset="0"/>
              </a:rPr>
              <a:t>)</a:t>
            </a:r>
            <a:r>
              <a:rPr lang="en-US" sz="2000" b="1" i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2" eaLnBrk="1" hangingPunct="1">
              <a:lnSpc>
                <a:spcPct val="90000"/>
              </a:lnSpc>
            </a:pPr>
            <a:r>
              <a:rPr lang="ru-RU" sz="2000" dirty="0">
                <a:latin typeface="Times New Roman" pitchFamily="18" charset="0"/>
                <a:cs typeface="Tahoma" pitchFamily="34" charset="0"/>
              </a:rPr>
              <a:t>Если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f+g≠1, </a:t>
            </a:r>
            <a:r>
              <a:rPr lang="ru-RU" sz="2000" dirty="0">
                <a:latin typeface="Times New Roman" pitchFamily="18" charset="0"/>
                <a:cs typeface="Tahoma" pitchFamily="34" charset="0"/>
              </a:rPr>
              <a:t>то </a:t>
            </a:r>
            <a:r>
              <a:rPr lang="en-US" sz="2000" dirty="0">
                <a:latin typeface="Times New Roman" pitchFamily="18" charset="0"/>
                <a:cs typeface="Tahoma" pitchFamily="34" charset="0"/>
              </a:rPr>
              <a:t>E’≠E + </a:t>
            </a:r>
            <a:r>
              <a:rPr lang="en-US" sz="2000" b="1" dirty="0">
                <a:latin typeface="Times New Roman" pitchFamily="18" charset="0"/>
                <a:cs typeface="Tahoma" pitchFamily="34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ru-RU" b="1" dirty="0">
                <a:latin typeface="Times New Roman" pitchFamily="18" charset="0"/>
                <a:cs typeface="Tahoma" pitchFamily="34" charset="0"/>
              </a:rPr>
              <a:t>Иными словами, </a:t>
            </a:r>
            <a:r>
              <a:rPr lang="ru-RU" b="1" dirty="0" err="1">
                <a:latin typeface="Times New Roman" pitchFamily="18" charset="0"/>
                <a:cs typeface="Tahoma" pitchFamily="34" charset="0"/>
              </a:rPr>
              <a:t>неаффинная</a:t>
            </a:r>
            <a:r>
              <a:rPr lang="ru-RU" b="1" dirty="0">
                <a:latin typeface="Times New Roman" pitchFamily="18" charset="0"/>
                <a:cs typeface="Tahoma" pitchFamily="34" charset="0"/>
              </a:rPr>
              <a:t> комбинация точек в различных системах координат дает различные точки</a:t>
            </a:r>
            <a:endParaRPr lang="en-US" b="1" dirty="0">
              <a:latin typeface="Times New Roman" pitchFamily="18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2017714"/>
            <a:ext cx="9711680" cy="4579937"/>
          </a:xfrm>
        </p:spPr>
        <p:txBody>
          <a:bodyPr/>
          <a:lstStyle/>
          <a:p>
            <a:pPr eaLnBrk="1" hangingPunct="1"/>
            <a:r>
              <a:rPr lang="ru-RU" dirty="0"/>
              <a:t>Рассмотрим формирование точки </a:t>
            </a:r>
            <a:r>
              <a:rPr lang="en-US" dirty="0"/>
              <a:t>P </a:t>
            </a:r>
            <a:r>
              <a:rPr lang="ru-RU" dirty="0"/>
              <a:t>как смещение точки </a:t>
            </a:r>
            <a:r>
              <a:rPr lang="en-US" dirty="0"/>
              <a:t>A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  <a:r>
              <a:rPr lang="ru-RU" dirty="0"/>
              <a:t>, масштабированный скаляром </a:t>
            </a:r>
            <a:r>
              <a:rPr lang="en-US" dirty="0"/>
              <a:t>t</a:t>
            </a:r>
          </a:p>
          <a:p>
            <a:pPr lvl="1" eaLnBrk="1" hangingPunct="1"/>
            <a:r>
              <a:rPr lang="en-US" dirty="0"/>
              <a:t>P = A + t</a:t>
            </a:r>
            <a:r>
              <a:rPr lang="en-US" b="1" dirty="0"/>
              <a:t>v</a:t>
            </a:r>
          </a:p>
          <a:p>
            <a:pPr lvl="1" eaLnBrk="1" hangingPunct="1"/>
            <a:r>
              <a:rPr lang="ru-RU" dirty="0"/>
              <a:t>Пусть </a:t>
            </a:r>
            <a:r>
              <a:rPr lang="en-US" b="1" dirty="0"/>
              <a:t>v</a:t>
            </a:r>
            <a:r>
              <a:rPr lang="en-US" dirty="0"/>
              <a:t>=B-A, </a:t>
            </a:r>
            <a:r>
              <a:rPr lang="ru-RU" dirty="0"/>
              <a:t>тогда:</a:t>
            </a:r>
            <a:endParaRPr lang="en-US" dirty="0"/>
          </a:p>
          <a:p>
            <a:pPr lvl="1" eaLnBrk="1" hangingPunct="1"/>
            <a:r>
              <a:rPr lang="en-US" dirty="0"/>
              <a:t>P = A + t(B-A)</a:t>
            </a:r>
          </a:p>
          <a:p>
            <a:pPr lvl="1" eaLnBrk="1" hangingPunct="1"/>
            <a:r>
              <a:rPr lang="en-US" dirty="0"/>
              <a:t>P = </a:t>
            </a:r>
            <a:r>
              <a:rPr lang="en-US" dirty="0" err="1"/>
              <a:t>tB</a:t>
            </a:r>
            <a:r>
              <a:rPr lang="en-US" dirty="0"/>
              <a:t> + (1-t)A</a:t>
            </a:r>
          </a:p>
          <a:p>
            <a:pPr lvl="2" eaLnBrk="1" hangingPunct="1"/>
            <a:r>
              <a:rPr lang="ru-RU" dirty="0"/>
              <a:t>А это – ни что иное, как аффинная комбинация точек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Линейная интерполяция двух точек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Аффинная комбинация точек, выраженная уравнением</a:t>
            </a:r>
            <a:br>
              <a:rPr lang="ru-RU" sz="2800"/>
            </a:br>
            <a:r>
              <a:rPr lang="en-US" sz="2800"/>
              <a:t>P=A(1-t) + Bt</a:t>
            </a:r>
            <a:br>
              <a:rPr lang="ru-RU" sz="2800"/>
            </a:br>
            <a:r>
              <a:rPr lang="ru-RU" sz="2800"/>
              <a:t>выполняет </a:t>
            </a:r>
            <a:r>
              <a:rPr lang="ru-RU" sz="2800" b="1"/>
              <a:t>линейную интерполяцию</a:t>
            </a:r>
            <a:r>
              <a:rPr lang="ru-RU" sz="2800"/>
              <a:t> между точками </a:t>
            </a:r>
            <a:r>
              <a:rPr lang="en-US" sz="2800"/>
              <a:t>A </a:t>
            </a:r>
            <a:r>
              <a:rPr lang="ru-RU" sz="2800"/>
              <a:t>и </a:t>
            </a:r>
            <a:r>
              <a:rPr lang="en-US" sz="2800"/>
              <a:t>B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Иными словами</a:t>
            </a:r>
            <a:r>
              <a:rPr lang="en-US" sz="2800"/>
              <a:t>, x-</a:t>
            </a:r>
            <a:r>
              <a:rPr lang="ru-RU" sz="2800"/>
              <a:t>компонент </a:t>
            </a:r>
            <a:r>
              <a:rPr lang="en-US" sz="2800"/>
              <a:t>P</a:t>
            </a:r>
            <a:r>
              <a:rPr lang="en-US" sz="2800" baseline="-25000"/>
              <a:t>x</a:t>
            </a:r>
            <a:r>
              <a:rPr lang="en-US" sz="2800"/>
              <a:t>(t) </a:t>
            </a:r>
            <a:r>
              <a:rPr lang="ru-RU" sz="2800"/>
              <a:t>генерирует величину, которая составляет </a:t>
            </a:r>
            <a:r>
              <a:rPr lang="en-US" sz="2800"/>
              <a:t>t-</a:t>
            </a:r>
            <a:r>
              <a:rPr lang="ru-RU" sz="2800"/>
              <a:t>ю часть расстояния между точками </a:t>
            </a:r>
            <a:r>
              <a:rPr lang="en-US" sz="2800"/>
              <a:t>A</a:t>
            </a:r>
            <a:r>
              <a:rPr lang="en-US" sz="2800" baseline="-25000"/>
              <a:t>x</a:t>
            </a:r>
            <a:r>
              <a:rPr lang="en-US" sz="2800"/>
              <a:t> </a:t>
            </a:r>
            <a:r>
              <a:rPr lang="ru-RU" sz="2800"/>
              <a:t>и </a:t>
            </a:r>
            <a:r>
              <a:rPr lang="en-US" sz="2800"/>
              <a:t>B</a:t>
            </a:r>
            <a:r>
              <a:rPr lang="en-US" sz="2800" baseline="-25000"/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Аналогично для </a:t>
            </a:r>
            <a:r>
              <a:rPr lang="en-US"/>
              <a:t>y </a:t>
            </a:r>
            <a:r>
              <a:rPr lang="ru-RU"/>
              <a:t>и </a:t>
            </a:r>
            <a:r>
              <a:rPr lang="en-US"/>
              <a:t>z-</a:t>
            </a:r>
            <a:r>
              <a:rPr lang="ru-RU"/>
              <a:t> компонент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функции</a:t>
            </a:r>
            <a:r>
              <a:rPr lang="en-US"/>
              <a:t> lerp</a:t>
            </a:r>
            <a:endParaRPr lang="ru-RU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2690814" y="2239963"/>
            <a:ext cx="765333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 dirty="0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2690814" y="4381500"/>
            <a:ext cx="773588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/>
              <a:t>D </a:t>
            </a:r>
            <a:r>
              <a:rPr lang="ru-RU"/>
              <a:t>плоскости и в 3</a:t>
            </a:r>
            <a:r>
              <a:rPr lang="en-US"/>
              <a:t>D</a:t>
            </a:r>
            <a:r>
              <a:rPr lang="ru-RU"/>
              <a:t> пространстве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 dirty="0"/>
              <a:t>Операции над векторами и точками имеют смысл, когда они заданы в одной и той же системе координат</a:t>
            </a:r>
          </a:p>
          <a:p>
            <a:pPr eaLnBrk="1" hangingPunct="1"/>
            <a:r>
              <a:rPr lang="ru-RU" dirty="0"/>
              <a:t>Система координат имеет точку </a:t>
            </a:r>
            <a:r>
              <a:rPr lang="ru-RU" b="1" dirty="0"/>
              <a:t>начала координат</a:t>
            </a:r>
            <a:r>
              <a:rPr lang="ru-RU" dirty="0"/>
              <a:t> и несколько </a:t>
            </a:r>
            <a:r>
              <a:rPr lang="ru-RU" b="1" dirty="0"/>
              <a:t>координатных осей</a:t>
            </a:r>
            <a:r>
              <a:rPr lang="ru-RU" dirty="0"/>
              <a:t>, обычно направленных под прямым углом друг к другу</a:t>
            </a:r>
            <a:endParaRPr lang="ru-RU" b="1" dirty="0"/>
          </a:p>
          <a:p>
            <a:pPr eaLnBrk="1" hangingPunct="1"/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Твининг (</a:t>
            </a:r>
            <a:r>
              <a:rPr lang="en-US"/>
              <a:t>tweening)</a:t>
            </a:r>
            <a:endParaRPr lang="ru-RU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Используя линейную интерполяцию можно создать эффект т.н. </a:t>
            </a:r>
            <a:r>
              <a:rPr lang="en-US" sz="2800"/>
              <a:t>tweening’</a:t>
            </a:r>
            <a:r>
              <a:rPr lang="ru-RU" sz="2800"/>
              <a:t>а - плавной анимации превращения одной геометрической фигуры в другую</a:t>
            </a:r>
            <a:endParaRPr lang="en-US" sz="2800"/>
          </a:p>
          <a:p>
            <a:pPr eaLnBrk="1" hangingPunct="1"/>
            <a:r>
              <a:rPr lang="ru-RU" sz="280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</a:t>
            </a:r>
            <a:r>
              <a:rPr lang="en-US"/>
              <a:t>Tweening-</a:t>
            </a:r>
            <a:r>
              <a:rPr lang="ru-RU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064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808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008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7608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Введение в преобразования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34879-5D98-2090-CDC0-9710E6D5A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3071813" y="4581526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2640013" y="2924176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2640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4943476" y="3573464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4851400" y="52451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2259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6743701" y="61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240464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2063750" y="2060576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3432176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808664" y="2060576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3503613" y="3644901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5303839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6600826" y="2708276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4224339" y="4076701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159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319963" y="1916114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6816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точек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 задан последовательностью точек </a:t>
            </a:r>
            <a:r>
              <a:rPr lang="en-US" dirty="0"/>
              <a:t>Pi: P1, P2, P3…</a:t>
            </a:r>
          </a:p>
          <a:p>
            <a:pPr eaLnBrk="1" hangingPunct="1"/>
            <a:r>
              <a:rPr lang="ru-RU" dirty="0"/>
              <a:t>Преобразование изменяет значения этих точек так, что на выходе получаются точки </a:t>
            </a:r>
            <a:r>
              <a:rPr lang="en-US" dirty="0"/>
              <a:t>Q1, Q2, … </a:t>
            </a:r>
            <a:r>
              <a:rPr lang="ru-RU" dirty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объекта</a:t>
            </a:r>
          </a:p>
          <a:p>
            <a:pPr lvl="1" eaLnBrk="1" hangingPunct="1"/>
            <a:r>
              <a:rPr lang="ru-RU" dirty="0"/>
              <a:t>Координаты каждой точки объекта меняются в соответствии с некоторыми правилами при неизменной системе координат</a:t>
            </a:r>
          </a:p>
          <a:p>
            <a:pPr eaLnBrk="1" hangingPunct="1"/>
            <a:r>
              <a:rPr lang="ru-RU" dirty="0"/>
              <a:t>Преобразование системы координат</a:t>
            </a:r>
          </a:p>
          <a:p>
            <a:pPr lvl="1" eaLnBrk="1" hangingPunct="1"/>
            <a:r>
              <a:rPr lang="ru-RU" dirty="0"/>
              <a:t>Старая система координат преобразовывается в новую,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Любое преобразование переводит каждую точку </a:t>
            </a:r>
            <a:r>
              <a:rPr lang="en-US" dirty="0"/>
              <a:t>P </a:t>
            </a:r>
            <a:r>
              <a:rPr lang="ru-RU" dirty="0"/>
              <a:t>в пространстве в новую точку </a:t>
            </a:r>
            <a:r>
              <a:rPr lang="en-US" dirty="0"/>
              <a:t>Q </a:t>
            </a:r>
            <a:r>
              <a:rPr lang="ru-RU" dirty="0"/>
              <a:t>согласно заданной формуле или алгоритму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2927350" y="3860801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2424113" y="3860801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4367213" y="59499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3143251" y="47974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4511676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3290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3359151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4367214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3432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5572126" y="2149476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5591175" y="3716338"/>
            <a:ext cx="4787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Преобразование объекта = преобразования каждой точки объекта с использованием функции </a:t>
            </a:r>
            <a:r>
              <a:rPr lang="en-US" dirty="0"/>
              <a:t>T()</a:t>
            </a:r>
            <a:endParaRPr lang="ru-RU" dirty="0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5643564" y="5389564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0331" y="1825625"/>
            <a:ext cx="4351338" cy="4351338"/>
          </a:xfr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Как это выглядит формально?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0" name="Object 4"/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1762125" y="2890838"/>
                <a:ext cx="2101627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0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1762125" y="2890838"/>
                <a:ext cx="2101627" cy="12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199457" y="1690688"/>
            <a:ext cx="92177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В любом двухмерном координатном фрейме точки </a:t>
            </a:r>
            <a:r>
              <a:rPr lang="en-US" sz="2400" dirty="0"/>
              <a:t>P </a:t>
            </a:r>
            <a:r>
              <a:rPr lang="ru-RU" sz="2400" dirty="0"/>
              <a:t>и </a:t>
            </a:r>
            <a:r>
              <a:rPr lang="en-US" sz="2400" dirty="0"/>
              <a:t>Q </a:t>
            </a:r>
            <a:r>
              <a:rPr lang="ru-RU" sz="2400" dirty="0"/>
              <a:t>имеют следующее представление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3" name="Object 7"/>
              <p:cNvSpPr txBox="1"/>
              <p:nvPr/>
            </p:nvSpPr>
            <p:spPr bwMode="auto">
              <a:xfrm>
                <a:off x="6527800" y="2816225"/>
                <a:ext cx="2101626" cy="122555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7800" y="2816225"/>
                <a:ext cx="2101626" cy="1225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1199457" y="4115593"/>
            <a:ext cx="103691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Преобразование воздействует на представление координаты точки </a:t>
            </a:r>
            <a:r>
              <a:rPr lang="en-US" sz="2400" b="1" dirty="0"/>
              <a:t>P</a:t>
            </a:r>
            <a:r>
              <a:rPr lang="en-US" sz="2400" dirty="0"/>
              <a:t> </a:t>
            </a:r>
            <a:r>
              <a:rPr lang="ru-RU" sz="2400" dirty="0"/>
              <a:t>и дает представление точки </a:t>
            </a:r>
            <a:r>
              <a:rPr lang="en-US" sz="2400" b="1" dirty="0"/>
              <a:t>Q</a:t>
            </a:r>
            <a:r>
              <a:rPr lang="en-US" sz="2400" dirty="0"/>
              <a:t> </a:t>
            </a:r>
            <a:r>
              <a:rPr lang="ru-RU" sz="2400" dirty="0"/>
              <a:t>в соответствии с некоторой функцией </a:t>
            </a:r>
            <a:r>
              <a:rPr lang="en-US" sz="2400" b="1" dirty="0"/>
              <a:t>T</a:t>
            </a:r>
            <a:r>
              <a:rPr lang="ru-RU" sz="2400" b="1" dirty="0"/>
              <a:t>()</a:t>
            </a:r>
            <a:r>
              <a:rPr lang="en-US" sz="2400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8" name="Object 12"/>
              <p:cNvSpPr txBox="1"/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989" name="Object 13"/>
              <p:cNvSpPr txBox="1"/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blipFill>
                <a:blip r:embed="rId5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3700240" y="5584823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  <p:bldP spid="126982" grpId="0"/>
      <p:bldP spid="126983" grpId="0"/>
      <p:bldP spid="126987" grpId="0"/>
      <p:bldP spid="126988" grpId="0"/>
      <p:bldP spid="126989" grpId="0"/>
      <p:bldP spid="12699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Аффинные преобразования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Отображение плоскости или пространства в себя со следующими свойствами</a:t>
            </a:r>
          </a:p>
          <a:p>
            <a:pPr lvl="1"/>
            <a:r>
              <a:rPr lang="ru-RU" dirty="0"/>
              <a:t>Сохраняется параллельность прямых</a:t>
            </a:r>
          </a:p>
          <a:p>
            <a:pPr lvl="1"/>
            <a:r>
              <a:rPr lang="ru-RU" dirty="0"/>
              <a:t>Пересекающиеся прямые пересекаются</a:t>
            </a:r>
          </a:p>
          <a:p>
            <a:pPr lvl="1"/>
            <a:r>
              <a:rPr lang="ru-RU" dirty="0"/>
              <a:t>Скрещивающиеся прямые скрещиваются</a:t>
            </a:r>
          </a:p>
          <a:p>
            <a:r>
              <a:rPr lang="ru-RU" dirty="0"/>
              <a:t>Аффинные преобразования наиболее часто используются в компьютерной графике</a:t>
            </a:r>
          </a:p>
          <a:p>
            <a:pPr lvl="1"/>
            <a:r>
              <a:rPr lang="ru-RU" dirty="0"/>
              <a:t>Упрощают масштабирование, поворот, перенос изображений</a:t>
            </a:r>
          </a:p>
          <a:p>
            <a:pPr lvl="1"/>
            <a:r>
              <a:rPr lang="ru-RU" dirty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BEC60-EBF5-EF22-8BAB-06D9FF96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аффинных преобразований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5133B-BCD0-1E89-59E5-E143CD3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Эквиаффинное преобразование</a:t>
            </a:r>
          </a:p>
          <a:p>
            <a:pPr lvl="1"/>
            <a:r>
              <a:rPr lang="ru-RU" dirty="0"/>
              <a:t>Сохраняет площадь</a:t>
            </a:r>
          </a:p>
          <a:p>
            <a:r>
              <a:rPr lang="ru-RU" dirty="0"/>
              <a:t>Центроаффинное преобразование</a:t>
            </a:r>
          </a:p>
          <a:p>
            <a:pPr lvl="1"/>
            <a:r>
              <a:rPr lang="ru-RU" dirty="0"/>
              <a:t>Сохраняет начало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749970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2EA5-3BD3-45CB-852A-5A7D375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Аффинные преобразования на плоскости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E9BA6-9754-4621-BAD6-8D41235A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76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86EC4-BD7B-4E71-8F46-C15FD90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аффинных преобразований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055" name="Object 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0055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blipFill>
                <a:blip r:embed="rId2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7408" y="1725113"/>
            <a:ext cx="10801200" cy="1199831"/>
          </a:xfrm>
          <a:noFill/>
        </p:spPr>
        <p:txBody>
          <a:bodyPr/>
          <a:lstStyle/>
          <a:p>
            <a:pPr eaLnBrk="1" hangingPunct="1"/>
            <a:r>
              <a:rPr lang="ru-RU" sz="2800" dirty="0"/>
              <a:t>При аффинных преобразованиях координаты точки </a:t>
            </a:r>
            <a:r>
              <a:rPr lang="en-US" sz="2800" dirty="0"/>
              <a:t>Q </a:t>
            </a:r>
            <a:r>
              <a:rPr lang="ru-RU" sz="2800" dirty="0"/>
              <a:t>являются </a:t>
            </a:r>
            <a:r>
              <a:rPr lang="ru-RU" sz="2800" b="1" dirty="0"/>
              <a:t>линейными комбинациями</a:t>
            </a:r>
            <a:r>
              <a:rPr lang="ru-RU" sz="2800" dirty="0"/>
              <a:t> соответствующих координат точки </a:t>
            </a:r>
            <a:r>
              <a:rPr lang="en-US" sz="2800" dirty="0"/>
              <a:t>P</a:t>
            </a:r>
            <a:endParaRPr lang="ru-RU" sz="2800" dirty="0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503078" y="5517232"/>
            <a:ext cx="7876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11</a:t>
            </a:r>
            <a:r>
              <a:rPr lang="en-US" sz="2800" dirty="0"/>
              <a:t>, m</a:t>
            </a:r>
            <a:r>
              <a:rPr lang="en-US" sz="2800" baseline="-25000" dirty="0"/>
              <a:t>12</a:t>
            </a:r>
            <a:r>
              <a:rPr lang="ru-RU" sz="2800" dirty="0"/>
              <a:t>, </a:t>
            </a:r>
            <a:r>
              <a:rPr lang="en-US" sz="2800" dirty="0"/>
              <a:t>m</a:t>
            </a:r>
            <a:r>
              <a:rPr lang="en-US" sz="2800" baseline="-25000" dirty="0"/>
              <a:t>13</a:t>
            </a:r>
            <a:r>
              <a:rPr lang="en-US" sz="2800" dirty="0"/>
              <a:t>, m</a:t>
            </a:r>
            <a:r>
              <a:rPr lang="en-US" sz="2800" baseline="-25000" dirty="0"/>
              <a:t>21</a:t>
            </a:r>
            <a:r>
              <a:rPr lang="en-US" sz="2800" dirty="0"/>
              <a:t>, m</a:t>
            </a:r>
            <a:r>
              <a:rPr lang="en-US" sz="2800" baseline="-25000" dirty="0"/>
              <a:t>22</a:t>
            </a:r>
            <a:r>
              <a:rPr lang="en-US" sz="2800" dirty="0"/>
              <a:t>, m</a:t>
            </a:r>
            <a:r>
              <a:rPr lang="en-US" sz="2800" baseline="-25000" dirty="0"/>
              <a:t>23</a:t>
            </a:r>
            <a:r>
              <a:rPr lang="en-US" sz="2800" dirty="0"/>
              <a:t> – </a:t>
            </a:r>
            <a:r>
              <a:rPr lang="ru-RU" sz="2800" dirty="0"/>
              <a:t>некоторые константы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Матричное представление аффинных преобразований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1510042" y="3573463"/>
            <a:ext cx="96985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Для </a:t>
            </a:r>
            <a:r>
              <a:rPr lang="ru-RU" sz="2000" b="1" dirty="0"/>
              <a:t>любого аффинного преобразования</a:t>
            </a:r>
            <a:r>
              <a:rPr lang="ru-RU" sz="2000" dirty="0"/>
              <a:t> третья строка матрицы всегда равняется (0</a:t>
            </a:r>
            <a:r>
              <a:rPr lang="en-US" sz="2000" dirty="0"/>
              <a:t>, 0, 1)</a:t>
            </a:r>
            <a:endParaRPr lang="ru-RU" sz="2000" dirty="0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1552564" y="4404048"/>
            <a:ext cx="878497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Аффинные преобразования могут применяться не только к точкам, но и к векторам</a:t>
            </a:r>
            <a:r>
              <a:rPr lang="en-US" sz="2000" dirty="0"/>
              <a:t>.</a:t>
            </a:r>
          </a:p>
          <a:p>
            <a:r>
              <a:rPr lang="ru-RU" sz="2000" dirty="0"/>
              <a:t>Результат преобразования вектора является вектором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/>
              <p:nvPr/>
            </p:nvSpPr>
            <p:spPr>
              <a:xfrm>
                <a:off x="1343473" y="2201480"/>
                <a:ext cx="8496944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3" y="2201480"/>
                <a:ext cx="8496944" cy="1189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/>
              <p:nvPr/>
            </p:nvSpPr>
            <p:spPr>
              <a:xfrm>
                <a:off x="1559496" y="5542411"/>
                <a:ext cx="8142075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5542411"/>
                <a:ext cx="8142075" cy="1189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  <p:bldP spid="2" grpId="0"/>
      <p:bldP spid="1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Геометрические эффекты элементарных аффинных преобразований</a:t>
            </a:r>
            <a:r>
              <a:rPr lang="ru-RU" sz="400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/>
              <a:t>Перемещение</a:t>
            </a:r>
          </a:p>
          <a:p>
            <a:pPr lvl="1" eaLnBrk="1" hangingPunct="1"/>
            <a:r>
              <a:rPr lang="ru-RU"/>
              <a:t>Масштабирование</a:t>
            </a:r>
          </a:p>
          <a:p>
            <a:pPr lvl="1" eaLnBrk="1" hangingPunct="1"/>
            <a:r>
              <a:rPr lang="ru-RU"/>
              <a:t>Поворот</a:t>
            </a:r>
          </a:p>
          <a:p>
            <a:pPr lvl="1" eaLnBrk="1" hangingPunct="1"/>
            <a:r>
              <a:rPr lang="ru-RU"/>
              <a:t>Сдвиг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8841"/>
            <a:ext cx="8915400" cy="1646536"/>
          </a:xfrm>
        </p:spPr>
        <p:txBody>
          <a:bodyPr/>
          <a:lstStyle/>
          <a:p>
            <a:pPr eaLnBrk="1" hangingPunct="1"/>
            <a:r>
              <a:rPr lang="ru-RU" sz="2800" dirty="0"/>
              <a:t>Преобразование перемещения переносит </a:t>
            </a:r>
            <a:r>
              <a:rPr lang="ru-RU" sz="2800" b="1" dirty="0"/>
              <a:t>точку</a:t>
            </a:r>
            <a:r>
              <a:rPr lang="ru-RU" sz="2800" dirty="0"/>
              <a:t> вдоль заданного </a:t>
            </a:r>
            <a:r>
              <a:rPr lang="ru-RU" sz="2800" b="1" dirty="0"/>
              <a:t>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/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объекта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4223793" y="357301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579E089-635A-4ABE-BC4B-FB2DE2FCA381}"/>
              </a:ext>
            </a:extLst>
          </p:cNvPr>
          <p:cNvGrpSpPr/>
          <p:nvPr/>
        </p:nvGrpSpPr>
        <p:grpSpPr>
          <a:xfrm>
            <a:off x="6063497" y="2780929"/>
            <a:ext cx="1352801" cy="1008103"/>
            <a:chOff x="2699792" y="3573016"/>
            <a:chExt cx="1352801" cy="1008103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CB4694-29A8-4F35-9603-36E0F3CD7D3D}"/>
              </a:ext>
            </a:extLst>
          </p:cNvPr>
          <p:cNvCxnSpPr>
            <a:cxnSpLocks/>
          </p:cNvCxnSpPr>
          <p:nvPr/>
        </p:nvCxnSpPr>
        <p:spPr>
          <a:xfrm flipV="1">
            <a:off x="4900192" y="3248980"/>
            <a:ext cx="18397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16A64-6F10-9ECB-CCF1-121FA2A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/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36F047-3967-5CB7-4D61-BF74BA0FD022}"/>
              </a:ext>
            </a:extLst>
          </p:cNvPr>
          <p:cNvSpPr txBox="1"/>
          <p:nvPr/>
        </p:nvSpPr>
        <p:spPr>
          <a:xfrm>
            <a:off x="838200" y="1916833"/>
            <a:ext cx="82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преобразование выполняет эта матрица</a:t>
            </a:r>
            <a:r>
              <a:rPr lang="en-US" sz="2800" dirty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052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43281" y="1825625"/>
            <a:ext cx="4305437" cy="4351338"/>
          </a:xfr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4E6D-4211-4EC8-8285-3C0156A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BA5F21-86A1-426E-9116-68F80263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dirty="0"/>
              <a:t>Чему равен результат переноса</a:t>
            </a:r>
            <a:r>
              <a:rPr lang="ru-RU" sz="2800" b="1" dirty="0"/>
              <a:t> </a:t>
            </a:r>
            <a:r>
              <a:rPr lang="ru-RU" sz="2800" dirty="0"/>
              <a:t>произвольного вектора </a:t>
            </a:r>
            <a:r>
              <a:rPr lang="en-US" sz="2800" dirty="0"/>
              <a:t>(Vx, </a:t>
            </a:r>
            <a:r>
              <a:rPr lang="en-US" sz="2800" dirty="0" err="1"/>
              <a:t>Vy</a:t>
            </a:r>
            <a:r>
              <a:rPr lang="en-US" sz="2800" dirty="0"/>
              <a:t>) </a:t>
            </a:r>
            <a:r>
              <a:rPr lang="ru-RU" sz="2800" dirty="0"/>
              <a:t>вдоль вектора </a:t>
            </a:r>
            <a:r>
              <a:rPr lang="en-US" sz="2800" dirty="0"/>
              <a:t>(dx, </a:t>
            </a:r>
            <a:r>
              <a:rPr lang="en-US" sz="2800" dirty="0" err="1"/>
              <a:t>dy</a:t>
            </a:r>
            <a:r>
              <a:rPr lang="en-US" sz="2800" dirty="0"/>
              <a:t>)?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/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8"/>
                <a:ext cx="7488831" cy="19816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7B95-0FBB-477F-BECE-A55A9B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Масштабирование изменяет размер объекта и использует два масштабных множителя </a:t>
            </a:r>
            <a:r>
              <a:rPr lang="en-US" sz="2400" b="1" dirty="0" err="1">
                <a:solidFill>
                  <a:schemeClr val="hlink"/>
                </a:solidFill>
              </a:rPr>
              <a:t>Sx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chemeClr val="hlink"/>
                </a:solidFill>
              </a:rPr>
              <a:t>Sy</a:t>
            </a:r>
            <a:r>
              <a:rPr lang="en-US" sz="2400" dirty="0"/>
              <a:t> </a:t>
            </a:r>
            <a:r>
              <a:rPr lang="ru-RU" sz="2400" dirty="0"/>
              <a:t>для координат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соответственно</a:t>
            </a:r>
            <a:endParaRPr lang="en-US" sz="2400" dirty="0"/>
          </a:p>
          <a:p>
            <a:pPr eaLnBrk="1" hangingPunct="1"/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/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750730" y="3838873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3CFBA0-A6C5-46C4-BA77-77232956BB05}"/>
              </a:ext>
            </a:extLst>
          </p:cNvPr>
          <p:cNvGrpSpPr/>
          <p:nvPr/>
        </p:nvGrpSpPr>
        <p:grpSpPr>
          <a:xfrm>
            <a:off x="3431705" y="3140968"/>
            <a:ext cx="2592013" cy="1886890"/>
            <a:chOff x="4539496" y="2780928"/>
            <a:chExt cx="2592013" cy="188689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4611502" y="2852946"/>
              <a:ext cx="2448000" cy="17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4539496" y="2780928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6987494" y="2780928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4539497" y="4523803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6987494" y="4523803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1B2F51F-B834-4B49-B0D1-26E9613F873B}"/>
              </a:ext>
            </a:extLst>
          </p:cNvPr>
          <p:cNvGrpSpPr/>
          <p:nvPr/>
        </p:nvGrpSpPr>
        <p:grpSpPr>
          <a:xfrm>
            <a:off x="3495040" y="3200400"/>
            <a:ext cx="2456180" cy="1757680"/>
            <a:chOff x="1971040" y="3200400"/>
            <a:chExt cx="2456180" cy="175768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D278ABE-CDB0-4452-8643-9F640590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210560"/>
              <a:ext cx="1799436" cy="1370568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0C8E98F-5469-4A3D-896C-18F8FFE09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763" y="4578863"/>
              <a:ext cx="1791677" cy="36397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4DDD550-0EA0-4475-B80B-6C8B70D09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040" y="3200400"/>
              <a:ext cx="656254" cy="1378463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CE081BA5-1240-4C4A-BE18-24FF1796B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578863"/>
              <a:ext cx="623375" cy="37921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Поворот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A34781-4833-49DB-8C0C-0C467DF0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поворота относительно начала координат имеет следующий вид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Попробуйте доказать это самостоятельно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/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477" y="4984225"/>
                <a:ext cx="9433047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475384" y="407707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При сдвиге вдоль оси </a:t>
            </a:r>
            <a:r>
              <a:rPr lang="en-US" sz="2400" dirty="0"/>
              <a:t>x</a:t>
            </a:r>
            <a:r>
              <a:rPr lang="ru-RU" sz="2400" dirty="0"/>
              <a:t> координата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каждой точки остается неизменной, а координата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перемещается на величину, линейно возрастающую с ростом </a:t>
            </a:r>
            <a:r>
              <a:rPr lang="en-US" sz="2400" dirty="0"/>
              <a:t>y</a:t>
            </a:r>
          </a:p>
          <a:p>
            <a:pPr lvl="1" eaLnBrk="1" hangingPunct="1"/>
            <a:r>
              <a:rPr lang="ru-RU" sz="2000" dirty="0"/>
              <a:t>При сдвиге вдоль оси </a:t>
            </a:r>
            <a:r>
              <a:rPr lang="en-US" sz="2000" dirty="0"/>
              <a:t>y – </a:t>
            </a:r>
            <a:r>
              <a:rPr lang="ru-RU" sz="2000" dirty="0"/>
              <a:t>ситуация противоположная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C581D-1DDA-4B1C-9B83-5B0C95FB18C9}"/>
              </a:ext>
            </a:extLst>
          </p:cNvPr>
          <p:cNvGrpSpPr/>
          <p:nvPr/>
        </p:nvGrpSpPr>
        <p:grpSpPr>
          <a:xfrm>
            <a:off x="2882901" y="3998913"/>
            <a:ext cx="6130925" cy="1181100"/>
            <a:chOff x="1358900" y="3998913"/>
            <a:chExt cx="6130925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7" name="Object 5"/>
                <p:cNvSpPr txBox="1">
                  <a:spLocks noGrp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55000" lnSpcReduction="20000"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1557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>
                  <p:ph sz="half" idx="2"/>
                </p:nvPr>
              </p:nvSpPr>
              <p:spPr bwMode="auto">
                <a:xfrm>
                  <a:off x="1358900" y="3998913"/>
                  <a:ext cx="3732213" cy="1181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5343525" y="4310063"/>
              <a:ext cx="214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Сдвиг вдоль оси </a:t>
              </a:r>
              <a:r>
                <a:rPr lang="en-US" dirty="0"/>
                <a:t>x</a:t>
              </a:r>
              <a:endParaRPr lang="ru-R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89FA5-37C0-439B-BAF4-1E534BA413C8}"/>
              </a:ext>
            </a:extLst>
          </p:cNvPr>
          <p:cNvGrpSpPr/>
          <p:nvPr/>
        </p:nvGrpSpPr>
        <p:grpSpPr>
          <a:xfrm>
            <a:off x="2882900" y="5373688"/>
            <a:ext cx="6153150" cy="1181100"/>
            <a:chOff x="1358900" y="5373688"/>
            <a:chExt cx="6153150" cy="11811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558" name="Object 6"/>
                <p:cNvSpPr txBox="1"/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/>
                </a:p>
              </p:txBody>
            </p:sp>
          </mc:Choice>
          <mc:Fallback xmlns="">
            <p:sp>
              <p:nvSpPr>
                <p:cNvPr id="151558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58900" y="5373688"/>
                  <a:ext cx="3732213" cy="11811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60" name="Text Box 8"/>
            <p:cNvSpPr txBox="1">
              <a:spLocks noChangeArrowheads="1"/>
            </p:cNvSpPr>
            <p:nvPr/>
          </p:nvSpPr>
          <p:spPr bwMode="auto">
            <a:xfrm>
              <a:off x="5364163" y="5373688"/>
              <a:ext cx="2147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Сдвиг вдоль оси </a:t>
              </a:r>
              <a:r>
                <a:rPr lang="en-US"/>
                <a:t>y</a:t>
              </a: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1847851" y="1916114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>
                <a:latin typeface="Verdana" pitchFamily="34" charset="0"/>
              </a:rPr>
              <a:t>T</a:t>
            </a:r>
            <a:endParaRPr lang="ru-RU" sz="3000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383338" y="1916114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>
                <a:latin typeface="Verdana" pitchFamily="34" charset="0"/>
              </a:rPr>
              <a:t>T</a:t>
            </a:r>
            <a:endParaRPr lang="ru-RU" sz="30000" i="1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1847851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1847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6383339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6383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/>
              <a:t>Матрица </a:t>
            </a:r>
            <a:r>
              <a:rPr lang="en-US" sz="2400" i="1"/>
              <a:t>M</a:t>
            </a:r>
            <a:r>
              <a:rPr lang="en-US" sz="2400"/>
              <a:t> </a:t>
            </a:r>
            <a:r>
              <a:rPr lang="ru-RU" sz="2400"/>
              <a:t>размерностью </a:t>
            </a:r>
            <a:r>
              <a:rPr lang="en-US" sz="2400"/>
              <a:t>n</a:t>
            </a:r>
            <a:r>
              <a:rPr lang="ru-RU" sz="2400"/>
              <a:t> на </a:t>
            </a:r>
            <a:r>
              <a:rPr lang="en-US" sz="2400"/>
              <a:t>n </a:t>
            </a:r>
            <a:r>
              <a:rPr lang="ru-RU" sz="2400"/>
              <a:t>называется </a:t>
            </a:r>
            <a:r>
              <a:rPr lang="ru-RU" sz="2400" b="1"/>
              <a:t>невырожденной</a:t>
            </a:r>
            <a:r>
              <a:rPr lang="ru-RU" sz="2400"/>
              <a:t>, если ее определитель </a:t>
            </a:r>
            <a:r>
              <a:rPr lang="en-US" sz="2400"/>
              <a:t>|M| </a:t>
            </a:r>
            <a:r>
              <a:rPr lang="ru-RU" sz="2400"/>
              <a:t>отличен от нуля</a:t>
            </a:r>
          </a:p>
          <a:p>
            <a:pPr eaLnBrk="1" hangingPunct="1"/>
            <a:r>
              <a:rPr lang="ru-RU" sz="2400"/>
              <a:t>В этом случае матрица </a:t>
            </a:r>
            <a:r>
              <a:rPr lang="en-US" sz="2400"/>
              <a:t>M </a:t>
            </a:r>
            <a:r>
              <a:rPr lang="ru-RU" sz="2400"/>
              <a:t>имеет обратную матрицу </a:t>
            </a:r>
            <a:r>
              <a:rPr lang="en-US" sz="2400"/>
              <a:t>M</a:t>
            </a:r>
            <a:r>
              <a:rPr lang="en-US" sz="2400" baseline="30000"/>
              <a:t>-1</a:t>
            </a:r>
            <a:r>
              <a:rPr lang="en-US" sz="2400"/>
              <a:t>, </a:t>
            </a:r>
            <a:r>
              <a:rPr lang="ru-RU" sz="2400"/>
              <a:t>обладающую свойством:</a:t>
            </a:r>
          </a:p>
          <a:p>
            <a:pPr lvl="1" eaLnBrk="1" hangingPunct="1"/>
            <a:r>
              <a:rPr lang="en-US" sz="2000" b="1"/>
              <a:t>MM</a:t>
            </a:r>
            <a:r>
              <a:rPr lang="en-US" sz="2000" b="1" baseline="30000"/>
              <a:t>-1</a:t>
            </a:r>
            <a:r>
              <a:rPr lang="en-US" sz="2000" b="1"/>
              <a:t> = M</a:t>
            </a:r>
            <a:r>
              <a:rPr lang="en-US" sz="2000" b="1" baseline="30000"/>
              <a:t>-1</a:t>
            </a:r>
            <a:r>
              <a:rPr lang="en-US" sz="2000" b="1"/>
              <a:t>M = I,</a:t>
            </a:r>
            <a:br>
              <a:rPr lang="en-US" sz="2000" b="1"/>
            </a:br>
            <a:r>
              <a:rPr lang="ru-RU" sz="2000"/>
              <a:t>где </a:t>
            </a:r>
            <a:r>
              <a:rPr lang="en-US" sz="2000"/>
              <a:t>I – </a:t>
            </a:r>
            <a:r>
              <a:rPr lang="ru-RU" sz="2000"/>
              <a:t>единичная матрица размерностью </a:t>
            </a:r>
            <a:r>
              <a:rPr lang="en-US" sz="2000"/>
              <a:t>n </a:t>
            </a:r>
            <a:r>
              <a:rPr lang="ru-RU" sz="2000"/>
              <a:t>на </a:t>
            </a:r>
            <a:r>
              <a:rPr lang="en-US" sz="2000"/>
              <a:t>n</a:t>
            </a:r>
            <a:endParaRPr lang="ru-RU" sz="2000"/>
          </a:p>
          <a:p>
            <a:pPr eaLnBrk="1" hangingPunct="1"/>
            <a:r>
              <a:rPr lang="ru-RU" sz="240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/>
              <a:t>(</a:t>
            </a:r>
            <a:r>
              <a:rPr lang="en-US" sz="2000"/>
              <a:t>AB)</a:t>
            </a:r>
            <a:r>
              <a:rPr lang="en-US" sz="2000" b="1" baseline="30000"/>
              <a:t>-</a:t>
            </a:r>
            <a:r>
              <a:rPr lang="en-US" sz="2000" baseline="30000"/>
              <a:t>1</a:t>
            </a:r>
            <a:r>
              <a:rPr lang="en-US" sz="2000"/>
              <a:t> = B</a:t>
            </a:r>
            <a:r>
              <a:rPr lang="en-US" sz="2000" baseline="30000"/>
              <a:t>-1</a:t>
            </a:r>
            <a:r>
              <a:rPr lang="en-US" sz="2000"/>
              <a:t>A</a:t>
            </a:r>
            <a:r>
              <a:rPr lang="en-US" sz="2000" baseline="30000"/>
              <a:t>-1</a:t>
            </a:r>
            <a:endParaRPr lang="ru-RU" sz="20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Определитель матрицы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С каждой квадратной матрицей связано некоторое число, называемое ее </a:t>
            </a:r>
            <a:r>
              <a:rPr lang="ru-RU" sz="2800" b="1"/>
              <a:t>определителем</a:t>
            </a:r>
          </a:p>
          <a:p>
            <a:pPr lvl="1" eaLnBrk="1" hangingPunct="1"/>
            <a:r>
              <a:rPr lang="ru-RU"/>
              <a:t>Обозначается </a:t>
            </a:r>
            <a:r>
              <a:rPr lang="en-US"/>
              <a:t>|M| </a:t>
            </a:r>
            <a:r>
              <a:rPr lang="ru-RU"/>
              <a:t>или </a:t>
            </a:r>
            <a:r>
              <a:rPr lang="en-US"/>
              <a:t>det M</a:t>
            </a:r>
            <a:endParaRPr lang="ru-RU"/>
          </a:p>
        </p:txBody>
      </p:sp>
      <p:graphicFrame>
        <p:nvGraphicFramePr>
          <p:cNvPr id="158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74825" y="3860800"/>
          <a:ext cx="388937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82800" imgH="482600" progId="Equation.3">
                  <p:embed/>
                </p:oleObj>
              </mc:Choice>
              <mc:Fallback>
                <p:oleObj name="Формула" r:id="rId2" imgW="2082800" imgH="482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860800"/>
                        <a:ext cx="388937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1774825" y="4797426"/>
          <a:ext cx="8351838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43400" imgH="939800" progId="Equation.3">
                  <p:embed/>
                </p:oleObj>
              </mc:Choice>
              <mc:Fallback>
                <p:oleObj name="Equation" r:id="rId4" imgW="43434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797426"/>
                        <a:ext cx="8351838" cy="180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6508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Обратная матрица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5F53DB-3EEB-41C0-9397-25EF427A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1565275"/>
          </a:xfrm>
        </p:spPr>
        <p:txBody>
          <a:bodyPr/>
          <a:lstStyle/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A – </a:t>
            </a:r>
            <a:r>
              <a:rPr lang="ru-RU" sz="2400" dirty="0"/>
              <a:t>матрица обратная к матрице </a:t>
            </a:r>
            <a:r>
              <a:rPr lang="en-US" sz="2400" dirty="0"/>
              <a:t>M. </a:t>
            </a:r>
            <a:r>
              <a:rPr lang="ru-RU" sz="2400" dirty="0"/>
              <a:t>В этом она равна: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/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9730DA8-761B-9A20-3B31-7EA4EE30BDA2}"/>
              </a:ext>
            </a:extLst>
          </p:cNvPr>
          <p:cNvSpPr txBox="1"/>
          <p:nvPr/>
        </p:nvSpPr>
        <p:spPr>
          <a:xfrm>
            <a:off x="3647728" y="5229200"/>
            <a:ext cx="72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adjM</a:t>
            </a:r>
            <a:r>
              <a:rPr lang="en-US" dirty="0"/>
              <a:t> – </a:t>
            </a:r>
            <a:r>
              <a:rPr lang="ru-RU" dirty="0"/>
              <a:t>присоединенная матрица</a:t>
            </a:r>
            <a:r>
              <a:rPr lang="en-US" dirty="0"/>
              <a:t> (</a:t>
            </a:r>
            <a:r>
              <a:rPr lang="ru-RU" dirty="0"/>
              <a:t>матрица составленная из алгебраических дополнений транспонированной матрицы)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5189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6600825" y="2349501"/>
            <a:ext cx="3802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4A59-6FC9-2E11-0A74-3D03CAB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Найдите обратную матрицу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935164"/>
                <a:ext cx="8229600" cy="4377955"/>
              </a:xfrm>
              <a:blipFill>
                <a:blip r:embed="rId2"/>
                <a:stretch>
                  <a:fillRect l="-1333" t="-22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dirty="0"/>
              <a:t>Поворот относительно </a:t>
            </a:r>
            <a:r>
              <a:rPr lang="ru-RU" b="1" dirty="0"/>
              <a:t>произвольной</a:t>
            </a:r>
            <a:r>
              <a:rPr lang="ru-RU" dirty="0"/>
              <a:t> точки</a:t>
            </a:r>
            <a:r>
              <a:rPr lang="en-US" dirty="0"/>
              <a:t> (</a:t>
            </a:r>
            <a:r>
              <a:rPr lang="ru-RU" dirty="0"/>
              <a:t>оси в </a:t>
            </a:r>
            <a:r>
              <a:rPr lang="en-US" dirty="0"/>
              <a:t>3D)</a:t>
            </a:r>
            <a:endParaRPr lang="ru-RU" dirty="0"/>
          </a:p>
          <a:p>
            <a:pPr lvl="1" eaLnBrk="1" hangingPunct="1"/>
            <a:r>
              <a:rPr lang="ru-RU" dirty="0"/>
              <a:t>Отражение относительно произвольной прямой (плоскости в </a:t>
            </a:r>
            <a:r>
              <a:rPr lang="en-US" dirty="0"/>
              <a:t>3D)</a:t>
            </a:r>
          </a:p>
          <a:p>
            <a:pPr lvl="1" eaLnBrk="1" hangingPunct="1"/>
            <a:r>
              <a:rPr lang="ru-RU" dirty="0"/>
              <a:t>Масштабирование и сдвиг относительно произвольных «опорных точек»</a:t>
            </a:r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Композиция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>
                <a:solidFill>
                  <a:schemeClr val="hlink"/>
                </a:solidFill>
              </a:rPr>
              <a:t>композицией</a:t>
            </a:r>
            <a:r>
              <a:rPr lang="ru-RU"/>
              <a:t> (компоновкой, конкатенацией) этих преобразований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1847851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1847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2135189" y="4005264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3863976" y="2997201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5375276" y="4365626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2208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3935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2208214" y="3860801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2259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792539" y="2565401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519739" y="4149726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2424114" y="27813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32175" y="4292601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4943476" y="29972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3359151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6167439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dirty="0"/>
              <a:t>Матрицы располагаются в порядке, обратном по отношению к порядку применения преобразований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 = M</a:t>
            </a:r>
            <a:r>
              <a:rPr lang="en-US" baseline="-25000" dirty="0"/>
              <a:t>2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  <a:p>
            <a:pPr eaLnBrk="1" hangingPunct="1"/>
            <a:r>
              <a:rPr lang="ru-RU" dirty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Полезные свойства аффинных преобразований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D4E6FC-768B-49C7-80B9-7D3B741E6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Сохраняются аффинных комбинации точек</a:t>
            </a:r>
            <a:endParaRPr lang="en-US" sz="2400" dirty="0"/>
          </a:p>
          <a:p>
            <a:pPr eaLnBrk="1" hangingPunct="1"/>
            <a:r>
              <a:rPr lang="ru-RU" sz="2400" dirty="0"/>
              <a:t>Сохраняются прямые линии и плоскости</a:t>
            </a:r>
          </a:p>
          <a:p>
            <a:pPr eaLnBrk="1" hangingPunct="1"/>
            <a:r>
              <a:rPr lang="ru-RU" sz="2400" dirty="0"/>
              <a:t>Сохраняются параллельность прямых и плоскостей</a:t>
            </a:r>
            <a:endParaRPr lang="ru-RU" sz="2200" dirty="0"/>
          </a:p>
          <a:p>
            <a:pPr eaLnBrk="1" hangingPunct="1"/>
            <a:r>
              <a:rPr lang="ru-RU" sz="2400" dirty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dirty="0"/>
              <a:t>Сохраняются относительные пропорции объектов</a:t>
            </a:r>
            <a:endParaRPr lang="ru-RU" sz="2200" dirty="0"/>
          </a:p>
          <a:p>
            <a:pPr eaLnBrk="1" hangingPunct="1"/>
            <a:r>
              <a:rPr lang="ru-RU" sz="2400" dirty="0"/>
              <a:t>Влияние на площади и объемы фигур</a:t>
            </a:r>
            <a:r>
              <a:rPr lang="en-US" sz="2400" dirty="0"/>
              <a:t>:</a:t>
            </a:r>
            <a:endParaRPr lang="ru-RU" sz="2400" dirty="0"/>
          </a:p>
        </p:txBody>
      </p:sp>
      <p:graphicFrame>
        <p:nvGraphicFramePr>
          <p:cNvPr id="225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035763"/>
              </p:ext>
            </p:extLst>
          </p:nvPr>
        </p:nvGraphicFramePr>
        <p:xfrm>
          <a:off x="6528049" y="5426354"/>
          <a:ext cx="1839913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723586" imgH="431613" progId="Equation.3">
                  <p:embed/>
                </p:oleObj>
              </mc:Choice>
              <mc:Fallback>
                <p:oleObj name="Формула" r:id="rId2" imgW="723586" imgH="431613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9" y="5426354"/>
                        <a:ext cx="1839913" cy="1096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8D1FF36D-8094-4464-84C3-98610D67B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762237"/>
              </p:ext>
            </p:extLst>
          </p:nvPr>
        </p:nvGraphicFramePr>
        <p:xfrm>
          <a:off x="3143672" y="5460672"/>
          <a:ext cx="2151732" cy="1261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36600" imgH="431800" progId="Equation.3">
                  <p:embed/>
                </p:oleObj>
              </mc:Choice>
              <mc:Fallback>
                <p:oleObj name="Формула" r:id="rId4" imgW="736600" imgH="431800" progId="Equation.3">
                  <p:embed/>
                  <p:pic>
                    <p:nvPicPr>
                      <p:cNvPr id="2253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5460672"/>
                        <a:ext cx="2151732" cy="12613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EE-439A-48E1-A854-FB297B2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Чему равен определитель матрицы переноса</a:t>
                </a:r>
                <a:r>
                  <a:rPr lang="en-US" dirty="0"/>
                  <a:t> </a:t>
                </a:r>
                <a:r>
                  <a:rPr lang="ru-RU" dirty="0"/>
                  <a:t>вдоль вектора </a:t>
                </a:r>
                <a:r>
                  <a:rPr lang="en-US" dirty="0"/>
                  <a:t>(dx, </a:t>
                </a:r>
                <a:r>
                  <a:rPr lang="en-US" dirty="0" err="1"/>
                  <a:t>dy</a:t>
                </a:r>
                <a:r>
                  <a:rPr lang="en-US" dirty="0"/>
                  <a:t>)?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поворота на угол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сдвига вдоль о</a:t>
                </a:r>
                <a:r>
                  <a:rPr lang="en-US" dirty="0"/>
                  <a:t>c</a:t>
                </a:r>
                <a:r>
                  <a:rPr lang="ru-RU" dirty="0"/>
                  <a:t>и с коэффициентом </a:t>
                </a:r>
                <a:r>
                  <a:rPr lang="en-US" dirty="0"/>
                  <a:t>h?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масштабирования</a:t>
                </a:r>
                <a:r>
                  <a:rPr lang="en-US" dirty="0"/>
                  <a:t> </a:t>
                </a:r>
                <a:r>
                  <a:rPr lang="ru-RU" dirty="0"/>
                  <a:t>с коэффициентами (</a:t>
                </a:r>
                <a:r>
                  <a:rPr lang="en-US" dirty="0" err="1"/>
                  <a:t>Sx</a:t>
                </a:r>
                <a:r>
                  <a:rPr lang="en-US" dirty="0"/>
                  <a:t>, Sy)</a:t>
                </a:r>
              </a:p>
              <a:p>
                <a:r>
                  <a:rPr lang="ru-RU" dirty="0"/>
                  <a:t>Чему равен определитель матрицы обратной матрице </a:t>
                </a:r>
                <a:r>
                  <a:rPr lang="en-US" dirty="0"/>
                  <a:t>M?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 r="-519" b="-3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Трехмерные аффинные преобразования</a:t>
            </a:r>
          </a:p>
        </p:txBody>
      </p:sp>
      <p:sp>
        <p:nvSpPr>
          <p:cNvPr id="1187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F8C4-2312-4649-AFBC-248B9A1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Однородное представление точек и векторов в</a:t>
            </a:r>
            <a:r>
              <a:rPr lang="en-US" dirty="0"/>
              <a:t> 3D</a:t>
            </a:r>
            <a:endParaRPr lang="ru-RU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A59D2E-8D65-4E24-B308-E7D40BF7A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 dirty="0"/>
              <a:t>К трехмерным аффинным преобразованиям применимы те же идеи, что и к двухмерным</a:t>
            </a:r>
            <a:endParaRPr lang="en-US" sz="2400" dirty="0"/>
          </a:p>
          <a:p>
            <a:pPr eaLnBrk="1" hangingPunct="1"/>
            <a:r>
              <a:rPr lang="ru-RU" sz="2400" dirty="0"/>
              <a:t>В </a:t>
            </a:r>
            <a:r>
              <a:rPr lang="en-US" sz="2400" dirty="0"/>
              <a:t>3D </a:t>
            </a:r>
            <a:r>
              <a:rPr lang="ru-RU" sz="2400" dirty="0"/>
              <a:t>пространстве точка </a:t>
            </a:r>
            <a:r>
              <a:rPr lang="en-US" sz="2400" dirty="0"/>
              <a:t>P </a:t>
            </a:r>
            <a:r>
              <a:rPr lang="ru-RU" sz="2400" dirty="0"/>
              <a:t>имеет координаты:</a:t>
            </a:r>
            <a:br>
              <a:rPr lang="ru-RU" sz="2400" dirty="0"/>
            </a:br>
            <a:r>
              <a:rPr lang="en-US" sz="2400" dirty="0"/>
              <a:t>P = O + 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ru-RU" sz="2400" baseline="-25000" dirty="0"/>
          </a:p>
          <a:p>
            <a:pPr eaLnBrk="1" hangingPunct="1"/>
            <a:r>
              <a:rPr lang="en-US" sz="2400" dirty="0"/>
              <a:t>3D </a:t>
            </a:r>
            <a:r>
              <a:rPr lang="ru-RU" sz="2400" dirty="0"/>
              <a:t>Вектор имеет координаты: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 err="1"/>
              <a:t>V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/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/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 аффинного преобразования в </a:t>
            </a:r>
            <a:r>
              <a:rPr lang="en-US" dirty="0"/>
              <a:t>3D</a:t>
            </a:r>
            <a:endParaRPr lang="ru-RU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D699B7C-A1B0-4207-A822-09A75D71F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35164"/>
            <a:ext cx="8229600" cy="4389437"/>
          </a:xfrm>
        </p:spPr>
        <p:txBody>
          <a:bodyPr/>
          <a:lstStyle/>
          <a:p>
            <a:pPr eaLnBrk="1" hangingPunct="1"/>
            <a:r>
              <a:rPr lang="ru-RU" sz="2400"/>
              <a:t>Пусть </a:t>
            </a:r>
            <a:r>
              <a:rPr lang="en-US" sz="2400"/>
              <a:t>T() – </a:t>
            </a:r>
            <a:r>
              <a:rPr lang="ru-RU" sz="2400" b="1"/>
              <a:t>аффинное преобразование</a:t>
            </a:r>
            <a:r>
              <a:rPr lang="ru-RU" sz="2400"/>
              <a:t>, преобразующее точку </a:t>
            </a:r>
            <a:r>
              <a:rPr lang="en-US" sz="2400"/>
              <a:t>P </a:t>
            </a:r>
            <a:r>
              <a:rPr lang="ru-RU" sz="2400"/>
              <a:t>в точку </a:t>
            </a:r>
            <a:r>
              <a:rPr lang="en-US" sz="2400"/>
              <a:t>Q</a:t>
            </a:r>
          </a:p>
          <a:p>
            <a:pPr eaLnBrk="1" hangingPunct="1"/>
            <a:r>
              <a:rPr lang="ru-RU" sz="2400"/>
              <a:t>Данное преобразование можно представить в виде матрицы</a:t>
            </a:r>
            <a:r>
              <a:rPr lang="en-US" sz="2400"/>
              <a:t> M</a:t>
            </a:r>
            <a:r>
              <a:rPr lang="ru-RU" sz="2400"/>
              <a:t> размерностью </a:t>
            </a:r>
            <a:r>
              <a:rPr lang="en-US" sz="2400"/>
              <a:t>4x</a:t>
            </a:r>
            <a:r>
              <a:rPr lang="ru-RU" sz="2400"/>
              <a:t>4:</a:t>
            </a:r>
          </a:p>
        </p:txBody>
      </p:sp>
      <p:graphicFrame>
        <p:nvGraphicFramePr>
          <p:cNvPr id="1761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995526"/>
              </p:ext>
            </p:extLst>
          </p:nvPr>
        </p:nvGraphicFramePr>
        <p:xfrm>
          <a:off x="5447928" y="5010151"/>
          <a:ext cx="489585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819400" imgH="914400" progId="Equation.3">
                  <p:embed/>
                </p:oleObj>
              </mc:Choice>
              <mc:Fallback>
                <p:oleObj name="Формула" r:id="rId2" imgW="2819400" imgH="914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5010151"/>
                        <a:ext cx="489585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658BA064-FDB9-41AC-A3E0-F318419E82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2495275"/>
              </p:ext>
            </p:extLst>
          </p:nvPr>
        </p:nvGraphicFramePr>
        <p:xfrm>
          <a:off x="1775521" y="3717032"/>
          <a:ext cx="2937095" cy="151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778000" imgH="914400" progId="Equation.3">
                  <p:embed/>
                </p:oleObj>
              </mc:Choice>
              <mc:Fallback>
                <p:oleObj name="Формула" r:id="rId4" imgW="1778000" imgH="914400" progId="Equation.3">
                  <p:embed/>
                  <p:pic>
                    <p:nvPicPr>
                      <p:cNvPr id="176133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1" y="3717032"/>
                        <a:ext cx="2937095" cy="15105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5437</TotalTime>
  <Words>5712</Words>
  <Application>Microsoft Office PowerPoint</Application>
  <PresentationFormat>Широкоэкранный</PresentationFormat>
  <Paragraphs>833</Paragraphs>
  <Slides>155</Slides>
  <Notes>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155</vt:i4>
      </vt:variant>
    </vt:vector>
  </HeadingPairs>
  <TitlesOfParts>
    <vt:vector size="169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Office Theme</vt:lpstr>
      <vt:lpstr>Формула</vt:lpstr>
      <vt:lpstr>Equation</vt:lpstr>
      <vt:lpstr>Диаграмма</vt:lpstr>
      <vt:lpstr>Математические основы трехмерной графики</vt:lpstr>
      <vt:lpstr>Презентация PowerPoint</vt:lpstr>
      <vt:lpstr>Задачи визуализации трехмерных объектов</vt:lpstr>
      <vt:lpstr>Презентация PowerPoint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Важность системы координат</vt:lpstr>
      <vt:lpstr>Обзор векторов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Масштабирование векторов</vt:lpstr>
      <vt:lpstr>Линейная комбинация векторов</vt:lpstr>
      <vt:lpstr>Упражнения</vt:lpstr>
      <vt:lpstr>Аффинная комбинация векторов (affine combination)</vt:lpstr>
      <vt:lpstr>Выпуклая комбинация векторов (convex combination)</vt:lpstr>
      <vt:lpstr>Множество всех выпуклых комбинаций</vt:lpstr>
      <vt:lpstr>Пример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Задание</vt:lpstr>
      <vt:lpstr>Отображение ключевых геометрических объектов</vt:lpstr>
      <vt:lpstr>Вектор vs Точка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Преобразование точек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Аффинные преобразования</vt:lpstr>
      <vt:lpstr>Виды аффинных преобразований</vt:lpstr>
      <vt:lpstr>Аффинные преобразования на плоскости</vt:lpstr>
      <vt:lpstr>Общий вид аффинных преобразований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Перемещение объекта</vt:lpstr>
      <vt:lpstr>Задача</vt:lpstr>
      <vt:lpstr>Задача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Задача</vt:lpstr>
      <vt:lpstr>Сложные преобразования</vt:lpstr>
      <vt:lpstr>Композиция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Задачи</vt:lpstr>
      <vt:lpstr>Трехмерные аффинные преобразования</vt:lpstr>
      <vt:lpstr>Однородное представление точек и векторов в 3D</vt:lpstr>
      <vt:lpstr>Матрица аффинного преобразования в 3D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Презентация PowerPoint</vt:lpstr>
      <vt:lpstr>Матрица поворота вокруг произвольной оси</vt:lpstr>
      <vt:lpstr>Определение оси и угла поворота по матрице поворота</vt:lpstr>
      <vt:lpstr>Изменения систем координат</vt:lpstr>
      <vt:lpstr>Презентация PowerPoint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Перспективная проекция точки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Презентация PowerPoint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Перспективное деление</vt:lpstr>
      <vt:lpstr>Матрица перспективного преобразования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Презентация PowerPoint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Порт просмотра</vt:lpstr>
      <vt:lpstr>Презентация PowerPoint</vt:lpstr>
      <vt:lpstr>Презентация PowerPoint</vt:lpstr>
      <vt:lpstr>Преобразование в порт просмотра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Алексей Малов</cp:lastModifiedBy>
  <cp:revision>317</cp:revision>
  <dcterms:created xsi:type="dcterms:W3CDTF">2006-10-11T18:13:04Z</dcterms:created>
  <dcterms:modified xsi:type="dcterms:W3CDTF">2024-03-14T18:06:10Z</dcterms:modified>
</cp:coreProperties>
</file>