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41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12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4" r:id="rId71"/>
    <p:sldId id="323" r:id="rId72"/>
    <p:sldId id="413" r:id="rId73"/>
    <p:sldId id="405" r:id="rId74"/>
    <p:sldId id="325" r:id="rId75"/>
    <p:sldId id="326" r:id="rId76"/>
    <p:sldId id="327" r:id="rId77"/>
    <p:sldId id="328" r:id="rId78"/>
    <p:sldId id="407" r:id="rId79"/>
    <p:sldId id="414" r:id="rId80"/>
    <p:sldId id="406" r:id="rId81"/>
    <p:sldId id="329" r:id="rId82"/>
    <p:sldId id="408" r:id="rId83"/>
    <p:sldId id="332" r:id="rId84"/>
    <p:sldId id="409" r:id="rId85"/>
    <p:sldId id="334" r:id="rId86"/>
    <p:sldId id="335" r:id="rId87"/>
    <p:sldId id="336" r:id="rId88"/>
    <p:sldId id="338" r:id="rId89"/>
    <p:sldId id="337" r:id="rId90"/>
    <p:sldId id="415" r:id="rId91"/>
    <p:sldId id="339" r:id="rId92"/>
    <p:sldId id="340" r:id="rId93"/>
    <p:sldId id="341" r:id="rId94"/>
    <p:sldId id="342" r:id="rId95"/>
    <p:sldId id="343" r:id="rId96"/>
    <p:sldId id="411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410" r:id="rId110"/>
    <p:sldId id="356" r:id="rId111"/>
    <p:sldId id="357" r:id="rId112"/>
    <p:sldId id="358" r:id="rId113"/>
    <p:sldId id="359" r:id="rId114"/>
    <p:sldId id="360" r:id="rId115"/>
    <p:sldId id="362" r:id="rId116"/>
    <p:sldId id="361" r:id="rId117"/>
    <p:sldId id="363" r:id="rId118"/>
    <p:sldId id="364" r:id="rId119"/>
    <p:sldId id="365" r:id="rId120"/>
    <p:sldId id="366" r:id="rId121"/>
    <p:sldId id="368" r:id="rId122"/>
    <p:sldId id="369" r:id="rId123"/>
    <p:sldId id="370" r:id="rId124"/>
    <p:sldId id="371" r:id="rId125"/>
    <p:sldId id="373" r:id="rId126"/>
    <p:sldId id="375" r:id="rId127"/>
    <p:sldId id="374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1" r:id="rId153"/>
    <p:sldId id="402" r:id="rId154"/>
    <p:sldId id="403" r:id="rId155"/>
    <p:sldId id="404" r:id="rId156"/>
  </p:sldIdLst>
  <p:sldSz cx="12192000" cy="6858000"/>
  <p:notesSz cx="6858000" cy="9144000"/>
  <p:custDataLst>
    <p:tags r:id="rId15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41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412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3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  <p14:sldId id="336"/>
            <p14:sldId id="338"/>
            <p14:sldId id="337"/>
            <p14:sldId id="415"/>
            <p14:sldId id="339"/>
            <p14:sldId id="340"/>
            <p14:sldId id="341"/>
            <p14:sldId id="342"/>
            <p14:sldId id="343"/>
            <p14:sldId id="411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  <p14:sldId id="358"/>
            <p14:sldId id="359"/>
            <p14:sldId id="360"/>
            <p14:sldId id="362"/>
            <p14:sldId id="361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90" d="100"/>
          <a:sy n="90" d="100"/>
        </p:scale>
        <p:origin x="519" y="57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120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9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0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2.w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0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1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2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e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7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9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2.wmf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4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</a:t>
            </a:r>
            <a:r>
              <a:rPr lang="ru-RU" dirty="0" err="1"/>
              <a:t>осовы</a:t>
            </a:r>
            <a:r>
              <a:rPr lang="ru-RU" dirty="0"/>
              <a:t> векторной графики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1804988" y="4037013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037013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7562832" y="393382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32" y="393382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5913" y="1844676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Обзор векторов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5626100" y="384968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849688"/>
                        <a:ext cx="93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735639" y="3933826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1774826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711451" y="3284539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2782889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Формула" r:id="rId5" imgW="787058" imgH="393529" progId="Equation.3">
                  <p:embed/>
                </p:oleObj>
              </mc:Choice>
              <mc:Fallback>
                <p:oleObj name="Формула" r:id="rId5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6181726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Формула" r:id="rId7" imgW="698197" imgH="393529" progId="Equation.3">
                  <p:embed/>
                </p:oleObj>
              </mc:Choice>
              <mc:Fallback>
                <p:oleObj name="Формула" r:id="rId7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6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906588"/>
          <a:ext cx="79629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Диаграмма" r:id="rId3" imgW="7962839" imgH="4191122" progId="Excel.Sheet.8">
                  <p:embed/>
                </p:oleObj>
              </mc:Choice>
              <mc:Fallback>
                <p:oleObj name="Диаграмма" r:id="rId3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06588"/>
                        <a:ext cx="79629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697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143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640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495601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7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35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3216276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Формула" r:id="rId5" imgW="2997200" imgH="482600" progId="Equation.3">
                  <p:embed/>
                </p:oleObj>
              </mc:Choice>
              <mc:Fallback>
                <p:oleObj name="Формула" r:id="rId5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214314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5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3575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mtClean="0"/>
                        </m:ctrlPr>
                      </m:naryPr>
                      <m:sub>
                        <m:r>
                          <a:rPr lang="ru-RU"/>
                          <m:t>𝑖</m:t>
                        </m:r>
                        <m:r>
                          <a:rPr lang="ru-RU"/>
                          <m:t>=1</m:t>
                        </m:r>
                      </m:sub>
                      <m:sup>
                        <m:r>
                          <a:rPr lang="ru-RU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/>
                            </m:ctrlPr>
                          </m:sSubPr>
                          <m:e>
                            <m:r>
                              <a:rPr lang="ru-RU"/>
                              <m:t>𝑎</m:t>
                            </m:r>
                          </m:e>
                          <m:sub>
                            <m:r>
                              <a:rPr lang="ru-RU"/>
                              <m:t>𝑖</m:t>
                            </m:r>
                          </m:sub>
                        </m:sSub>
                      </m:e>
                    </m:nary>
                    <m:r>
                      <a:rPr lang="ru-RU"/>
                      <m:t>=1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Любое преобразование переводит каждую точку </a:t>
            </a:r>
            <a:r>
              <a:rPr lang="en-US"/>
              <a:t>P </a:t>
            </a:r>
            <a:r>
              <a:rPr lang="ru-RU"/>
              <a:t>в пространстве в новую точку </a:t>
            </a:r>
            <a:r>
              <a:rPr lang="en-US"/>
              <a:t>Q </a:t>
            </a:r>
            <a:r>
              <a:rPr lang="ru-RU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988066"/>
              </p:ext>
            </p:extLst>
          </p:nvPr>
        </p:nvGraphicFramePr>
        <p:xfrm>
          <a:off x="0" y="2916238"/>
          <a:ext cx="10064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Формула" r:id="rId3" imgW="583947" imgH="710891" progId="Equation.3">
                  <p:embed/>
                </p:oleObj>
              </mc:Choice>
              <mc:Fallback>
                <p:oleObj name="Формула" r:id="rId3" imgW="583947" imgH="710891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16238"/>
                        <a:ext cx="10064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919289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15068"/>
              </p:ext>
            </p:extLst>
          </p:nvPr>
        </p:nvGraphicFramePr>
        <p:xfrm>
          <a:off x="3643486" y="2916237"/>
          <a:ext cx="1073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Формула" r:id="rId5" imgW="622030" imgH="710891" progId="Equation.3">
                  <p:embed/>
                </p:oleObj>
              </mc:Choice>
              <mc:Fallback>
                <p:oleObj name="Формула" r:id="rId5" imgW="622030" imgH="71089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486" y="2916237"/>
                        <a:ext cx="1073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847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54356"/>
              </p:ext>
            </p:extLst>
          </p:nvPr>
        </p:nvGraphicFramePr>
        <p:xfrm>
          <a:off x="1847851" y="5084763"/>
          <a:ext cx="15525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Формула" r:id="rId7" imgW="901309" imgH="710891" progId="Equation.3">
                  <p:embed/>
                </p:oleObj>
              </mc:Choice>
              <mc:Fallback>
                <p:oleObj name="Формула" r:id="rId7" imgW="901309" imgH="7108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084763"/>
                        <a:ext cx="15525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6743701" y="5373689"/>
          <a:ext cx="1027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Формула" r:id="rId9" imgW="596641" imgH="215806" progId="Equation.3">
                  <p:embed/>
                </p:oleObj>
              </mc:Choice>
              <mc:Fallback>
                <p:oleObj name="Формула" r:id="rId9" imgW="596641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5373689"/>
                        <a:ext cx="10271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19513" y="5445126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 eaLnBrk="1" hangingPunct="1"/>
            <a:r>
              <a:rPr lang="ru-RU" dirty="0"/>
              <a:t>Сохраняется параллельность прямых</a:t>
            </a:r>
          </a:p>
          <a:p>
            <a:pPr lvl="1" eaLnBrk="1" hangingPunct="1"/>
            <a:r>
              <a:rPr lang="ru-RU" dirty="0"/>
              <a:t>Пересекающиеся прямые пересекаются</a:t>
            </a:r>
          </a:p>
          <a:p>
            <a:pPr lvl="1" eaLnBrk="1" hangingPunct="1"/>
            <a:r>
              <a:rPr lang="ru-RU" dirty="0"/>
              <a:t>Скрещивающиеся прямые скрещиваются</a:t>
            </a:r>
          </a:p>
          <a:p>
            <a:pPr eaLnBrk="1" hangingPunct="1"/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dirty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071814" y="4005263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71814" y="4005263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098675"/>
            <a:ext cx="7772400" cy="1981200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216276" y="5949950"/>
            <a:ext cx="564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11</a:t>
            </a:r>
            <a:r>
              <a:rPr lang="en-US" dirty="0"/>
              <a:t>, m</a:t>
            </a:r>
            <a:r>
              <a:rPr lang="en-US" baseline="-25000" dirty="0"/>
              <a:t>12</a:t>
            </a:r>
            <a:r>
              <a:rPr lang="ru-RU" dirty="0"/>
              <a:t>, </a:t>
            </a:r>
            <a:r>
              <a:rPr lang="en-US" dirty="0"/>
              <a:t>m</a:t>
            </a:r>
            <a:r>
              <a:rPr lang="en-US" baseline="-25000" dirty="0"/>
              <a:t>13</a:t>
            </a:r>
            <a:r>
              <a:rPr lang="en-US" dirty="0"/>
              <a:t>, m</a:t>
            </a:r>
            <a:r>
              <a:rPr lang="en-US" baseline="-25000" dirty="0"/>
              <a:t>21</a:t>
            </a:r>
            <a:r>
              <a:rPr lang="en-US" dirty="0"/>
              <a:t>, m</a:t>
            </a:r>
            <a:r>
              <a:rPr lang="en-US" baseline="-25000" dirty="0"/>
              <a:t>22</a:t>
            </a:r>
            <a:r>
              <a:rPr lang="en-US" dirty="0"/>
              <a:t>, m</a:t>
            </a:r>
            <a:r>
              <a:rPr lang="en-US" baseline="-25000" dirty="0"/>
              <a:t>23</a:t>
            </a:r>
            <a:r>
              <a:rPr lang="en-US" dirty="0"/>
              <a:t> – </a:t>
            </a:r>
            <a:r>
              <a:rPr lang="ru-RU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855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857904" y="4275273"/>
            <a:ext cx="7054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Аффинные преобразования могут применяться не только к точкам, но и к векторам</a:t>
            </a:r>
            <a:r>
              <a:rPr lang="en-US" dirty="0"/>
              <a:t>.</a:t>
            </a:r>
          </a:p>
          <a:p>
            <a:r>
              <a:rPr lang="ru-RU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2351585" y="2201480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2201480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2490428" y="5445225"/>
                <a:ext cx="7211143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28" y="5445225"/>
                <a:ext cx="7211143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08189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2207568" y="2132857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случае ее </a:t>
            </a:r>
            <a:r>
              <a:rPr lang="en-US" sz="2400" dirty="0" err="1"/>
              <a:t>ij</a:t>
            </a:r>
            <a:r>
              <a:rPr lang="en-US" sz="2400" dirty="0"/>
              <a:t>-</a:t>
            </a:r>
            <a:r>
              <a:rPr lang="ru-RU" sz="2400" dirty="0"/>
              <a:t>элемент равен: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30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5686</Words>
  <Application>Microsoft Office PowerPoint</Application>
  <PresentationFormat>Widescreen</PresentationFormat>
  <Paragraphs>827</Paragraphs>
  <Slides>155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155</vt:i4>
      </vt:variant>
    </vt:vector>
  </HeadingPairs>
  <TitlesOfParts>
    <vt:vector size="16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Equation</vt:lpstr>
      <vt:lpstr>Диаграмма</vt:lpstr>
      <vt:lpstr>Математические осовы векторной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PowerPoint Presentation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PowerPoint Presentation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PowerPoint Presentation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PowerPoint Presentation</vt:lpstr>
      <vt:lpstr>PowerPoint Presentation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Alexey Malov</cp:lastModifiedBy>
  <cp:revision>312</cp:revision>
  <dcterms:created xsi:type="dcterms:W3CDTF">2006-10-11T18:13:04Z</dcterms:created>
  <dcterms:modified xsi:type="dcterms:W3CDTF">2024-03-07T16:03:24Z</dcterms:modified>
</cp:coreProperties>
</file>