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6"/>
  </p:notesMasterIdLst>
  <p:sldIdLst>
    <p:sldId id="256" r:id="rId2"/>
    <p:sldId id="418" r:id="rId3"/>
    <p:sldId id="423" r:id="rId4"/>
    <p:sldId id="424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5" r:id="rId13"/>
    <p:sldId id="266" r:id="rId14"/>
    <p:sldId id="416" r:id="rId15"/>
    <p:sldId id="264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417" r:id="rId24"/>
    <p:sldId id="274" r:id="rId25"/>
    <p:sldId id="419" r:id="rId26"/>
    <p:sldId id="275" r:id="rId27"/>
    <p:sldId id="276" r:id="rId28"/>
    <p:sldId id="277" r:id="rId29"/>
    <p:sldId id="420" r:id="rId30"/>
    <p:sldId id="278" r:id="rId31"/>
    <p:sldId id="279" r:id="rId32"/>
    <p:sldId id="280" r:id="rId33"/>
    <p:sldId id="281" r:id="rId34"/>
    <p:sldId id="283" r:id="rId35"/>
    <p:sldId id="282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412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4" r:id="rId76"/>
    <p:sldId id="323" r:id="rId77"/>
    <p:sldId id="425" r:id="rId78"/>
    <p:sldId id="426" r:id="rId79"/>
    <p:sldId id="413" r:id="rId80"/>
    <p:sldId id="405" r:id="rId81"/>
    <p:sldId id="325" r:id="rId82"/>
    <p:sldId id="326" r:id="rId83"/>
    <p:sldId id="327" r:id="rId84"/>
    <p:sldId id="328" r:id="rId85"/>
    <p:sldId id="407" r:id="rId86"/>
    <p:sldId id="414" r:id="rId87"/>
    <p:sldId id="406" r:id="rId88"/>
    <p:sldId id="329" r:id="rId89"/>
    <p:sldId id="408" r:id="rId90"/>
    <p:sldId id="332" r:id="rId91"/>
    <p:sldId id="409" r:id="rId92"/>
    <p:sldId id="334" r:id="rId93"/>
    <p:sldId id="335" r:id="rId94"/>
    <p:sldId id="336" r:id="rId95"/>
    <p:sldId id="338" r:id="rId96"/>
    <p:sldId id="337" r:id="rId97"/>
    <p:sldId id="415" r:id="rId98"/>
    <p:sldId id="339" r:id="rId99"/>
    <p:sldId id="340" r:id="rId100"/>
    <p:sldId id="341" r:id="rId101"/>
    <p:sldId id="342" r:id="rId102"/>
    <p:sldId id="343" r:id="rId103"/>
    <p:sldId id="411" r:id="rId104"/>
    <p:sldId id="344" r:id="rId105"/>
    <p:sldId id="345" r:id="rId106"/>
    <p:sldId id="346" r:id="rId107"/>
    <p:sldId id="347" r:id="rId108"/>
    <p:sldId id="348" r:id="rId109"/>
    <p:sldId id="349" r:id="rId110"/>
    <p:sldId id="350" r:id="rId111"/>
    <p:sldId id="351" r:id="rId112"/>
    <p:sldId id="352" r:id="rId113"/>
    <p:sldId id="353" r:id="rId114"/>
    <p:sldId id="354" r:id="rId115"/>
    <p:sldId id="355" r:id="rId116"/>
    <p:sldId id="410" r:id="rId117"/>
    <p:sldId id="356" r:id="rId118"/>
    <p:sldId id="357" r:id="rId119"/>
    <p:sldId id="358" r:id="rId120"/>
    <p:sldId id="359" r:id="rId121"/>
    <p:sldId id="360" r:id="rId122"/>
    <p:sldId id="362" r:id="rId123"/>
    <p:sldId id="361" r:id="rId124"/>
    <p:sldId id="363" r:id="rId125"/>
    <p:sldId id="364" r:id="rId126"/>
    <p:sldId id="365" r:id="rId127"/>
    <p:sldId id="366" r:id="rId128"/>
    <p:sldId id="368" r:id="rId129"/>
    <p:sldId id="369" r:id="rId130"/>
    <p:sldId id="370" r:id="rId131"/>
    <p:sldId id="371" r:id="rId132"/>
    <p:sldId id="373" r:id="rId133"/>
    <p:sldId id="375" r:id="rId134"/>
    <p:sldId id="374" r:id="rId135"/>
    <p:sldId id="376" r:id="rId136"/>
    <p:sldId id="377" r:id="rId137"/>
    <p:sldId id="378" r:id="rId138"/>
    <p:sldId id="379" r:id="rId139"/>
    <p:sldId id="380" r:id="rId140"/>
    <p:sldId id="381" r:id="rId141"/>
    <p:sldId id="382" r:id="rId142"/>
    <p:sldId id="383" r:id="rId143"/>
    <p:sldId id="384" r:id="rId144"/>
    <p:sldId id="385" r:id="rId145"/>
    <p:sldId id="386" r:id="rId146"/>
    <p:sldId id="387" r:id="rId147"/>
    <p:sldId id="388" r:id="rId148"/>
    <p:sldId id="389" r:id="rId149"/>
    <p:sldId id="390" r:id="rId150"/>
    <p:sldId id="391" r:id="rId151"/>
    <p:sldId id="392" r:id="rId152"/>
    <p:sldId id="421" r:id="rId153"/>
    <p:sldId id="393" r:id="rId154"/>
    <p:sldId id="394" r:id="rId155"/>
    <p:sldId id="395" r:id="rId156"/>
    <p:sldId id="396" r:id="rId157"/>
    <p:sldId id="397" r:id="rId158"/>
    <p:sldId id="398" r:id="rId159"/>
    <p:sldId id="422" r:id="rId160"/>
    <p:sldId id="399" r:id="rId161"/>
    <p:sldId id="401" r:id="rId162"/>
    <p:sldId id="402" r:id="rId163"/>
    <p:sldId id="403" r:id="rId164"/>
    <p:sldId id="404" r:id="rId165"/>
  </p:sldIdLst>
  <p:sldSz cx="12192000" cy="6858000"/>
  <p:notesSz cx="6858000" cy="9144000"/>
  <p:custDataLst>
    <p:tags r:id="rId16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256"/>
            <p14:sldId id="418"/>
            <p14:sldId id="423"/>
            <p14:sldId id="424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</p14:sldIdLst>
        </p14:section>
        <p14:section name="Векторы и точки" id="{5A0A4DC7-5073-4647-8470-6280E92633D1}">
          <p14:sldIdLst>
            <p14:sldId id="264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Линейная, аффинная, выпуклая комбинации векторов" id="{7EA54321-47A7-48BA-8ABF-E114F6FBB4DC}">
          <p14:sldIdLst>
            <p14:sldId id="273"/>
            <p14:sldId id="417"/>
            <p14:sldId id="274"/>
            <p14:sldId id="419"/>
            <p14:sldId id="275"/>
            <p14:sldId id="276"/>
            <p14:sldId id="277"/>
            <p14:sldId id="420"/>
          </p14:sldIdLst>
        </p14:section>
        <p14:section name="Длина вектора, нормирование" id="{13C063EC-88BE-46A0-A18A-F6B27DEDE199}">
          <p14:sldIdLst>
            <p14:sldId id="278"/>
            <p14:sldId id="279"/>
          </p14:sldIdLst>
        </p14:section>
        <p14:section name="Скалярное произведение" id="{270E15D1-218C-4C42-BCAC-827B11C3BE5A}">
          <p14:sldIdLst>
            <p14:sldId id="280"/>
            <p14:sldId id="281"/>
            <p14:sldId id="283"/>
            <p14:sldId id="282"/>
            <p14:sldId id="284"/>
            <p14:sldId id="285"/>
          </p14:sldIdLst>
        </p14:section>
        <p14:section name="Перп-вектор" id="{92012922-EE73-4A72-98D2-08DD280F5CF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Отражение" id="{6B3829AB-B80F-4565-9C5A-EB2241D38293}">
          <p14:sldIdLst>
            <p14:sldId id="293"/>
            <p14:sldId id="294"/>
          </p14:sldIdLst>
        </p14:section>
        <p14:section name="Векторное произведение" id="{42E0C4CE-ECFF-4937-86D2-2D0E0CD8250D}">
          <p14:sldIdLst>
            <p14:sldId id="295"/>
            <p14:sldId id="296"/>
            <p14:sldId id="297"/>
            <p14:sldId id="298"/>
            <p14:sldId id="412"/>
          </p14:sldIdLst>
        </p14:section>
        <p14:section name="Однородное представление точек и векторов" id="{86F4AADE-BFAC-4A19-A2D7-C2D09D2E5983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Линейные комбинации векторов и точек" id="{1F54CCC4-7D89-4F8C-90C3-D99D2F82B803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</p14:sldIdLst>
        </p14:section>
        <p14:section name="Преобразования" id="{158FBEAC-E2D4-4BBD-A881-D05208B658E1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</p14:sldIdLst>
        </p14:section>
        <p14:section name="Аффинные преобразования" id="{618DF15E-179F-4ACC-95D0-4ED41E6CBB0C}">
          <p14:sldIdLst>
            <p14:sldId id="323"/>
            <p14:sldId id="425"/>
            <p14:sldId id="426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</p14:sldIdLst>
        </p14:section>
        <p14:section name="Инвертирование аффинного преобразования" id="{EFDBB573-0B6D-4FE8-AB2A-A4A5E1EC1BC2}">
          <p14:sldIdLst>
            <p14:sldId id="336"/>
            <p14:sldId id="338"/>
            <p14:sldId id="337"/>
            <p14:sldId id="415"/>
          </p14:sldIdLst>
        </p14:section>
        <p14:section name="Композиция аффинных преобразований" id="{CE13CFAE-4F1A-4CC8-A43C-2142247EF280}">
          <p14:sldIdLst>
            <p14:sldId id="339"/>
            <p14:sldId id="340"/>
            <p14:sldId id="341"/>
            <p14:sldId id="342"/>
            <p14:sldId id="343"/>
            <p14:sldId id="411"/>
          </p14:sldIdLst>
        </p14:section>
        <p14:section name="Трехмерные аффинные преобразования" id="{592DD3A5-8286-4DF4-8830-B5CE626CC1D0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</p14:sldIdLst>
        </p14:section>
        <p14:section name="Изменение систем координат" id="{63D48EE4-160B-4994-A392-0156CA00C381}">
          <p14:sldIdLst>
            <p14:sldId id="358"/>
            <p14:sldId id="359"/>
            <p14:sldId id="360"/>
            <p14:sldId id="362"/>
            <p14:sldId id="361"/>
            <p14:sldId id="363"/>
          </p14:sldIdLst>
        </p14:section>
        <p14:section name="Рисование трёхмерной сцены" id="{CA410F73-B176-493C-8E4F-8CBDA1742B9F}">
          <p14:sldIdLst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21"/>
            <p14:sldId id="393"/>
            <p14:sldId id="394"/>
            <p14:sldId id="395"/>
            <p14:sldId id="396"/>
            <p14:sldId id="397"/>
            <p14:sldId id="398"/>
            <p14:sldId id="422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F60C"/>
    <a:srgbClr val="000000"/>
    <a:srgbClr val="0F6FC6"/>
    <a:srgbClr val="333333"/>
    <a:srgbClr val="9999FF"/>
    <a:srgbClr val="E1DD37"/>
    <a:srgbClr val="DDDDDD"/>
    <a:srgbClr val="C0C0C0"/>
    <a:srgbClr val="53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0" autoAdjust="0"/>
    <p:restoredTop sz="81992" autoAdjust="0"/>
  </p:normalViewPr>
  <p:slideViewPr>
    <p:cSldViewPr>
      <p:cViewPr varScale="1">
        <p:scale>
          <a:sx n="93" d="100"/>
          <a:sy n="93" d="100"/>
        </p:scale>
        <p:origin x="114" y="90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</a:t>
            </a:r>
            <a:r>
              <a:rPr lang="ru-RU" baseline="0"/>
              <a:t> псевдоглубины от координаты </a:t>
            </a:r>
            <a:r>
              <a:rPr lang="en-US" baseline="0"/>
              <a:t>Z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[Book1]Sheet1!$A$4:$A$132</c:f>
              <c:numCache>
                <c:formatCode>General</c:formatCode>
                <c:ptCount val="129"/>
                <c:pt idx="0">
                  <c:v>2</c:v>
                </c:pt>
                <c:pt idx="1">
                  <c:v>1.7</c:v>
                </c:pt>
                <c:pt idx="2">
                  <c:v>1.4</c:v>
                </c:pt>
                <c:pt idx="3">
                  <c:v>1.1000000000000001</c:v>
                </c:pt>
                <c:pt idx="4">
                  <c:v>0.8</c:v>
                </c:pt>
                <c:pt idx="5">
                  <c:v>0.5</c:v>
                </c:pt>
                <c:pt idx="6">
                  <c:v>0.2</c:v>
                </c:pt>
                <c:pt idx="7">
                  <c:v>-0.1</c:v>
                </c:pt>
                <c:pt idx="8">
                  <c:v>-0.4</c:v>
                </c:pt>
                <c:pt idx="9">
                  <c:v>-0.7</c:v>
                </c:pt>
                <c:pt idx="10">
                  <c:v>-1</c:v>
                </c:pt>
                <c:pt idx="11">
                  <c:v>-1.3</c:v>
                </c:pt>
                <c:pt idx="12">
                  <c:v>-1.6</c:v>
                </c:pt>
                <c:pt idx="13">
                  <c:v>-1.9</c:v>
                </c:pt>
                <c:pt idx="14">
                  <c:v>-2.2000000000000002</c:v>
                </c:pt>
                <c:pt idx="15">
                  <c:v>-2.5</c:v>
                </c:pt>
                <c:pt idx="16">
                  <c:v>-2.8</c:v>
                </c:pt>
                <c:pt idx="17">
                  <c:v>-3.1</c:v>
                </c:pt>
                <c:pt idx="18">
                  <c:v>-3.4</c:v>
                </c:pt>
                <c:pt idx="19">
                  <c:v>-3.7</c:v>
                </c:pt>
                <c:pt idx="20">
                  <c:v>-4</c:v>
                </c:pt>
                <c:pt idx="21">
                  <c:v>-4.3</c:v>
                </c:pt>
                <c:pt idx="22">
                  <c:v>-4.5999999999999996</c:v>
                </c:pt>
                <c:pt idx="23">
                  <c:v>-4.9000000000000004</c:v>
                </c:pt>
                <c:pt idx="24">
                  <c:v>-5.2</c:v>
                </c:pt>
                <c:pt idx="25">
                  <c:v>-5.5</c:v>
                </c:pt>
                <c:pt idx="26">
                  <c:v>-5.8</c:v>
                </c:pt>
                <c:pt idx="27">
                  <c:v>-6.1</c:v>
                </c:pt>
                <c:pt idx="28">
                  <c:v>-6.4</c:v>
                </c:pt>
                <c:pt idx="29">
                  <c:v>-6.7</c:v>
                </c:pt>
                <c:pt idx="30">
                  <c:v>-7</c:v>
                </c:pt>
                <c:pt idx="31">
                  <c:v>-7.3</c:v>
                </c:pt>
                <c:pt idx="32">
                  <c:v>-7.6</c:v>
                </c:pt>
                <c:pt idx="33">
                  <c:v>-7.9</c:v>
                </c:pt>
                <c:pt idx="34">
                  <c:v>-8.1999999999999993</c:v>
                </c:pt>
                <c:pt idx="35">
                  <c:v>-8.5</c:v>
                </c:pt>
                <c:pt idx="36">
                  <c:v>-8.8000000000000007</c:v>
                </c:pt>
                <c:pt idx="37">
                  <c:v>-9.1</c:v>
                </c:pt>
                <c:pt idx="38">
                  <c:v>-9.4</c:v>
                </c:pt>
                <c:pt idx="39">
                  <c:v>-9.6999999999999993</c:v>
                </c:pt>
                <c:pt idx="40">
                  <c:v>-10</c:v>
                </c:pt>
                <c:pt idx="41">
                  <c:v>-10.3</c:v>
                </c:pt>
                <c:pt idx="42">
                  <c:v>-10.6</c:v>
                </c:pt>
                <c:pt idx="43">
                  <c:v>-10.9</c:v>
                </c:pt>
                <c:pt idx="44">
                  <c:v>-11.2</c:v>
                </c:pt>
                <c:pt idx="45">
                  <c:v>-11.5</c:v>
                </c:pt>
                <c:pt idx="46">
                  <c:v>-11.8</c:v>
                </c:pt>
                <c:pt idx="47">
                  <c:v>-12.1</c:v>
                </c:pt>
                <c:pt idx="48">
                  <c:v>-12.4</c:v>
                </c:pt>
                <c:pt idx="49">
                  <c:v>-12.7</c:v>
                </c:pt>
                <c:pt idx="50">
                  <c:v>-13</c:v>
                </c:pt>
                <c:pt idx="51">
                  <c:v>-13.3</c:v>
                </c:pt>
                <c:pt idx="52">
                  <c:v>-13.6</c:v>
                </c:pt>
                <c:pt idx="53">
                  <c:v>-13.9</c:v>
                </c:pt>
                <c:pt idx="54">
                  <c:v>-14.2</c:v>
                </c:pt>
                <c:pt idx="55">
                  <c:v>-14.5</c:v>
                </c:pt>
                <c:pt idx="56">
                  <c:v>-14.8</c:v>
                </c:pt>
                <c:pt idx="57">
                  <c:v>-15.1</c:v>
                </c:pt>
                <c:pt idx="58">
                  <c:v>-15.4</c:v>
                </c:pt>
                <c:pt idx="59">
                  <c:v>-15.7</c:v>
                </c:pt>
                <c:pt idx="60">
                  <c:v>-16</c:v>
                </c:pt>
                <c:pt idx="61">
                  <c:v>-16.3</c:v>
                </c:pt>
                <c:pt idx="62">
                  <c:v>-16.600000000000001</c:v>
                </c:pt>
                <c:pt idx="63">
                  <c:v>-16.899999999999999</c:v>
                </c:pt>
                <c:pt idx="64">
                  <c:v>-17.2</c:v>
                </c:pt>
                <c:pt idx="65">
                  <c:v>-17.5</c:v>
                </c:pt>
                <c:pt idx="66">
                  <c:v>-17.8</c:v>
                </c:pt>
                <c:pt idx="67">
                  <c:v>-18.100000000000001</c:v>
                </c:pt>
                <c:pt idx="68">
                  <c:v>-18.399999999999999</c:v>
                </c:pt>
                <c:pt idx="69">
                  <c:v>-18.7</c:v>
                </c:pt>
                <c:pt idx="70">
                  <c:v>-19</c:v>
                </c:pt>
                <c:pt idx="71">
                  <c:v>-19.3</c:v>
                </c:pt>
                <c:pt idx="72">
                  <c:v>-19.600000000000001</c:v>
                </c:pt>
                <c:pt idx="73">
                  <c:v>-19.899999999999999</c:v>
                </c:pt>
                <c:pt idx="74">
                  <c:v>-20.2</c:v>
                </c:pt>
                <c:pt idx="75">
                  <c:v>-20.5</c:v>
                </c:pt>
                <c:pt idx="76">
                  <c:v>-20.8</c:v>
                </c:pt>
                <c:pt idx="77">
                  <c:v>-21.1</c:v>
                </c:pt>
                <c:pt idx="78">
                  <c:v>-21.4</c:v>
                </c:pt>
                <c:pt idx="79">
                  <c:v>-21.7</c:v>
                </c:pt>
                <c:pt idx="80">
                  <c:v>-22</c:v>
                </c:pt>
                <c:pt idx="81">
                  <c:v>-22.3</c:v>
                </c:pt>
                <c:pt idx="82">
                  <c:v>-22.6</c:v>
                </c:pt>
                <c:pt idx="83">
                  <c:v>-22.9</c:v>
                </c:pt>
                <c:pt idx="84">
                  <c:v>-23.2</c:v>
                </c:pt>
                <c:pt idx="85">
                  <c:v>-23.5</c:v>
                </c:pt>
                <c:pt idx="86">
                  <c:v>-23.8</c:v>
                </c:pt>
                <c:pt idx="87">
                  <c:v>-24.1</c:v>
                </c:pt>
                <c:pt idx="88">
                  <c:v>-24.4</c:v>
                </c:pt>
                <c:pt idx="89">
                  <c:v>-24.7</c:v>
                </c:pt>
                <c:pt idx="90">
                  <c:v>-25</c:v>
                </c:pt>
                <c:pt idx="91">
                  <c:v>-25.3</c:v>
                </c:pt>
                <c:pt idx="92">
                  <c:v>-25.6</c:v>
                </c:pt>
                <c:pt idx="93">
                  <c:v>-25.9</c:v>
                </c:pt>
                <c:pt idx="94">
                  <c:v>-26.2</c:v>
                </c:pt>
                <c:pt idx="95">
                  <c:v>-26.5</c:v>
                </c:pt>
                <c:pt idx="96">
                  <c:v>-26.8</c:v>
                </c:pt>
                <c:pt idx="97">
                  <c:v>-27.1</c:v>
                </c:pt>
                <c:pt idx="98">
                  <c:v>-27.4</c:v>
                </c:pt>
                <c:pt idx="99">
                  <c:v>-27.7</c:v>
                </c:pt>
                <c:pt idx="100">
                  <c:v>-28</c:v>
                </c:pt>
                <c:pt idx="101">
                  <c:v>-28.3</c:v>
                </c:pt>
                <c:pt idx="102">
                  <c:v>-28.6</c:v>
                </c:pt>
                <c:pt idx="103">
                  <c:v>-28.9</c:v>
                </c:pt>
                <c:pt idx="104">
                  <c:v>-29.2</c:v>
                </c:pt>
                <c:pt idx="105">
                  <c:v>-29.5</c:v>
                </c:pt>
                <c:pt idx="106">
                  <c:v>-29.8</c:v>
                </c:pt>
                <c:pt idx="107">
                  <c:v>-30.1</c:v>
                </c:pt>
                <c:pt idx="108">
                  <c:v>-30.4</c:v>
                </c:pt>
                <c:pt idx="109">
                  <c:v>-30.7</c:v>
                </c:pt>
                <c:pt idx="110">
                  <c:v>-31</c:v>
                </c:pt>
                <c:pt idx="111">
                  <c:v>-31.3</c:v>
                </c:pt>
                <c:pt idx="112">
                  <c:v>-31.6</c:v>
                </c:pt>
                <c:pt idx="113">
                  <c:v>-31.9</c:v>
                </c:pt>
                <c:pt idx="114">
                  <c:v>-32.200000000000003</c:v>
                </c:pt>
                <c:pt idx="115">
                  <c:v>-32.5</c:v>
                </c:pt>
                <c:pt idx="116">
                  <c:v>-32.799999999999997</c:v>
                </c:pt>
                <c:pt idx="117">
                  <c:v>-33.1</c:v>
                </c:pt>
                <c:pt idx="118">
                  <c:v>-33.4</c:v>
                </c:pt>
                <c:pt idx="119">
                  <c:v>-33.700000000000003</c:v>
                </c:pt>
                <c:pt idx="120">
                  <c:v>-34</c:v>
                </c:pt>
                <c:pt idx="121">
                  <c:v>-34.299999999999997</c:v>
                </c:pt>
                <c:pt idx="122">
                  <c:v>-34.6</c:v>
                </c:pt>
                <c:pt idx="123">
                  <c:v>-34.9</c:v>
                </c:pt>
                <c:pt idx="124">
                  <c:v>-35.200000000000003</c:v>
                </c:pt>
                <c:pt idx="125">
                  <c:v>-35.5</c:v>
                </c:pt>
                <c:pt idx="126">
                  <c:v>-35.799999999999997</c:v>
                </c:pt>
                <c:pt idx="127">
                  <c:v>-36.1</c:v>
                </c:pt>
                <c:pt idx="128">
                  <c:v>-36.4</c:v>
                </c:pt>
              </c:numCache>
            </c:numRef>
          </c:cat>
          <c:val>
            <c:numRef>
              <c:f>[Book1]Sheet1!$B$4:$B$132</c:f>
              <c:numCache>
                <c:formatCode>General</c:formatCode>
                <c:ptCount val="129"/>
                <c:pt idx="0">
                  <c:v>7.4</c:v>
                </c:pt>
                <c:pt idx="1">
                  <c:v>8.4588235294117649</c:v>
                </c:pt>
                <c:pt idx="2">
                  <c:v>9.9714285714285715</c:v>
                </c:pt>
                <c:pt idx="3">
                  <c:v>12.309090909090907</c:v>
                </c:pt>
                <c:pt idx="4">
                  <c:v>16.399999999999999</c:v>
                </c:pt>
                <c:pt idx="5">
                  <c:v>25.4</c:v>
                </c:pt>
                <c:pt idx="6">
                  <c:v>61.399999999999991</c:v>
                </c:pt>
                <c:pt idx="7">
                  <c:v>-118.6</c:v>
                </c:pt>
                <c:pt idx="8">
                  <c:v>-28.599999999999998</c:v>
                </c:pt>
                <c:pt idx="9">
                  <c:v>-15.742857142857144</c:v>
                </c:pt>
                <c:pt idx="10">
                  <c:v>-10.6</c:v>
                </c:pt>
                <c:pt idx="11">
                  <c:v>-7.8307692307692305</c:v>
                </c:pt>
                <c:pt idx="12">
                  <c:v>-6.1</c:v>
                </c:pt>
                <c:pt idx="13">
                  <c:v>-4.9157894736842103</c:v>
                </c:pt>
                <c:pt idx="14">
                  <c:v>-4.0545454545454538</c:v>
                </c:pt>
                <c:pt idx="15">
                  <c:v>-3.4</c:v>
                </c:pt>
                <c:pt idx="16">
                  <c:v>-2.8857142857142861</c:v>
                </c:pt>
                <c:pt idx="17">
                  <c:v>-2.4709677419354836</c:v>
                </c:pt>
                <c:pt idx="18">
                  <c:v>-2.1294117647058823</c:v>
                </c:pt>
                <c:pt idx="19">
                  <c:v>-1.8432432432432433</c:v>
                </c:pt>
                <c:pt idx="20">
                  <c:v>-1.6</c:v>
                </c:pt>
                <c:pt idx="21">
                  <c:v>-1.3906976744186048</c:v>
                </c:pt>
                <c:pt idx="22">
                  <c:v>-1.2086956521739132</c:v>
                </c:pt>
                <c:pt idx="23">
                  <c:v>-1.0489795918367346</c:v>
                </c:pt>
                <c:pt idx="24">
                  <c:v>-0.9076923076923078</c:v>
                </c:pt>
                <c:pt idx="25">
                  <c:v>-0.78181818181818197</c:v>
                </c:pt>
                <c:pt idx="26">
                  <c:v>-0.66896551724137943</c:v>
                </c:pt>
                <c:pt idx="27">
                  <c:v>-0.56721311475409852</c:v>
                </c:pt>
                <c:pt idx="28">
                  <c:v>-0.47500000000000014</c:v>
                </c:pt>
                <c:pt idx="29">
                  <c:v>-0.39104477611940314</c:v>
                </c:pt>
                <c:pt idx="30">
                  <c:v>-0.31428571428571445</c:v>
                </c:pt>
                <c:pt idx="31">
                  <c:v>-0.24383561643835633</c:v>
                </c:pt>
                <c:pt idx="32">
                  <c:v>-0.1789473684210528</c:v>
                </c:pt>
                <c:pt idx="33">
                  <c:v>-0.11898734177215183</c:v>
                </c:pt>
                <c:pt idx="34">
                  <c:v>-6.3414634146341631E-2</c:v>
                </c:pt>
                <c:pt idx="35">
                  <c:v>-1.1764705882353108E-2</c:v>
                </c:pt>
                <c:pt idx="36">
                  <c:v>3.636363636363639E-2</c:v>
                </c:pt>
                <c:pt idx="37">
                  <c:v>8.1318681318681155E-2</c:v>
                </c:pt>
                <c:pt idx="38">
                  <c:v>0.12340425531914895</c:v>
                </c:pt>
                <c:pt idx="39">
                  <c:v>0.16288659793814417</c:v>
                </c:pt>
                <c:pt idx="40">
                  <c:v>0.2</c:v>
                </c:pt>
                <c:pt idx="41">
                  <c:v>0.2349514563106796</c:v>
                </c:pt>
                <c:pt idx="42">
                  <c:v>0.26792452830188662</c:v>
                </c:pt>
                <c:pt idx="43">
                  <c:v>0.29908256880733941</c:v>
                </c:pt>
                <c:pt idx="44">
                  <c:v>0.3285714285714284</c:v>
                </c:pt>
                <c:pt idx="45">
                  <c:v>0.35652173913043461</c:v>
                </c:pt>
                <c:pt idx="46">
                  <c:v>0.38305084745762707</c:v>
                </c:pt>
                <c:pt idx="47">
                  <c:v>0.40826446280991718</c:v>
                </c:pt>
                <c:pt idx="48">
                  <c:v>0.43225806451612897</c:v>
                </c:pt>
                <c:pt idx="49">
                  <c:v>0.45511811023622029</c:v>
                </c:pt>
                <c:pt idx="50">
                  <c:v>0.47692307692307689</c:v>
                </c:pt>
                <c:pt idx="51">
                  <c:v>0.49774436090225571</c:v>
                </c:pt>
                <c:pt idx="52">
                  <c:v>0.51764705882352935</c:v>
                </c:pt>
                <c:pt idx="53">
                  <c:v>0.53669064748201445</c:v>
                </c:pt>
                <c:pt idx="54">
                  <c:v>0.55492957746478866</c:v>
                </c:pt>
                <c:pt idx="55">
                  <c:v>0.57241379310344809</c:v>
                </c:pt>
                <c:pt idx="56">
                  <c:v>0.58918918918918906</c:v>
                </c:pt>
                <c:pt idx="57">
                  <c:v>0.60529801324503296</c:v>
                </c:pt>
                <c:pt idx="58">
                  <c:v>0.62077922077922065</c:v>
                </c:pt>
                <c:pt idx="59">
                  <c:v>0.63566878980891706</c:v>
                </c:pt>
                <c:pt idx="60">
                  <c:v>0.64999999999999991</c:v>
                </c:pt>
                <c:pt idx="61">
                  <c:v>0.66380368098159503</c:v>
                </c:pt>
                <c:pt idx="62">
                  <c:v>0.67710843373493979</c:v>
                </c:pt>
                <c:pt idx="63">
                  <c:v>0.6899408284023667</c:v>
                </c:pt>
                <c:pt idx="64">
                  <c:v>0.70232558139534873</c:v>
                </c:pt>
                <c:pt idx="65">
                  <c:v>0.7142857142857143</c:v>
                </c:pt>
                <c:pt idx="66">
                  <c:v>0.7258426966292133</c:v>
                </c:pt>
                <c:pt idx="67">
                  <c:v>0.7370165745856353</c:v>
                </c:pt>
                <c:pt idx="68">
                  <c:v>0.74782608695652164</c:v>
                </c:pt>
                <c:pt idx="69">
                  <c:v>0.75828877005347572</c:v>
                </c:pt>
                <c:pt idx="70">
                  <c:v>0.76842105263157878</c:v>
                </c:pt>
                <c:pt idx="71">
                  <c:v>0.77823834196891184</c:v>
                </c:pt>
                <c:pt idx="72">
                  <c:v>0.78775510204081634</c:v>
                </c:pt>
                <c:pt idx="73">
                  <c:v>0.79698492462311543</c:v>
                </c:pt>
                <c:pt idx="74">
                  <c:v>0.80594059405940588</c:v>
                </c:pt>
                <c:pt idx="75">
                  <c:v>0.81463414634146336</c:v>
                </c:pt>
                <c:pt idx="76">
                  <c:v>0.82307692307692293</c:v>
                </c:pt>
                <c:pt idx="77">
                  <c:v>0.83127962085308049</c:v>
                </c:pt>
                <c:pt idx="78">
                  <c:v>0.83925233644859809</c:v>
                </c:pt>
                <c:pt idx="79">
                  <c:v>0.84700460829493074</c:v>
                </c:pt>
                <c:pt idx="80">
                  <c:v>0.85454545454545439</c:v>
                </c:pt>
                <c:pt idx="81">
                  <c:v>0.86188340807174879</c:v>
                </c:pt>
                <c:pt idx="82">
                  <c:v>0.86902654867256635</c:v>
                </c:pt>
                <c:pt idx="83">
                  <c:v>0.8759825327510915</c:v>
                </c:pt>
                <c:pt idx="84">
                  <c:v>0.88275862068965505</c:v>
                </c:pt>
                <c:pt idx="85">
                  <c:v>0.88936170212765953</c:v>
                </c:pt>
                <c:pt idx="86">
                  <c:v>0.89579831932773113</c:v>
                </c:pt>
                <c:pt idx="87">
                  <c:v>0.90207468879668051</c:v>
                </c:pt>
                <c:pt idx="88">
                  <c:v>0.90819672131147533</c:v>
                </c:pt>
                <c:pt idx="89">
                  <c:v>0.91417004048582995</c:v>
                </c:pt>
                <c:pt idx="90">
                  <c:v>0.92</c:v>
                </c:pt>
                <c:pt idx="91">
                  <c:v>0.92569169960474318</c:v>
                </c:pt>
                <c:pt idx="92">
                  <c:v>0.9312499999999998</c:v>
                </c:pt>
                <c:pt idx="93">
                  <c:v>0.93667953667953663</c:v>
                </c:pt>
                <c:pt idx="94">
                  <c:v>0.94198473282442752</c:v>
                </c:pt>
                <c:pt idx="95">
                  <c:v>0.94716981132075451</c:v>
                </c:pt>
                <c:pt idx="96">
                  <c:v>0.95223880597014909</c:v>
                </c:pt>
                <c:pt idx="97">
                  <c:v>0.95719557195571947</c:v>
                </c:pt>
                <c:pt idx="98">
                  <c:v>0.96204379562043774</c:v>
                </c:pt>
                <c:pt idx="99">
                  <c:v>0.96678700361010816</c:v>
                </c:pt>
                <c:pt idx="100">
                  <c:v>0.97142857142857131</c:v>
                </c:pt>
                <c:pt idx="101">
                  <c:v>0.97597173144876315</c:v>
                </c:pt>
                <c:pt idx="102">
                  <c:v>0.98041958041958033</c:v>
                </c:pt>
                <c:pt idx="103">
                  <c:v>0.98477508650519019</c:v>
                </c:pt>
                <c:pt idx="104">
                  <c:v>0.98904109589041078</c:v>
                </c:pt>
                <c:pt idx="105">
                  <c:v>0.99322033898305073</c:v>
                </c:pt>
                <c:pt idx="106">
                  <c:v>0.99731543624161068</c:v>
                </c:pt>
                <c:pt idx="107">
                  <c:v>1.001328903654485</c:v>
                </c:pt>
                <c:pt idx="108">
                  <c:v>1.0052631578947366</c:v>
                </c:pt>
                <c:pt idx="109">
                  <c:v>1.0091205211726384</c:v>
                </c:pt>
                <c:pt idx="110">
                  <c:v>1.0129032258064516</c:v>
                </c:pt>
                <c:pt idx="111">
                  <c:v>1.0166134185303515</c:v>
                </c:pt>
                <c:pt idx="112">
                  <c:v>1.0202531645569621</c:v>
                </c:pt>
                <c:pt idx="113">
                  <c:v>1.0238244514106583</c:v>
                </c:pt>
                <c:pt idx="114">
                  <c:v>1.0273291925465837</c:v>
                </c:pt>
                <c:pt idx="115">
                  <c:v>1.0307692307692307</c:v>
                </c:pt>
                <c:pt idx="116">
                  <c:v>1.0341463414634147</c:v>
                </c:pt>
                <c:pt idx="117">
                  <c:v>1.0374622356495466</c:v>
                </c:pt>
                <c:pt idx="118">
                  <c:v>1.0407185628742515</c:v>
                </c:pt>
                <c:pt idx="119">
                  <c:v>1.0439169139465874</c:v>
                </c:pt>
                <c:pt idx="120">
                  <c:v>1.0470588235294116</c:v>
                </c:pt>
                <c:pt idx="121">
                  <c:v>1.0501457725947521</c:v>
                </c:pt>
                <c:pt idx="122">
                  <c:v>1.0531791907514449</c:v>
                </c:pt>
                <c:pt idx="123">
                  <c:v>1.056160458452722</c:v>
                </c:pt>
                <c:pt idx="124">
                  <c:v>1.0590909090909091</c:v>
                </c:pt>
                <c:pt idx="125">
                  <c:v>1.0619718309859154</c:v>
                </c:pt>
                <c:pt idx="126">
                  <c:v>1.0648044692737428</c:v>
                </c:pt>
                <c:pt idx="127">
                  <c:v>1.067590027700831</c:v>
                </c:pt>
                <c:pt idx="128">
                  <c:v>1.0703296703296703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9-4036-8CB3-E4A02E0C7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644368"/>
        <c:axId val="1682258384"/>
      </c:lineChart>
      <c:catAx>
        <c:axId val="1673644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Координата</a:t>
                </a:r>
                <a:r>
                  <a:rPr lang="ru-RU" baseline="0"/>
                  <a:t> </a:t>
                </a:r>
                <a:r>
                  <a:rPr lang="en-US" baseline="0"/>
                  <a:t>Z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2258384"/>
        <c:crosses val="autoZero"/>
        <c:auto val="1"/>
        <c:lblAlgn val="ctr"/>
        <c:lblOffset val="100"/>
        <c:noMultiLvlLbl val="0"/>
      </c:catAx>
      <c:valAx>
        <c:axId val="1682258384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Псевдоглубина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7364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127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65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392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45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126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7.wmf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9.w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2.w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4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7.w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8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60.w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3.w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22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26.bin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9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0.wmf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7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3.wmf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75.wmf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8.wmf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23.sv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0.w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1122363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F438147-95B6-4EB7-8456-BEFB37A67355}"/>
              </a:ext>
            </a:extLst>
          </p:cNvPr>
          <p:cNvGrpSpPr/>
          <p:nvPr/>
        </p:nvGrpSpPr>
        <p:grpSpPr>
          <a:xfrm>
            <a:off x="8622457" y="3234712"/>
            <a:ext cx="3253927" cy="3388340"/>
            <a:chOff x="-5291045" y="1481158"/>
            <a:chExt cx="3427218" cy="3486308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09B9784-6709-440C-A864-527B9A6F140E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0055B6FD-DF17-40B3-A74F-C82D6E8AC7BA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id="{206961D7-2177-4EDA-9F70-DD97F6245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1711B6B2-2441-4E84-996C-2F91C73C6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>
                  <a:extLst>
                    <a:ext uri="{FF2B5EF4-FFF2-40B4-BE49-F238E27FC236}">
                      <a16:creationId xmlns:a16="http://schemas.microsoft.com/office/drawing/2014/main" id="{B2B70119-FF2F-4635-A888-CE5E5D476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97B91FF1-859C-40FF-A198-19C4C3336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E5FC6E4-DDAF-4FE9-A3C8-6DFB15264EA2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244386-89E0-4EA1-9ECE-9BC0BD535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6528049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Формула" r:id="rId3" imgW="723586" imgH="431613" progId="Equation.3">
                  <p:embed/>
                </p:oleObj>
              </mc:Choice>
              <mc:Fallback>
                <p:oleObj name="Формула" r:id="rId3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9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3143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Формула" r:id="rId5" imgW="736600" imgH="431800" progId="Equation.3">
                  <p:embed/>
                </p:oleObj>
              </mc:Choice>
              <mc:Fallback>
                <p:oleObj name="Формула" r:id="rId5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5447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Формула" r:id="rId3" imgW="2819400" imgH="914400" progId="Equation.3">
                  <p:embed/>
                </p:oleObj>
              </mc:Choice>
              <mc:Fallback>
                <p:oleObj name="Формула" r:id="rId3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1775521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Формула" r:id="rId5" imgW="1778000" imgH="914400" progId="Equation.3">
                  <p:embed/>
                </p:oleObj>
              </mc:Choice>
              <mc:Fallback>
                <p:oleObj name="Формула" r:id="rId5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3143250" y="3765550"/>
          <a:ext cx="33845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Формула" r:id="rId3" imgW="1447800" imgH="914400" progId="Equation.3">
                  <p:embed/>
                </p:oleObj>
              </mc:Choice>
              <mc:Fallback>
                <p:oleObj name="Формула" r:id="rId3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65550"/>
                        <a:ext cx="33845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Формула" r:id="rId3" imgW="1257300" imgH="914400" progId="Equation.3">
                  <p:embed/>
                </p:oleObj>
              </mc:Choice>
              <mc:Fallback>
                <p:oleObj name="Формула" r:id="rId3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859463" y="4449764"/>
            <a:ext cx="246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</a:t>
            </a:r>
            <a:r>
              <a:rPr lang="en-US" sz="2400" dirty="0"/>
              <a:t>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072236"/>
              </p:ext>
            </p:extLst>
          </p:nvPr>
        </p:nvGraphicFramePr>
        <p:xfrm>
          <a:off x="1271464" y="4025429"/>
          <a:ext cx="28495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Формула" r:id="rId3" imgW="1536700" imgH="914400" progId="Equation.3">
                  <p:embed/>
                </p:oleObj>
              </mc:Choice>
              <mc:Fallback>
                <p:oleObj name="Формула" r:id="rId3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4025429"/>
                        <a:ext cx="28495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4556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Формула" r:id="rId5" imgW="1549400" imgH="914400" progId="Equation.3">
                  <p:embed/>
                </p:oleObj>
              </mc:Choice>
              <mc:Fallback>
                <p:oleObj name="Формула" r:id="rId5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2412"/>
              </p:ext>
            </p:extLst>
          </p:nvPr>
        </p:nvGraphicFramePr>
        <p:xfrm>
          <a:off x="7680176" y="4047116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Формула" r:id="rId7" imgW="1536700" imgH="914400" progId="Equation.3">
                  <p:embed/>
                </p:oleObj>
              </mc:Choice>
              <mc:Fallback>
                <p:oleObj name="Формула" r:id="rId7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6" y="4047116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2782888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Формула" r:id="rId9" imgW="672808" imgH="431613" progId="Equation.3">
                  <p:embed/>
                </p:oleObj>
              </mc:Choice>
              <mc:Fallback>
                <p:oleObj name="Формула" r:id="rId9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2718847" y="4144730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Формула" r:id="rId3" imgW="1612900" imgH="241300" progId="Equation.3">
                  <p:embed/>
                </p:oleObj>
              </mc:Choice>
              <mc:Fallback>
                <p:oleObj name="Формула" r:id="rId3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847" y="4144730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2071688" y="2492375"/>
          <a:ext cx="8272462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Формула" r:id="rId3" imgW="4127500" imgH="939800" progId="Equation.3">
                  <p:embed/>
                </p:oleObj>
              </mc:Choice>
              <mc:Fallback>
                <p:oleObj name="Формула" r:id="rId3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92375"/>
                        <a:ext cx="8272462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2999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Формула" r:id="rId5" imgW="927100" imgH="939800" progId="Equation.3">
                  <p:embed/>
                </p:oleObj>
              </mc:Choice>
              <mc:Fallback>
                <p:oleObj name="Формула" r:id="rId5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51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Формула" r:id="rId3" imgW="1854200" imgH="914400" progId="Equation.3">
                  <p:embed/>
                </p:oleObj>
              </mc:Choice>
              <mc:Fallback>
                <p:oleObj name="Формула" r:id="rId3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2424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Формула" r:id="rId5" imgW="2095500" imgH="812800" progId="Equation.3">
                  <p:embed/>
                </p:oleObj>
              </mc:Choice>
              <mc:Fallback>
                <p:oleObj name="Формула" r:id="rId5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7680326" y="4365626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Формула" r:id="rId7" imgW="927000" imgH="1307880" progId="Equation.3">
                  <p:embed/>
                </p:oleObj>
              </mc:Choice>
              <mc:Fallback>
                <p:oleObj name="Формула" r:id="rId7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4365626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567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2116139" y="4813301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7B007E-E525-443B-8D14-A90F214E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180498"/>
            <a:ext cx="2319662" cy="22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5689600" y="3646488"/>
          <a:ext cx="81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Формула" r:id="rId3" imgW="812447" imgH="710891" progId="Equation.3">
                  <p:embed/>
                </p:oleObj>
              </mc:Choice>
              <mc:Fallback>
                <p:oleObj name="Формула" r:id="rId3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646488"/>
                        <a:ext cx="812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3913112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Формула" r:id="rId4" imgW="1651000" imgH="711200" progId="Equation.3">
                  <p:embed/>
                </p:oleObj>
              </mc:Choice>
              <mc:Fallback>
                <p:oleObj name="Формула" r:id="rId4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135189" y="4292601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2208214" y="5373689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Рисование трехмерных сцен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4BB958-3DB6-481D-8BFF-F3F4CA9FB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A783F8-79F1-4320-8379-2B74E72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7" y="4077072"/>
            <a:ext cx="2250352" cy="2204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2351089" y="2060576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03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Формула" r:id="rId3" imgW="660113" imgH="431613" progId="Equation.3">
                  <p:embed/>
                </p:oleObj>
              </mc:Choice>
              <mc:Fallback>
                <p:oleObj name="Формула" r:id="rId3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3719514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Формула" r:id="rId5" imgW="761669" imgH="431613" progId="Equation.3">
                  <p:embed/>
                </p:oleObj>
              </mc:Choice>
              <mc:Fallback>
                <p:oleObj name="Формула" r:id="rId5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3359151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Формула" r:id="rId7" imgW="672808" imgH="444307" progId="Equation.3">
                  <p:embed/>
                </p:oleObj>
              </mc:Choice>
              <mc:Fallback>
                <p:oleObj name="Формула" r:id="rId7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5159376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Формула" r:id="rId9" imgW="762000" imgH="457200" progId="Equation.3">
                  <p:embed/>
                </p:oleObj>
              </mc:Choice>
              <mc:Fallback>
                <p:oleObj name="Формула" r:id="rId9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Расстояние от точки до глаза</a:t>
            </a:r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676531"/>
              </p:ext>
            </p:extLst>
          </p:nvPr>
        </p:nvGraphicFramePr>
        <p:xfrm>
          <a:off x="6248401" y="4302126"/>
          <a:ext cx="1800200" cy="58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Формула" r:id="rId3" imgW="939392" imgH="304668" progId="Equation.3">
                  <p:embed/>
                </p:oleObj>
              </mc:Choice>
              <mc:Fallback>
                <p:oleObj name="Формула" r:id="rId3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302126"/>
                        <a:ext cx="1800200" cy="583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856288" y="3812749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Расстояние от точки </a:t>
            </a:r>
            <a:r>
              <a:rPr lang="en-US" dirty="0"/>
              <a:t>P </a:t>
            </a:r>
            <a:r>
              <a:rPr lang="ru-RU" dirty="0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983432" y="5645665"/>
            <a:ext cx="90003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Извлечение квадратных корней – дорогая операция, поэтому применяют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  <p:bldP spid="25808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дальше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48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∗,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∗,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∗)=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2621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911425" y="3284539"/>
            <a:ext cx="95962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некоторые константы</a:t>
            </a:r>
          </a:p>
          <a:p>
            <a:endParaRPr lang="ru-RU" sz="1600" dirty="0"/>
          </a:p>
          <a:p>
            <a:r>
              <a:rPr lang="ru-RU" sz="1600" dirty="0"/>
              <a:t>Удобно выбрать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</a:t>
            </a:r>
            <a:r>
              <a:rPr lang="ru-RU" sz="1600" dirty="0"/>
              <a:t> так, чтобы </a:t>
            </a:r>
            <a:r>
              <a:rPr lang="ru-RU" sz="1600" dirty="0" err="1"/>
              <a:t>псевдоглубина</a:t>
            </a:r>
            <a:r>
              <a:rPr lang="ru-RU" sz="1600" dirty="0"/>
              <a:t> изменялось в пределах -1 до +1:</a:t>
            </a:r>
          </a:p>
          <a:p>
            <a:r>
              <a:rPr lang="en-US" sz="1600" dirty="0"/>
              <a:t>z* = -1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-N</a:t>
            </a:r>
          </a:p>
          <a:p>
            <a:r>
              <a:rPr lang="en-US" sz="1600" dirty="0"/>
              <a:t>z* = +1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-F</a:t>
            </a:r>
          </a:p>
          <a:p>
            <a:r>
              <a:rPr lang="en-US" sz="1600" dirty="0"/>
              <a:t>N – </a:t>
            </a:r>
            <a:r>
              <a:rPr lang="ru-RU" sz="1600" dirty="0"/>
              <a:t>расстояние до ближней плоскости проецирования</a:t>
            </a:r>
          </a:p>
          <a:p>
            <a:r>
              <a:rPr lang="en-US" sz="1600" dirty="0"/>
              <a:t>F – </a:t>
            </a:r>
            <a:r>
              <a:rPr lang="ru-RU" sz="1600" dirty="0"/>
              <a:t>расстояние до дальней плоскости проецирования</a:t>
            </a:r>
          </a:p>
          <a:p>
            <a:endParaRPr lang="ru-RU" sz="1600" dirty="0"/>
          </a:p>
          <a:p>
            <a:r>
              <a:rPr lang="ru-RU" sz="1600" dirty="0"/>
              <a:t>В этом случае: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50" name="Object 6"/>
              <p:cNvSpPr txBox="1"/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151" name="Object 7"/>
              <p:cNvSpPr txBox="1"/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/>
      <p:bldP spid="262150" grpId="0"/>
      <p:bldP spid="262151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AC905B-1F22-421E-BE82-C9A1550D1E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27B64D5-D96B-4E69-8008-F53B8ED9D115}"/>
              </a:ext>
            </a:extLst>
          </p:cNvPr>
          <p:cNvSpPr/>
          <p:nvPr/>
        </p:nvSpPr>
        <p:spPr>
          <a:xfrm>
            <a:off x="3143673" y="3481754"/>
            <a:ext cx="6469249" cy="1171382"/>
          </a:xfrm>
          <a:prstGeom prst="rect">
            <a:avLst/>
          </a:prstGeom>
          <a:solidFill>
            <a:srgbClr val="FCF60C">
              <a:alpha val="32157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CED81-DE95-4C7D-B796-7EB564FC5F67}"/>
              </a:ext>
            </a:extLst>
          </p:cNvPr>
          <p:cNvSpPr/>
          <p:nvPr/>
        </p:nvSpPr>
        <p:spPr>
          <a:xfrm>
            <a:off x="9912424" y="5646502"/>
            <a:ext cx="1944216" cy="106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zNear</a:t>
            </a:r>
            <a:r>
              <a:rPr lang="en-US" dirty="0"/>
              <a:t> = 5</a:t>
            </a:r>
          </a:p>
          <a:p>
            <a:pPr algn="ctr"/>
            <a:r>
              <a:rPr lang="en-US" dirty="0" err="1"/>
              <a:t>zFar</a:t>
            </a:r>
            <a:r>
              <a:rPr lang="en-US" dirty="0"/>
              <a:t> = 30</a:t>
            </a:r>
            <a:endParaRPr lang="ru-RU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dirty="0"/>
              <a:t>Это позволяет </a:t>
            </a:r>
            <a:r>
              <a:rPr lang="ru-RU" sz="2800" dirty="0"/>
              <a:t>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</a:t>
            </a:r>
            <a:r>
              <a:rPr lang="en-US" dirty="0"/>
              <a:t>(x, y, z) </a:t>
            </a:r>
            <a:r>
              <a:rPr lang="ru-RU" sz="2800" dirty="0"/>
              <a:t>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четвёртую компоненту 1 (при необходимости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3359150" y="3989388"/>
          <a:ext cx="614045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Формула" r:id="rId3" imgW="2590800" imgH="914400" progId="Equation.3">
                  <p:embed/>
                </p:oleObj>
              </mc:Choice>
              <mc:Fallback>
                <p:oleObj name="Формула" r:id="rId3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89388"/>
                        <a:ext cx="614045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1464" y="2017713"/>
            <a:ext cx="9207624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Что, если четвертая строка матрицы будет отличной от </a:t>
            </a:r>
            <a:r>
              <a:rPr lang="en-US" sz="2400" dirty="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7189370"/>
              </p:ext>
            </p:extLst>
          </p:nvPr>
        </p:nvGraphicFramePr>
        <p:xfrm>
          <a:off x="3287712" y="2864227"/>
          <a:ext cx="1440135" cy="119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Формула" r:id="rId3" imgW="1104900" imgH="914400" progId="Equation.3">
                  <p:embed/>
                </p:oleObj>
              </mc:Choice>
              <mc:Fallback>
                <p:oleObj name="Формула" r:id="rId3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2" y="2864227"/>
                        <a:ext cx="1440135" cy="1191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83623"/>
              </p:ext>
            </p:extLst>
          </p:nvPr>
        </p:nvGraphicFramePr>
        <p:xfrm>
          <a:off x="2351584" y="4991100"/>
          <a:ext cx="3142988" cy="122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Формула" r:id="rId5" imgW="2413000" imgH="939800" progId="Equation.3">
                  <p:embed/>
                </p:oleObj>
              </mc:Choice>
              <mc:Fallback>
                <p:oleObj name="Формула" r:id="rId5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4991100"/>
                        <a:ext cx="3142988" cy="1224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775520" y="4076700"/>
            <a:ext cx="8636893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При умножении такой матрицы на точку в однородных координатах с любым значением </a:t>
            </a:r>
            <a:r>
              <a:rPr lang="en-US" sz="2400" dirty="0"/>
              <a:t>w</a:t>
            </a:r>
            <a:r>
              <a:rPr lang="ru-RU" sz="2400" dirty="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6024564" y="5229226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Векторы и точки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3432" y="1676401"/>
            <a:ext cx="10513168" cy="1021382"/>
          </a:xfrm>
        </p:spPr>
        <p:txBody>
          <a:bodyPr/>
          <a:lstStyle/>
          <a:p>
            <a:pPr eaLnBrk="1" hangingPunct="1"/>
            <a:r>
              <a:rPr lang="ru-RU" sz="2800" dirty="0"/>
              <a:t>Для вычисления фактических координат этой точки разделим все координаты точки на четвертый компонент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3044998"/>
              </p:ext>
            </p:extLst>
          </p:nvPr>
        </p:nvGraphicFramePr>
        <p:xfrm>
          <a:off x="2495600" y="3138488"/>
          <a:ext cx="4580650" cy="137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Формула" r:id="rId3" imgW="1612900" imgH="482600" progId="Equation.3">
                  <p:embed/>
                </p:oleObj>
              </mc:Choice>
              <mc:Fallback>
                <p:oleObj name="Формула" r:id="rId3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3138488"/>
                        <a:ext cx="4580650" cy="1370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1127448" y="4949825"/>
            <a:ext cx="10153127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Этот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Оно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перспективного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0">
            <a:extLst>
              <a:ext uri="{FF2B5EF4-FFF2-40B4-BE49-F238E27FC236}">
                <a16:creationId xmlns:a16="http://schemas.microsoft.com/office/drawing/2014/main" id="{2E41DAB3-8FF7-4499-B31F-F1EA1189055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476672"/>
            <a:ext cx="8136904" cy="6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54139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Получение перспективной проекции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Перспективное преобразование переносит трехмерную точку </a:t>
                </a:r>
                <a:r>
                  <a:rPr lang="en-US" dirty="0"/>
                  <a:t>P </a:t>
                </a:r>
                <a:r>
                  <a:rPr lang="ru-RU" dirty="0"/>
                  <a:t>в другую трехмерную точку в соответствии с отображением: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Для получения проекции точки мы можем просто проигнорировать третий компонент, заменив его на нуль: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30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915616" y="4221163"/>
            <a:ext cx="963967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ru-RU" sz="2400" dirty="0"/>
          </a:p>
        </p:txBody>
      </p:sp>
      <p:sp>
        <p:nvSpPr>
          <p:cNvPr id="281607" name="Object 7"/>
          <p:cNvSpPr txBox="1"/>
          <p:nvPr/>
        </p:nvSpPr>
        <p:spPr bwMode="auto">
          <a:xfrm>
            <a:off x="3216275" y="5516563"/>
            <a:ext cx="5961063" cy="958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Геометрическая природа перспективного преобразования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C8D5D-AFE6-4278-A1EC-E7DCFDFD5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Перспективное преобразование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1776413" y="5340350"/>
          <a:ext cx="34559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Формула" r:id="rId3" imgW="3263900" imgH="1371600" progId="Equation.3">
                  <p:embed/>
                </p:oleObj>
              </mc:Choice>
              <mc:Fallback>
                <p:oleObj name="Формула" r:id="rId3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340350"/>
                        <a:ext cx="34559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3519489" y="2476501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3144045" y="3175795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2711450" y="2636839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03388" y="4005264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2711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84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2351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3503613" y="4724401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2711451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2711450" y="2852739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2711450" y="4005264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2711451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7757205" y="2636839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9341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7398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8549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8766855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8477929" y="3284539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8549367" y="2636839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7685767" y="3357564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114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982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8622392" y="1989139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956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5741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847851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5016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4079875" y="4437064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2424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7464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Формула" r:id="rId5" imgW="1244600" imgH="1117600" progId="Equation.3">
                  <p:embed/>
                </p:oleObj>
              </mc:Choice>
              <mc:Fallback>
                <p:oleObj name="Формула" r:id="rId5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FAD5-4D43-4CE5-BB0D-09B107EA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ортографического преобразования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/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/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11">
            <a:extLst>
              <a:ext uri="{FF2B5EF4-FFF2-40B4-BE49-F238E27FC236}">
                <a16:creationId xmlns:a16="http://schemas.microsoft.com/office/drawing/2014/main" id="{4B45A4DA-6285-43D0-B49D-8FAC4852AEF7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8168" y="692697"/>
            <a:ext cx="4176464" cy="343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10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151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преобразования отображаемого объема в канонический возникают искажения</a:t>
            </a:r>
          </a:p>
          <a:p>
            <a:pPr lvl="1"/>
            <a:r>
              <a:rPr lang="ru-RU" dirty="0"/>
              <a:t>соотношение сторон отображаемого объема, как правило не равно 1:1</a:t>
            </a:r>
          </a:p>
          <a:p>
            <a:r>
              <a:rPr lang="ru-RU" dirty="0"/>
              <a:t>Отображение в порт просмотра решает эту задачу</a:t>
            </a:r>
          </a:p>
          <a:p>
            <a:pPr lvl="1"/>
            <a:r>
              <a:rPr lang="ru-RU" dirty="0"/>
              <a:t>Порт просмотра – прямоугольная область экрана, в которую происходит отображение двумерной проекции трехмерной сцены</a:t>
            </a:r>
          </a:p>
          <a:p>
            <a:pPr lvl="1"/>
            <a:r>
              <a:rPr lang="ru-RU" dirty="0"/>
              <a:t>Имеет заданные координаты и размер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в порт просмотра</a:t>
            </a:r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467471"/>
          </a:xfrm>
        </p:spPr>
        <p:txBody>
          <a:bodyPr/>
          <a:lstStyle/>
          <a:p>
            <a:r>
              <a:rPr lang="ru-RU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/>
            <a:r>
              <a:rPr lang="ru-RU" dirty="0"/>
              <a:t>Матрица преобразования в порт просмотра: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(left, top) – </a:t>
            </a:r>
            <a:r>
              <a:rPr lang="ru-RU" sz="1600" dirty="0"/>
              <a:t>координаты верхнего левого угла порта просмотра в экранных координатах</a:t>
            </a:r>
          </a:p>
          <a:p>
            <a:r>
              <a:rPr lang="en-US" sz="1600" dirty="0"/>
              <a:t>(width, height</a:t>
            </a:r>
            <a:r>
              <a:rPr lang="ru-RU" sz="1600" dirty="0"/>
              <a:t>) – размеры порта просмотра в экранных координатах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sx</a:t>
            </a:r>
            <a:r>
              <a:rPr lang="en-US" sz="1600" dirty="0"/>
              <a:t>, </a:t>
            </a:r>
            <a:r>
              <a:rPr lang="en-US" sz="1600" dirty="0" err="1"/>
              <a:t>sy</a:t>
            </a:r>
            <a:r>
              <a:rPr lang="en-US" sz="1600" dirty="0"/>
              <a:t>) </a:t>
            </a:r>
            <a:r>
              <a:rPr lang="ru-RU" sz="1600" dirty="0"/>
              <a:t>– координаты точки в экране</a:t>
            </a:r>
          </a:p>
          <a:p>
            <a:r>
              <a:rPr lang="en-US" sz="1600" dirty="0" err="1"/>
              <a:t>dz</a:t>
            </a:r>
            <a:r>
              <a:rPr lang="en-US" sz="1600" dirty="0"/>
              <a:t> – </a:t>
            </a:r>
            <a:r>
              <a:rPr lang="ru-RU" sz="1600" dirty="0"/>
              <a:t>мера расстояния до точки (от 0 до 1)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91197B2E-9BFC-494A-8E20-84573B98E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28777"/>
              </p:ext>
            </p:extLst>
          </p:nvPr>
        </p:nvGraphicFramePr>
        <p:xfrm>
          <a:off x="1703512" y="3320915"/>
          <a:ext cx="4738271" cy="196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Формула" r:id="rId3" imgW="3124200" imgH="1295400" progId="Equation.3">
                  <p:embed/>
                </p:oleObj>
              </mc:Choice>
              <mc:Fallback>
                <p:oleObj name="Формула" r:id="rId3" imgW="3124200" imgH="1295400" progId="Equation.3">
                  <p:embed/>
                  <p:pic>
                    <p:nvPicPr>
                      <p:cNvPr id="45058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320915"/>
                        <a:ext cx="4738271" cy="1964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2619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1266825"/>
          </a:xfrm>
        </p:spPr>
        <p:txBody>
          <a:bodyPr/>
          <a:lstStyle/>
          <a:p>
            <a:pPr eaLnBrk="1" hangingPunct="1"/>
            <a:r>
              <a:rPr lang="en-US" sz="2800" dirty="0"/>
              <a:t>n-</a:t>
            </a:r>
            <a:r>
              <a:rPr lang="ru-RU" sz="2800" dirty="0"/>
              <a:t>мерный вектор задается посредством его </a:t>
            </a:r>
            <a:r>
              <a:rPr lang="en-US" sz="2800" dirty="0"/>
              <a:t>n-</a:t>
            </a:r>
            <a:r>
              <a:rPr lang="ru-RU" sz="2800" dirty="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6" y="4354106"/>
            <a:ext cx="8496944" cy="1655762"/>
          </a:xfrm>
          <a:ln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0"/>
              </a:spcBef>
            </a:pPr>
            <a:r>
              <a:rPr lang="ru-RU" sz="66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Часть 1. Операции над векторами и точками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836712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9DF9370-A0DA-4147-B755-E78CBE95C223}"/>
              </a:ext>
            </a:extLst>
          </p:cNvPr>
          <p:cNvGrpSpPr/>
          <p:nvPr/>
        </p:nvGrpSpPr>
        <p:grpSpPr>
          <a:xfrm>
            <a:off x="8832303" y="2708920"/>
            <a:ext cx="3253927" cy="3388340"/>
            <a:chOff x="-5291045" y="1481158"/>
            <a:chExt cx="3427218" cy="3486308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B738248-3D65-4139-85E7-A3EB49C95652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8E841E9A-9E1A-4E59-B572-6B884AC2E555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5" name="Прямая со стрелкой 4">
                  <a:extLst>
                    <a:ext uri="{FF2B5EF4-FFF2-40B4-BE49-F238E27FC236}">
                      <a16:creationId xmlns:a16="http://schemas.microsoft.com/office/drawing/2014/main" id="{C8A88DA3-3C33-4E2F-965B-00CC059F0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Прямая со стрелкой 6">
                  <a:extLst>
                    <a:ext uri="{FF2B5EF4-FFF2-40B4-BE49-F238E27FC236}">
                      <a16:creationId xmlns:a16="http://schemas.microsoft.com/office/drawing/2014/main" id="{76ACA33A-4D8D-49B9-AC62-4DCD940F7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>
                  <a:extLst>
                    <a:ext uri="{FF2B5EF4-FFF2-40B4-BE49-F238E27FC236}">
                      <a16:creationId xmlns:a16="http://schemas.microsoft.com/office/drawing/2014/main" id="{46ED15C4-C134-4D26-B150-D07FAF424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177ED029-C848-4545-AB08-B4D011E0A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23" name="Равнобедренный треугольник 22">
              <a:extLst>
                <a:ext uri="{FF2B5EF4-FFF2-40B4-BE49-F238E27FC236}">
                  <a16:creationId xmlns:a16="http://schemas.microsoft.com/office/drawing/2014/main" id="{F9959667-7F0D-4492-B15C-DEA7116D4CAB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ED9FC5F-11E8-4F50-A8B4-CC60BE769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89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6917" y="2017712"/>
            <a:ext cx="10363200" cy="2995463"/>
          </a:xfrm>
        </p:spPr>
        <p:txBody>
          <a:bodyPr>
            <a:normAutofit/>
          </a:bodyPr>
          <a:lstStyle/>
          <a:p>
            <a:r>
              <a:rPr lang="ru-RU" dirty="0"/>
              <a:t>Линейная комбинация векторов называется </a:t>
            </a:r>
            <a:r>
              <a:rPr lang="ru-RU" b="1" dirty="0"/>
              <a:t>аффинной комбинацией</a:t>
            </a:r>
            <a:r>
              <a:rPr lang="ru-RU" dirty="0"/>
              <a:t>, если сумма коэффициентов</a:t>
            </a:r>
            <a:br>
              <a:rPr lang="ru-RU" dirty="0"/>
            </a:br>
            <a:r>
              <a:rPr lang="en-US" dirty="0"/>
              <a:t>a1, a2,…,am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равна 1</a:t>
            </a:r>
          </a:p>
          <a:p>
            <a:r>
              <a:rPr lang="ru-RU" dirty="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046640" cy="2911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Аффинная комбинация трёх векторов – множество векторов, концы которых лежат в плоскости этих трёх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5450452" y="4973158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452" y="4973158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90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Для двух 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ru-RU" dirty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может изменяться от 0 до 1. (Почему?)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a(v</a:t>
            </a:r>
            <a:r>
              <a:rPr lang="en-US" i="1" baseline="-25000" dirty="0"/>
              <a:t>2</a:t>
            </a:r>
            <a:r>
              <a:rPr lang="en-US" i="1" dirty="0"/>
              <a:t> - v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6580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Выпуклая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288032" cy="2262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Выпуклая комбинация трёх векторов – множество векторов, концы которых лежат внутри треугольника, образованного концами этих векторов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6FD3481-FE81-42F2-AAE5-5E8C7C7F5DD0}"/>
              </a:ext>
            </a:extLst>
          </p:cNvPr>
          <p:cNvSpPr/>
          <p:nvPr/>
        </p:nvSpPr>
        <p:spPr>
          <a:xfrm>
            <a:off x="2496619" y="4571999"/>
            <a:ext cx="3308279" cy="996593"/>
          </a:xfrm>
          <a:custGeom>
            <a:avLst/>
            <a:gdLst>
              <a:gd name="connsiteX0" fmla="*/ 35977 w 3380233"/>
              <a:gd name="connsiteY0" fmla="*/ 456465 h 1019802"/>
              <a:gd name="connsiteX1" fmla="*/ 3344256 w 3380233"/>
              <a:gd name="connsiteY1" fmla="*/ 14676 h 1019802"/>
              <a:gd name="connsiteX2" fmla="*/ 1690117 w 3380233"/>
              <a:gd name="connsiteY2" fmla="*/ 1011269 h 1019802"/>
              <a:gd name="connsiteX3" fmla="*/ 35977 w 3380233"/>
              <a:gd name="connsiteY3" fmla="*/ 456465 h 1019802"/>
              <a:gd name="connsiteX0" fmla="*/ 35977 w 3344256"/>
              <a:gd name="connsiteY0" fmla="*/ 456465 h 1019802"/>
              <a:gd name="connsiteX1" fmla="*/ 3344256 w 3344256"/>
              <a:gd name="connsiteY1" fmla="*/ 14676 h 1019802"/>
              <a:gd name="connsiteX2" fmla="*/ 1690117 w 3344256"/>
              <a:gd name="connsiteY2" fmla="*/ 1011269 h 1019802"/>
              <a:gd name="connsiteX3" fmla="*/ 35977 w 3344256"/>
              <a:gd name="connsiteY3" fmla="*/ 456465 h 1019802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279" h="996593">
                <a:moveTo>
                  <a:pt x="0" y="441789"/>
                </a:moveTo>
                <a:cubicBezTo>
                  <a:pt x="1097622" y="275690"/>
                  <a:pt x="2899025" y="61645"/>
                  <a:pt x="3308279" y="0"/>
                </a:cubicBezTo>
                <a:cubicBezTo>
                  <a:pt x="2916148" y="318498"/>
                  <a:pt x="2078805" y="744876"/>
                  <a:pt x="1654140" y="996593"/>
                </a:cubicBezTo>
                <a:cubicBezTo>
                  <a:pt x="1003443" y="857892"/>
                  <a:pt x="648985" y="679807"/>
                  <a:pt x="0" y="44178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4820302" y="4705528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02" y="4705528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75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6" y="4354106"/>
            <a:ext cx="8496944" cy="1655762"/>
          </a:xfrm>
          <a:ln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0"/>
              </a:spcBef>
            </a:pPr>
            <a:r>
              <a:rPr lang="ru-RU" sz="66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Часть 1. Операции над векторами и точками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836712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9DF9370-A0DA-4147-B755-E78CBE95C223}"/>
              </a:ext>
            </a:extLst>
          </p:cNvPr>
          <p:cNvGrpSpPr/>
          <p:nvPr/>
        </p:nvGrpSpPr>
        <p:grpSpPr>
          <a:xfrm>
            <a:off x="8832303" y="2708920"/>
            <a:ext cx="3253927" cy="3388340"/>
            <a:chOff x="-5291045" y="1481158"/>
            <a:chExt cx="3427218" cy="3486308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B738248-3D65-4139-85E7-A3EB49C95652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8E841E9A-9E1A-4E59-B572-6B884AC2E555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5" name="Прямая со стрелкой 4">
                  <a:extLst>
                    <a:ext uri="{FF2B5EF4-FFF2-40B4-BE49-F238E27FC236}">
                      <a16:creationId xmlns:a16="http://schemas.microsoft.com/office/drawing/2014/main" id="{C8A88DA3-3C33-4E2F-965B-00CC059F0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Прямая со стрелкой 6">
                  <a:extLst>
                    <a:ext uri="{FF2B5EF4-FFF2-40B4-BE49-F238E27FC236}">
                      <a16:creationId xmlns:a16="http://schemas.microsoft.com/office/drawing/2014/main" id="{76ACA33A-4D8D-49B9-AC62-4DCD940F7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>
                  <a:extLst>
                    <a:ext uri="{FF2B5EF4-FFF2-40B4-BE49-F238E27FC236}">
                      <a16:creationId xmlns:a16="http://schemas.microsoft.com/office/drawing/2014/main" id="{46ED15C4-C134-4D26-B150-D07FAF424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177ED029-C848-4545-AB08-B4D011E0A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23" name="Равнобедренный треугольник 22">
              <a:extLst>
                <a:ext uri="{FF2B5EF4-FFF2-40B4-BE49-F238E27FC236}">
                  <a16:creationId xmlns:a16="http://schemas.microsoft.com/office/drawing/2014/main" id="{F9959667-7F0D-4492-B15C-DEA7116D4CAB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ED9FC5F-11E8-4F50-A8B4-CC60BE769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1697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3472" y="1989139"/>
            <a:ext cx="9140378" cy="2879725"/>
          </a:xfrm>
        </p:spPr>
        <p:txBody>
          <a:bodyPr/>
          <a:lstStyle/>
          <a:p>
            <a:pPr eaLnBrk="1" hangingPunct="1"/>
            <a:r>
              <a:rPr lang="ru-RU" sz="2800" b="1" dirty="0"/>
              <a:t>Единичный вектор</a:t>
            </a:r>
            <a:r>
              <a:rPr lang="ru-RU" sz="2800" dirty="0"/>
              <a:t> – это вектор, имеющий единичную длину</a:t>
            </a:r>
          </a:p>
          <a:p>
            <a:pPr eaLnBrk="1" hangingPunct="1"/>
            <a:r>
              <a:rPr lang="ru-RU" sz="2800" b="1" dirty="0"/>
              <a:t>Нормирование</a:t>
            </a:r>
            <a:r>
              <a:rPr lang="ru-RU" sz="2800" dirty="0"/>
              <a:t> – масштабирование ненулевого вектора </a:t>
            </a:r>
            <a:r>
              <a:rPr lang="en-US" sz="2800" b="1" dirty="0"/>
              <a:t>a</a:t>
            </a:r>
            <a:r>
              <a:rPr lang="ru-RU" sz="2800" dirty="0"/>
              <a:t> так, чтобы получить в результате единичный вектор</a:t>
            </a:r>
            <a:r>
              <a:rPr lang="en-US" sz="2800" dirty="0"/>
              <a:t> </a:t>
            </a:r>
            <a:r>
              <a:rPr lang="en-US" sz="2800" b="1" dirty="0">
                <a:cs typeface="Tahoma" pitchFamily="34" charset="0"/>
              </a:rPr>
              <a:t>â</a:t>
            </a:r>
            <a:r>
              <a:rPr lang="ru-RU" sz="2800" dirty="0"/>
              <a:t>, с тем же направлением, что и вектор </a:t>
            </a:r>
            <a:r>
              <a:rPr lang="en-US" sz="2800" b="1" dirty="0"/>
              <a:t>a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5"/>
              <p:cNvSpPr txBox="1"/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Скалярное произведение</a:t>
            </a:r>
            <a:r>
              <a:rPr lang="ru-RU" sz="2800"/>
              <a:t> двух </a:t>
            </a:r>
            <a:r>
              <a:rPr lang="en-US" sz="2800"/>
              <a:t>n-</a:t>
            </a:r>
            <a:r>
              <a:rPr lang="ru-RU" sz="2800"/>
              <a:t>мерных векторов </a:t>
            </a:r>
            <a:r>
              <a:rPr lang="en-US" sz="2800" b="1"/>
              <a:t>v</a:t>
            </a:r>
            <a:r>
              <a:rPr lang="en-US" sz="2800"/>
              <a:t>=(v</a:t>
            </a:r>
            <a:r>
              <a:rPr lang="en-US" sz="2800" baseline="-25000"/>
              <a:t>1</a:t>
            </a:r>
            <a:r>
              <a:rPr lang="en-US" sz="2800"/>
              <a:t>, v</a:t>
            </a:r>
            <a:r>
              <a:rPr lang="en-US" sz="2800" baseline="-25000"/>
              <a:t>2</a:t>
            </a:r>
            <a:r>
              <a:rPr lang="en-US" sz="2800"/>
              <a:t>,…,v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и </a:t>
            </a:r>
            <a:r>
              <a:rPr lang="en-US" sz="2800" b="1"/>
              <a:t>w</a:t>
            </a:r>
            <a:r>
              <a:rPr lang="en-US" sz="2800"/>
              <a:t>=(w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обозначается </a:t>
            </a:r>
            <a:r>
              <a:rPr lang="en-US" sz="2800" b="1">
                <a:solidFill>
                  <a:schemeClr val="hlink"/>
                </a:solidFill>
              </a:rPr>
              <a:t>v </a:t>
            </a:r>
            <a:r>
              <a:rPr lang="en-US" sz="2800" b="1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w</a:t>
            </a:r>
            <a:r>
              <a:rPr lang="en-US" sz="2800"/>
              <a:t> </a:t>
            </a:r>
            <a:r>
              <a:rPr lang="ru-RU" sz="2800"/>
              <a:t>и имеет величину</a:t>
            </a:r>
            <a:r>
              <a:rPr lang="en-US" sz="2800"/>
              <a:t>:</a:t>
            </a:r>
            <a:endParaRPr lang="ru-RU" sz="28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Симметрия (коммутативность)</a:t>
            </a:r>
            <a:endParaRPr lang="en-US"/>
          </a:p>
          <a:p>
            <a:pPr lvl="1" eaLnBrk="1" hangingPunct="1"/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a</a:t>
            </a:r>
          </a:p>
          <a:p>
            <a:pPr eaLnBrk="1" hangingPunct="1"/>
            <a:r>
              <a:rPr lang="ru-RU"/>
              <a:t>Линейность (дистрибутивность)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c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+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</a:p>
          <a:p>
            <a:pPr eaLnBrk="1" hangingPunct="1"/>
            <a:r>
              <a:rPr lang="ru-RU"/>
              <a:t>Однородность (ассоциативность)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i="1"/>
              <a:t>s</a:t>
            </a:r>
            <a:r>
              <a:rPr lang="en-US" b="1"/>
              <a:t>a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i="1">
                <a:cs typeface="Tahoma" pitchFamily="34" charset="0"/>
              </a:rPr>
              <a:t>s </a:t>
            </a:r>
            <a:r>
              <a:rPr lang="en-US">
                <a:cs typeface="Tahoma" pitchFamily="34" charset="0"/>
              </a:rPr>
              <a:t>(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)</a:t>
            </a:r>
            <a:endParaRPr lang="ru-RU"/>
          </a:p>
          <a:p>
            <a:pPr eaLnBrk="1" hangingPunct="1"/>
            <a:r>
              <a:rPr lang="en-US"/>
              <a:t>|</a:t>
            </a:r>
            <a:r>
              <a:rPr lang="en-US" b="1"/>
              <a:t>b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 b="1"/>
              <a:t>b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5087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3432175" y="29241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2927351" y="5035551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2927351" y="5176839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2927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4295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3359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4008438" y="4149726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Косинус угла</a:t>
            </a:r>
            <a:r>
              <a:rPr lang="ru-RU" sz="2800"/>
              <a:t> между двумя векторами равен скалярному произведению их орт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579937"/>
          </a:xfrm>
        </p:spPr>
        <p:txBody>
          <a:bodyPr/>
          <a:lstStyle/>
          <a:p>
            <a:pPr eaLnBrk="1" hangingPunct="1"/>
            <a:r>
              <a:rPr lang="ru-RU" sz="2800" dirty="0"/>
              <a:t>Связь между знаком косинуса и углом: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&gt;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=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&lt;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&gt; 90°</a:t>
            </a:r>
            <a:endParaRPr lang="ru-RU" dirty="0">
              <a:cs typeface="Tahoma" pitchFamily="34" charset="0"/>
            </a:endParaRPr>
          </a:p>
          <a:p>
            <a:pPr eaLnBrk="1" hangingPunct="1"/>
            <a:r>
              <a:rPr lang="ru-RU" sz="2800" dirty="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 dirty="0"/>
              <a:t>Менее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 dirty="0"/>
              <a:t>Ровно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en-US" dirty="0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 dirty="0"/>
              <a:t>Более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&lt; 0</a:t>
            </a:r>
            <a:endParaRPr lang="ru-RU" dirty="0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Два ненулевых вектора являются перпендикулярными (т.е. угол между ними равен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)</a:t>
            </a:r>
            <a:r>
              <a:rPr lang="ru-RU" dirty="0"/>
              <a:t>, если их скалярное произведение равно нулю</a:t>
            </a:r>
            <a:endParaRPr lang="en-US" dirty="0"/>
          </a:p>
          <a:p>
            <a:pPr eaLnBrk="1" hangingPunct="1"/>
            <a:r>
              <a:rPr lang="ru-RU" dirty="0"/>
              <a:t>Упражнения</a:t>
            </a:r>
          </a:p>
          <a:p>
            <a:pPr lvl="1"/>
            <a:r>
              <a:rPr lang="ru-RU" dirty="0"/>
              <a:t>Перпендикулярны ли векторы (1, 2) и (-4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  <a:p>
            <a:pPr lvl="1"/>
            <a:r>
              <a:rPr lang="ru-RU" dirty="0"/>
              <a:t>Перпендикулярны ли векторы (</a:t>
            </a:r>
            <a:r>
              <a:rPr lang="en-US" dirty="0"/>
              <a:t>2</a:t>
            </a:r>
            <a:r>
              <a:rPr lang="ru-RU" dirty="0"/>
              <a:t>, 2) и (4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6" y="4354106"/>
            <a:ext cx="8496944" cy="1655762"/>
          </a:xfrm>
          <a:ln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0"/>
              </a:spcBef>
            </a:pP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Часть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2</a:t>
            </a:r>
            <a:r>
              <a:rPr lang="ru-RU" sz="6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. Преобразование точек и систем координат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836712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9DF9370-A0DA-4147-B755-E78CBE95C223}"/>
              </a:ext>
            </a:extLst>
          </p:cNvPr>
          <p:cNvGrpSpPr/>
          <p:nvPr/>
        </p:nvGrpSpPr>
        <p:grpSpPr>
          <a:xfrm>
            <a:off x="8832303" y="2708920"/>
            <a:ext cx="3253927" cy="3388340"/>
            <a:chOff x="-5291045" y="1481158"/>
            <a:chExt cx="3427218" cy="3486308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B738248-3D65-4139-85E7-A3EB49C95652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8E841E9A-9E1A-4E59-B572-6B884AC2E555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5" name="Прямая со стрелкой 4">
                  <a:extLst>
                    <a:ext uri="{FF2B5EF4-FFF2-40B4-BE49-F238E27FC236}">
                      <a16:creationId xmlns:a16="http://schemas.microsoft.com/office/drawing/2014/main" id="{C8A88DA3-3C33-4E2F-965B-00CC059F0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Прямая со стрелкой 6">
                  <a:extLst>
                    <a:ext uri="{FF2B5EF4-FFF2-40B4-BE49-F238E27FC236}">
                      <a16:creationId xmlns:a16="http://schemas.microsoft.com/office/drawing/2014/main" id="{76ACA33A-4D8D-49B9-AC62-4DCD940F7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>
                  <a:extLst>
                    <a:ext uri="{FF2B5EF4-FFF2-40B4-BE49-F238E27FC236}">
                      <a16:creationId xmlns:a16="http://schemas.microsoft.com/office/drawing/2014/main" id="{46ED15C4-C134-4D26-B150-D07FAF424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177ED029-C848-4545-AB08-B4D011E0A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23" name="Равнобедренный треугольник 22">
              <a:extLst>
                <a:ext uri="{FF2B5EF4-FFF2-40B4-BE49-F238E27FC236}">
                  <a16:creationId xmlns:a16="http://schemas.microsoft.com/office/drawing/2014/main" id="{F9959667-7F0D-4492-B15C-DEA7116D4CAB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ED9FC5F-11E8-4F50-A8B4-CC60BE769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800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Докажите следующие свойства оператора </a:t>
            </a:r>
            <a:r>
              <a:rPr lang="ru-RU" dirty="0">
                <a:latin typeface="Arial" charset="0"/>
              </a:rPr>
              <a:t>┴:</a:t>
            </a:r>
          </a:p>
          <a:p>
            <a:pPr lvl="1" eaLnBrk="1" hangingPunct="1"/>
            <a:r>
              <a:rPr lang="ru-RU" dirty="0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 dirty="0">
                <a:latin typeface="Arial" charset="0"/>
              </a:rPr>
              <a:t>(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 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ru-RU" dirty="0">
                <a:latin typeface="Arial" charset="0"/>
              </a:rPr>
              <a:t>┴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>
                <a:latin typeface="Arial" charset="0"/>
              </a:rPr>
              <a:t>(A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A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, </a:t>
            </a:r>
            <a:r>
              <a:rPr lang="ru-RU" dirty="0">
                <a:latin typeface="Arial" charset="0"/>
              </a:rPr>
              <a:t>для любого скаляра </a:t>
            </a:r>
            <a:r>
              <a:rPr lang="en-US" dirty="0">
                <a:latin typeface="Arial" charset="0"/>
              </a:rPr>
              <a:t>A</a:t>
            </a:r>
          </a:p>
          <a:p>
            <a:pPr lvl="1" eaLnBrk="1" hangingPunct="1"/>
            <a:r>
              <a:rPr lang="ru-RU" dirty="0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(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)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-</a:t>
            </a:r>
            <a:r>
              <a:rPr lang="en-US" b="1" dirty="0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5"/>
            <a:ext cx="10729192" cy="40755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err="1"/>
              <a:t>Перп</a:t>
            </a:r>
            <a:r>
              <a:rPr lang="ru-RU" dirty="0"/>
              <a:t>-скалярное произведение – произведение </a:t>
            </a:r>
            <a:r>
              <a:rPr lang="ru-RU" dirty="0" err="1"/>
              <a:t>перпа</a:t>
            </a:r>
            <a:r>
              <a:rPr lang="ru-RU" dirty="0"/>
              <a:t>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endParaRPr lang="ru-RU" b="1" dirty="0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dirty="0"/>
              <a:t>Свойства (доказать, используя определение 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</a:t>
            </a:r>
            <a:r>
              <a:rPr lang="ru-RU" dirty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x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dirty="0">
                <a:cs typeface="Tahoma" pitchFamily="34" charset="0"/>
              </a:rPr>
              <a:t> –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x</a:t>
            </a:r>
            <a:endParaRPr lang="en-US" baseline="-25000" dirty="0"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 </a:t>
            </a:r>
            <a:r>
              <a:rPr lang="en-US" dirty="0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┴|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</a:t>
            </a: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|</a:t>
            </a:r>
            <a:r>
              <a:rPr lang="en-US" baseline="30000" dirty="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en-US" dirty="0">
                <a:cs typeface="Tahoma" pitchFamily="34" charset="0"/>
              </a:rPr>
              <a:t>= -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474914" y="45974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7048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4335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5270501" y="4030997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495551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4386264" y="3429001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774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1370807" y="3688557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888164" y="1789114"/>
            <a:ext cx="51133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L,</a:t>
            </a:r>
            <a:r>
              <a:rPr lang="ru-RU" dirty="0"/>
              <a:t> мы говорим, что вектор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разложен на составляющую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</a:t>
            </a:r>
            <a:r>
              <a:rPr lang="ru-RU" dirty="0"/>
              <a:t>вдоль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2782889" y="4365626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232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5016500" y="4508501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6888163" y="5614474"/>
            <a:ext cx="1268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=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9051660" y="6119138"/>
            <a:ext cx="309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8466A72-2A07-48C7-90E1-57DBF9A3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25" y="4077073"/>
            <a:ext cx="4071577" cy="24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556001" y="30861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8040689" y="2924176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219825" y="2797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2711450" y="4292601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40239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8975726" y="4149726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3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7248526" y="1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 = </a:t>
            </a:r>
            <a:r>
              <a:rPr lang="en-US" b="1" dirty="0"/>
              <a:t>e</a:t>
            </a:r>
            <a:r>
              <a:rPr lang="en-US" dirty="0"/>
              <a:t> - </a:t>
            </a:r>
            <a:r>
              <a:rPr lang="en-US" b="1" dirty="0"/>
              <a:t>m</a:t>
            </a:r>
            <a:endParaRPr lang="ru-RU" b="1" dirty="0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8975726" y="1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7248525" y="47625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 b="1">
                <a:sym typeface="Symbol" pitchFamily="18" charset="2"/>
              </a:rPr>
              <a:t> j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;	</a:t>
            </a:r>
            <a:r>
              <a:rPr lang="en-US" b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k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;		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j</a:t>
            </a:r>
          </a:p>
          <a:p>
            <a:pPr eaLnBrk="1" hangingPunct="1"/>
            <a:r>
              <a:rPr lang="ru-RU">
                <a:sym typeface="Symbol" pitchFamily="18" charset="2"/>
              </a:rPr>
              <a:t>Антисимметрия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b</a:t>
            </a:r>
            <a:r>
              <a:rPr lang="en-US">
                <a:sym typeface="Symbol" pitchFamily="18" charset="2"/>
              </a:rPr>
              <a:t> = -</a:t>
            </a:r>
            <a:r>
              <a:rPr lang="en-US" b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a</a:t>
            </a:r>
          </a:p>
          <a:p>
            <a:pPr eaLnBrk="1" hangingPunct="1"/>
            <a:r>
              <a:rPr lang="ru-RU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(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c</a:t>
            </a:r>
          </a:p>
          <a:p>
            <a:pPr eaLnBrk="1" hangingPunct="1"/>
            <a:r>
              <a:rPr lang="ru-RU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(s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s (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3119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4849814" y="3575051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8634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7319964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6527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8256588" y="4221164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8183564" y="3860801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2908300" y="2581276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3792538" y="2997201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7824789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7464426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8688389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 </a:t>
            </a:r>
            <a:r>
              <a:rPr lang="en-US" b="1" dirty="0">
                <a:sym typeface="Symbol" pitchFamily="18" charset="2"/>
              </a:rPr>
              <a:t>b</a:t>
            </a:r>
            <a:endParaRPr lang="ru-RU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Любые 3 точки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P</a:t>
            </a:r>
            <a:r>
              <a:rPr lang="en-US" sz="2800" baseline="-25000" dirty="0"/>
              <a:t>2</a:t>
            </a:r>
            <a:r>
              <a:rPr lang="en-US" sz="2800" dirty="0"/>
              <a:t>, P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ru-RU" sz="2800" dirty="0"/>
              <a:t>не лежащие на одной прямой, определяют единственную плоскость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Нормаль к плоскости, проходящей через 3 заданные точки можно найти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Построим два вектора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/>
              <a:t>a</a:t>
            </a:r>
            <a:r>
              <a:rPr lang="en-US" sz="2000" dirty="0"/>
              <a:t> = P</a:t>
            </a:r>
            <a:r>
              <a:rPr lang="en-US" baseline="-25000" dirty="0"/>
              <a:t>2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en-US" sz="2000" dirty="0"/>
              <a:t> = P</a:t>
            </a:r>
            <a:r>
              <a:rPr lang="en-US" baseline="-25000" dirty="0"/>
              <a:t>3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8400256" y="4581128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9540-B137-4862-89E5-334403E56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 </a:t>
            </a:r>
            <a:r>
              <a:rPr lang="en-US"/>
              <a:t>vs </a:t>
            </a:r>
            <a:r>
              <a:rPr lang="ru-RU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62132" y="1484784"/>
            <a:ext cx="9567664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 = (3, 1, -8)</a:t>
            </a:r>
            <a:r>
              <a:rPr lang="ru-RU" dirty="0"/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4"/>
            <a:ext cx="9495656" cy="4579937"/>
          </a:xfrm>
        </p:spPr>
        <p:txBody>
          <a:bodyPr/>
          <a:lstStyle/>
          <a:p>
            <a:pPr eaLnBrk="1" hangingPunct="1"/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 dirty="0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840287"/>
          </a:xfrm>
        </p:spPr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3411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8472489" y="457835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5016501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916363" y="3517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227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248526" y="3644901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6743700" y="5373689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5"/>
            <a:ext cx="9495656" cy="37155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Полезно представлять точки и векторы с помощью </a:t>
            </a:r>
            <a:r>
              <a:rPr lang="ru-RU" b="1" i="1" dirty="0"/>
              <a:t>одного и того же</a:t>
            </a:r>
            <a:r>
              <a:rPr lang="ru-RU" dirty="0"/>
              <a:t> набора базовых объектов 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O)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Вектору </a:t>
            </a:r>
            <a:r>
              <a:rPr lang="en-US" b="1" dirty="0"/>
              <a:t>v</a:t>
            </a:r>
            <a:r>
              <a:rPr lang="en-US" dirty="0"/>
              <a:t> = v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v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v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v</a:t>
            </a:r>
            <a:r>
              <a:rPr lang="en-US" baseline="-25000" dirty="0"/>
              <a:t>3</a:t>
            </a:r>
            <a:r>
              <a:rPr lang="en-US" dirty="0"/>
              <a:t>, 0)</a:t>
            </a:r>
            <a:endParaRPr lang="ru-RU" b="1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Точке </a:t>
            </a:r>
            <a:r>
              <a:rPr lang="en-US" dirty="0"/>
              <a:t>P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Четвертый компонент показывает, входит ли в </a:t>
            </a:r>
            <a:r>
              <a:rPr lang="ru-RU" dirty="0" err="1"/>
              <a:t>в</a:t>
            </a:r>
            <a:r>
              <a:rPr lang="ru-RU" dirty="0"/>
              <a:t> состав объекта начало отсчета </a:t>
            </a:r>
            <a:r>
              <a:rPr lang="en-US" dirty="0"/>
              <a:t>O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27350" y="2227263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Формула" r:id="rId3" imgW="1155700" imgH="914400" progId="Equation.3">
                  <p:embed/>
                </p:oleObj>
              </mc:Choice>
              <mc:Fallback>
                <p:oleObj name="Формула" r:id="rId3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227263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6283326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Формула" r:id="rId5" imgW="1219200" imgH="914400" progId="Equation.3">
                  <p:embed/>
                </p:oleObj>
              </mc:Choice>
              <mc:Fallback>
                <p:oleObj name="Формула" r:id="rId5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6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2351089" y="4957763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Эти уравнения являются примерами </a:t>
            </a:r>
            <a:r>
              <a:rPr lang="ru-RU" b="1" dirty="0"/>
              <a:t>однородного представления</a:t>
            </a:r>
            <a:r>
              <a:rPr lang="ru-RU" dirty="0"/>
              <a:t> векторов и точек</a:t>
            </a:r>
          </a:p>
          <a:p>
            <a:r>
              <a:rPr lang="ru-RU" dirty="0"/>
              <a:t>Однородное представление позволяет сохранять различие между точками и векторами и предоставляет компактную запись при работе с </a:t>
            </a:r>
            <a:r>
              <a:rPr lang="ru-RU" dirty="0" err="1"/>
              <a:t>афинными</a:t>
            </a:r>
            <a:r>
              <a:rPr lang="ru-RU" dirty="0"/>
              <a:t>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72816"/>
            <a:ext cx="9829801" cy="52566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Разность двух точек</a:t>
            </a:r>
            <a:r>
              <a:rPr lang="en-US" sz="2400" dirty="0"/>
              <a:t> </a:t>
            </a:r>
            <a:r>
              <a:rPr lang="ru-RU" sz="2400" dirty="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– (u,v,w,1) = (x-u,</a:t>
            </a:r>
            <a:r>
              <a:rPr lang="ru-RU" sz="2000" dirty="0"/>
              <a:t> </a:t>
            </a:r>
            <a:r>
              <a:rPr lang="en-US" sz="2000" dirty="0"/>
              <a:t>y-v, z-w, 0)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+ (d,e,f,0) = (</a:t>
            </a:r>
            <a:r>
              <a:rPr lang="en-US" sz="2000" dirty="0" err="1"/>
              <a:t>x+d</a:t>
            </a:r>
            <a:r>
              <a:rPr lang="en-US" sz="2000" dirty="0"/>
              <a:t>, </a:t>
            </a:r>
            <a:r>
              <a:rPr lang="en-US" sz="2000" dirty="0" err="1"/>
              <a:t>y+e</a:t>
            </a:r>
            <a:r>
              <a:rPr lang="en-US" sz="2000" dirty="0"/>
              <a:t>, </a:t>
            </a:r>
            <a:r>
              <a:rPr lang="en-US" sz="2000" dirty="0" err="1"/>
              <a:t>z+f</a:t>
            </a:r>
            <a:r>
              <a:rPr lang="en-US" sz="2000" dirty="0"/>
              <a:t>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(d,e,f,0)</a:t>
            </a:r>
            <a:r>
              <a:rPr lang="ru-RU" sz="2000" dirty="0"/>
              <a:t> + (</a:t>
            </a:r>
            <a:r>
              <a:rPr lang="en-US" sz="2000" dirty="0"/>
              <a:t>m,n,r,0) = (</a:t>
            </a:r>
            <a:r>
              <a:rPr lang="en-US" sz="2000" dirty="0" err="1"/>
              <a:t>d+m</a:t>
            </a:r>
            <a:r>
              <a:rPr lang="en-US" sz="2000" dirty="0"/>
              <a:t>, </a:t>
            </a:r>
            <a:r>
              <a:rPr lang="en-US" sz="2000" dirty="0" err="1"/>
              <a:t>e+n</a:t>
            </a:r>
            <a:r>
              <a:rPr lang="en-US" sz="2000" dirty="0"/>
              <a:t>, </a:t>
            </a:r>
            <a:r>
              <a:rPr lang="en-US" sz="2000" dirty="0" err="1"/>
              <a:t>f+r</a:t>
            </a:r>
            <a:r>
              <a:rPr lang="en-US" sz="2000" dirty="0"/>
              <a:t>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3(</a:t>
            </a:r>
            <a:r>
              <a:rPr lang="en-US" sz="2000" dirty="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Для векторов </a:t>
            </a:r>
            <a:r>
              <a:rPr lang="en-US" sz="2000" b="1" dirty="0"/>
              <a:t>v</a:t>
            </a:r>
            <a:r>
              <a:rPr lang="en-US" sz="2000" dirty="0"/>
              <a:t>=(v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,v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</a:t>
            </a:r>
            <a:r>
              <a:rPr lang="en-US" sz="2000" b="1" dirty="0"/>
              <a:t>w</a:t>
            </a:r>
            <a:r>
              <a:rPr lang="en-US" sz="2000" dirty="0"/>
              <a:t>=(w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,w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произвольных скаляров </a:t>
            </a:r>
            <a:r>
              <a:rPr lang="en-US" sz="2000" dirty="0"/>
              <a:t>a </a:t>
            </a:r>
            <a:r>
              <a:rPr lang="ru-RU" sz="2000" dirty="0"/>
              <a:t>и </a:t>
            </a:r>
            <a:r>
              <a:rPr lang="en-US" sz="2000" dirty="0"/>
              <a:t>b </a:t>
            </a:r>
            <a:r>
              <a:rPr lang="ru-RU" sz="2000" dirty="0"/>
              <a:t>имеем</a:t>
            </a:r>
            <a:br>
              <a:rPr lang="en-US" sz="2000" dirty="0"/>
            </a:br>
            <a:r>
              <a:rPr lang="en-US" sz="2000" dirty="0" err="1"/>
              <a:t>a</a:t>
            </a:r>
            <a:r>
              <a:rPr lang="en-US" sz="2000" b="1" dirty="0" err="1"/>
              <a:t>v</a:t>
            </a:r>
            <a:r>
              <a:rPr lang="en-US" sz="2000" dirty="0" err="1"/>
              <a:t>+b</a:t>
            </a:r>
            <a:r>
              <a:rPr lang="en-US" sz="2000" b="1" dirty="0" err="1"/>
              <a:t>w</a:t>
            </a:r>
            <a:r>
              <a:rPr lang="en-US" sz="2000" dirty="0"/>
              <a:t>=(av</a:t>
            </a:r>
            <a:r>
              <a:rPr lang="en-US" sz="2000" baseline="-25000" dirty="0"/>
              <a:t>1</a:t>
            </a:r>
            <a:r>
              <a:rPr lang="en-US" sz="2000" dirty="0"/>
              <a:t>+bw</a:t>
            </a:r>
            <a:r>
              <a:rPr lang="en-US" sz="2000" baseline="-25000" dirty="0"/>
              <a:t>1</a:t>
            </a:r>
            <a:r>
              <a:rPr lang="en-US" sz="2000" dirty="0"/>
              <a:t>, av</a:t>
            </a:r>
            <a:r>
              <a:rPr lang="en-US" sz="2000" baseline="-25000" dirty="0"/>
              <a:t>2</a:t>
            </a:r>
            <a:r>
              <a:rPr lang="en-US" sz="2000" dirty="0"/>
              <a:t>+bw</a:t>
            </a:r>
            <a:r>
              <a:rPr lang="en-US" sz="2000" baseline="-25000" dirty="0"/>
              <a:t>2</a:t>
            </a:r>
            <a:r>
              <a:rPr lang="en-US" sz="2000" dirty="0"/>
              <a:t>, av</a:t>
            </a:r>
            <a:r>
              <a:rPr lang="en-US" sz="2000" baseline="-25000" dirty="0"/>
              <a:t>3</a:t>
            </a:r>
            <a:r>
              <a:rPr lang="en-US" sz="2000" dirty="0"/>
              <a:t>+bw</a:t>
            </a:r>
            <a:r>
              <a:rPr lang="en-US" sz="2000" baseline="-25000" dirty="0"/>
              <a:t>3</a:t>
            </a:r>
            <a:r>
              <a:rPr lang="en-US" sz="2000" dirty="0"/>
              <a:t>, 0), </a:t>
            </a:r>
            <a:r>
              <a:rPr lang="ru-RU" sz="2000" dirty="0"/>
              <a:t>что является вектором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44824"/>
            <a:ext cx="9640888" cy="501317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Рассмотрим формирование линейной комбинации двух точек</a:t>
            </a:r>
            <a:br>
              <a:rPr lang="en-US" sz="2800" dirty="0"/>
            </a:br>
            <a:r>
              <a:rPr lang="en-US" sz="2800" dirty="0"/>
              <a:t>P=(P</a:t>
            </a:r>
            <a:r>
              <a:rPr lang="en-US" sz="2800" baseline="-25000" dirty="0"/>
              <a:t>1</a:t>
            </a:r>
            <a:r>
              <a:rPr lang="en-US" sz="2800" dirty="0"/>
              <a:t>,P</a:t>
            </a:r>
            <a:r>
              <a:rPr lang="en-US" sz="2800" baseline="-25000" dirty="0"/>
              <a:t>2</a:t>
            </a:r>
            <a:r>
              <a:rPr lang="en-US" sz="2800" dirty="0"/>
              <a:t>,P</a:t>
            </a:r>
            <a:r>
              <a:rPr lang="en-US" sz="2800" baseline="-25000" dirty="0"/>
              <a:t>3</a:t>
            </a:r>
            <a:r>
              <a:rPr lang="en-US" sz="2800" dirty="0"/>
              <a:t>,1) </a:t>
            </a:r>
            <a:r>
              <a:rPr lang="ru-RU" sz="2800" dirty="0"/>
              <a:t>и </a:t>
            </a:r>
            <a:r>
              <a:rPr lang="en-US" sz="2800" dirty="0"/>
              <a:t>R=(R</a:t>
            </a:r>
            <a:r>
              <a:rPr lang="en-US" sz="2800" baseline="-25000" dirty="0"/>
              <a:t>1</a:t>
            </a:r>
            <a:r>
              <a:rPr lang="en-US" sz="2800" dirty="0"/>
              <a:t>,R</a:t>
            </a:r>
            <a:r>
              <a:rPr lang="en-US" sz="2800" baseline="-25000" dirty="0"/>
              <a:t>2</a:t>
            </a:r>
            <a:r>
              <a:rPr lang="en-US" sz="2800" dirty="0"/>
              <a:t>,R</a:t>
            </a:r>
            <a:r>
              <a:rPr lang="en-US" sz="2800" baseline="-25000" dirty="0"/>
              <a:t>3</a:t>
            </a:r>
            <a:r>
              <a:rPr lang="en-US" sz="2800" dirty="0"/>
              <a:t>,1)</a:t>
            </a:r>
            <a:r>
              <a:rPr lang="ru-RU" sz="2800" dirty="0"/>
              <a:t> со скалярами </a:t>
            </a:r>
            <a:r>
              <a:rPr lang="en-US" sz="2800" dirty="0"/>
              <a:t>f </a:t>
            </a:r>
            <a:r>
              <a:rPr lang="ru-RU" sz="2800" dirty="0"/>
              <a:t>и </a:t>
            </a:r>
            <a:r>
              <a:rPr lang="en-US" sz="2800" dirty="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pitchFamily="18" charset="0"/>
              </a:rPr>
              <a:t>fP+gR</a:t>
            </a:r>
            <a:r>
              <a:rPr lang="en-US" i="1" dirty="0">
                <a:latin typeface="Times New Roman" pitchFamily="18" charset="0"/>
              </a:rPr>
              <a:t>=(fP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</a:rPr>
              <a:t>f+g</a:t>
            </a:r>
            <a:r>
              <a:rPr lang="en-US" i="1" dirty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Результат является истинной точкой лишь в том случае, когда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 dirty="0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Если сумма коэффициентов линейной комбинации равна 1, такая комбинация является аффинной, </a:t>
            </a:r>
            <a:r>
              <a:rPr lang="ru-RU" dirty="0" err="1"/>
              <a:t>т.о</a:t>
            </a:r>
            <a:r>
              <a:rPr lang="ru-RU" dirty="0"/>
              <a:t>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 dirty="0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16832"/>
            <a:ext cx="9640888" cy="49411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дана линейная комбинация двух точек </a:t>
            </a:r>
            <a:r>
              <a:rPr lang="en-US" sz="2800" i="1" dirty="0">
                <a:latin typeface="Times New Roman" pitchFamily="18" charset="0"/>
              </a:rPr>
              <a:t>E=</a:t>
            </a:r>
            <a:r>
              <a:rPr lang="en-US" sz="2800" i="1" dirty="0" err="1">
                <a:latin typeface="Times New Roman" pitchFamily="18" charset="0"/>
              </a:rPr>
              <a:t>fP+gR</a:t>
            </a:r>
            <a:r>
              <a:rPr lang="en-US" sz="2800" i="1" dirty="0">
                <a:latin typeface="Times New Roman" pitchFamily="18" charset="0"/>
              </a:rPr>
              <a:t>,</a:t>
            </a:r>
            <a:r>
              <a:rPr lang="ru-RU" sz="2800" i="1" dirty="0">
                <a:latin typeface="Times New Roman" pitchFamily="18" charset="0"/>
              </a:rPr>
              <a:t> </a:t>
            </a:r>
            <a:r>
              <a:rPr lang="ru-RU" sz="2800" dirty="0">
                <a:latin typeface="Arial" charset="0"/>
              </a:rPr>
              <a:t>такая, что</a:t>
            </a:r>
            <a:r>
              <a:rPr lang="en-US" sz="2800" i="1" dirty="0">
                <a:latin typeface="Times New Roman" pitchFamily="18" charset="0"/>
              </a:rPr>
              <a:t> f+g≠1</a:t>
            </a:r>
            <a:endParaRPr lang="ru-RU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Пусть начало отсчета смещено на вектор </a:t>
            </a:r>
            <a:r>
              <a:rPr lang="en-US" b="1" i="1" dirty="0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тогда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 смещена 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P+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 –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R+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endParaRPr lang="en-US" b="1" i="1" dirty="0">
              <a:latin typeface="Times New Roman" pitchFamily="18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E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E+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fP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gR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(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f+g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)</a:t>
            </a:r>
            <a:r>
              <a:rPr lang="en-US" sz="2000" b="1" i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f+g≠1, </a:t>
            </a:r>
            <a:r>
              <a:rPr lang="ru-RU" sz="2000" dirty="0">
                <a:latin typeface="Times New Roman" pitchFamily="18" charset="0"/>
                <a:cs typeface="Tahoma" pitchFamily="34" charset="0"/>
              </a:rPr>
              <a:t>то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E’≠E + </a:t>
            </a:r>
            <a:r>
              <a:rPr lang="en-US" sz="2000" b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>
                <a:latin typeface="Times New Roman" pitchFamily="18" charset="0"/>
                <a:cs typeface="Tahoma" pitchFamily="34" charset="0"/>
              </a:rPr>
              <a:t>Иными словами, </a:t>
            </a:r>
            <a:r>
              <a:rPr lang="ru-RU" b="1" dirty="0" err="1">
                <a:latin typeface="Times New Roman" pitchFamily="18" charset="0"/>
                <a:cs typeface="Tahoma" pitchFamily="34" charset="0"/>
              </a:rPr>
              <a:t>неаффинная</a:t>
            </a:r>
            <a:r>
              <a:rPr lang="ru-RU" b="1" dirty="0">
                <a:latin typeface="Times New Roman" pitchFamily="18" charset="0"/>
                <a:cs typeface="Tahoma" pitchFamily="34" charset="0"/>
              </a:rPr>
              <a:t> комбинация точек в различных системах координат дает различные точки</a:t>
            </a:r>
            <a:endParaRPr lang="en-US" b="1" dirty="0"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pPr lvl="1" eaLnBrk="1" hangingPunct="1"/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2690814" y="2239963"/>
            <a:ext cx="76533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2690814" y="4381500"/>
            <a:ext cx="7735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/>
              <a:t>D </a:t>
            </a:r>
            <a:r>
              <a:rPr lang="ru-RU"/>
              <a:t>плоскости и в 3</a:t>
            </a:r>
            <a:r>
              <a:rPr lang="en-US"/>
              <a:t>D</a:t>
            </a:r>
            <a:r>
              <a:rPr lang="ru-RU"/>
              <a:t> пространстве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Введение в преобразования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34879-5D98-2090-CDC0-9710E6D5A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Любое преобразование переводит каждую точку </a:t>
            </a:r>
            <a:r>
              <a:rPr lang="en-US" dirty="0"/>
              <a:t>P </a:t>
            </a:r>
            <a:r>
              <a:rPr lang="ru-RU" dirty="0"/>
              <a:t>в пространстве в новую точку </a:t>
            </a:r>
            <a:r>
              <a:rPr lang="en-US" dirty="0"/>
              <a:t>Q </a:t>
            </a:r>
            <a:r>
              <a:rPr lang="ru-RU" dirty="0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980" name="Object 4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698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199457" y="1690688"/>
            <a:ext cx="9217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В любом двухмерном координатном фрейме точки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Q </a:t>
            </a:r>
            <a:r>
              <a:rPr lang="ru-RU" sz="2400" dirty="0"/>
              <a:t>имеют следующее представление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3" name="Object 7"/>
              <p:cNvSpPr txBox="1"/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199457" y="4115593"/>
            <a:ext cx="10369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воздействует на представление координаты точки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и дает представление точки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в соответствии с некоторой функцией </a:t>
            </a:r>
            <a:r>
              <a:rPr lang="en-US" sz="2400" b="1" dirty="0"/>
              <a:t>T</a:t>
            </a:r>
            <a:r>
              <a:rPr lang="ru-RU" sz="2400" b="1" dirty="0"/>
              <a:t>()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8" name="Object 12"/>
              <p:cNvSpPr txBox="1"/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9" name="Object 13"/>
              <p:cNvSpPr txBox="1"/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blipFill>
                <a:blip r:embed="rId5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00240" y="5584823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  <p:bldP spid="126982" grpId="0"/>
      <p:bldP spid="126983" grpId="0"/>
      <p:bldP spid="126987" grpId="0"/>
      <p:bldP spid="126988" grpId="0"/>
      <p:bldP spid="126989" grpId="0"/>
      <p:bldP spid="12699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/>
            <a:r>
              <a:rPr lang="ru-RU" dirty="0"/>
              <a:t>Сохраняется параллельность прямых</a:t>
            </a:r>
          </a:p>
          <a:p>
            <a:pPr lvl="1"/>
            <a:r>
              <a:rPr lang="ru-RU" dirty="0"/>
              <a:t>Пересекающиеся прямые пересекаются</a:t>
            </a:r>
          </a:p>
          <a:p>
            <a:pPr lvl="1"/>
            <a:r>
              <a:rPr lang="ru-RU" dirty="0"/>
              <a:t>Скрещивающиеся прямые скрещиваются</a:t>
            </a:r>
          </a:p>
          <a:p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/>
            <a:r>
              <a:rPr lang="ru-RU" dirty="0"/>
              <a:t>Упрощают масштабирование, поворот, перенос изображений</a:t>
            </a:r>
          </a:p>
          <a:p>
            <a:pPr lvl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hape1">
            <a:extLst>
              <a:ext uri="{FF2B5EF4-FFF2-40B4-BE49-F238E27FC236}">
                <a16:creationId xmlns:a16="http://schemas.microsoft.com/office/drawing/2014/main" id="{CA183720-A4D7-4B2E-81FE-32DCFA801F6E}"/>
              </a:ext>
            </a:extLst>
          </p:cNvPr>
          <p:cNvSpPr/>
          <p:nvPr/>
        </p:nvSpPr>
        <p:spPr>
          <a:xfrm>
            <a:off x="6528048" y="1772816"/>
            <a:ext cx="158417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6ACCD52-D040-4063-A77D-E00A76FAC6FE}"/>
              </a:ext>
            </a:extLst>
          </p:cNvPr>
          <p:cNvCxnSpPr/>
          <p:nvPr/>
        </p:nvCxnSpPr>
        <p:spPr>
          <a:xfrm>
            <a:off x="5951984" y="1772816"/>
            <a:ext cx="3024336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277819A-A3F2-412E-AB37-E281BD639ED5}"/>
              </a:ext>
            </a:extLst>
          </p:cNvPr>
          <p:cNvCxnSpPr/>
          <p:nvPr/>
        </p:nvCxnSpPr>
        <p:spPr>
          <a:xfrm>
            <a:off x="6528048" y="1412776"/>
            <a:ext cx="0" cy="2088232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34C99DE-B930-43FB-9F4F-857990756190}"/>
              </a:ext>
            </a:extLst>
          </p:cNvPr>
          <p:cNvCxnSpPr/>
          <p:nvPr/>
        </p:nvCxnSpPr>
        <p:spPr>
          <a:xfrm>
            <a:off x="8112224" y="1412776"/>
            <a:ext cx="0" cy="2304256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A7A18B-A117-43B1-941C-F6CE92C31C4F}"/>
              </a:ext>
            </a:extLst>
          </p:cNvPr>
          <p:cNvCxnSpPr/>
          <p:nvPr/>
        </p:nvCxnSpPr>
        <p:spPr>
          <a:xfrm>
            <a:off x="5951984" y="3140968"/>
            <a:ext cx="3168352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ердце 24">
            <a:extLst>
              <a:ext uri="{FF2B5EF4-FFF2-40B4-BE49-F238E27FC236}">
                <a16:creationId xmlns:a16="http://schemas.microsoft.com/office/drawing/2014/main" id="{88D4C724-097D-4117-BDBE-EBB41F0C10FD}"/>
              </a:ext>
            </a:extLst>
          </p:cNvPr>
          <p:cNvSpPr/>
          <p:nvPr/>
        </p:nvSpPr>
        <p:spPr>
          <a:xfrm rot="1133784">
            <a:off x="1487488" y="1052736"/>
            <a:ext cx="1512168" cy="1296144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658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781633C-4329-42C7-998C-70BA6EDE99FD}"/>
              </a:ext>
            </a:extLst>
          </p:cNvPr>
          <p:cNvCxnSpPr>
            <a:cxnSpLocks/>
          </p:cNvCxnSpPr>
          <p:nvPr/>
        </p:nvCxnSpPr>
        <p:spPr>
          <a:xfrm>
            <a:off x="6780235" y="1827221"/>
            <a:ext cx="2372700" cy="1244841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22DBFF0-46FB-424B-AF4D-E9B0B5CD2C02}"/>
              </a:ext>
            </a:extLst>
          </p:cNvPr>
          <p:cNvCxnSpPr>
            <a:cxnSpLocks/>
          </p:cNvCxnSpPr>
          <p:nvPr/>
        </p:nvCxnSpPr>
        <p:spPr>
          <a:xfrm rot="1661029" flipH="1">
            <a:off x="6735815" y="1374478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3945F1C-DD30-4662-B9F6-E17D6401FE1E}"/>
              </a:ext>
            </a:extLst>
          </p:cNvPr>
          <p:cNvCxnSpPr>
            <a:cxnSpLocks/>
          </p:cNvCxnSpPr>
          <p:nvPr/>
        </p:nvCxnSpPr>
        <p:spPr>
          <a:xfrm>
            <a:off x="5953307" y="2938391"/>
            <a:ext cx="2333564" cy="122430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2D29C5B-2EB2-4DEC-B03A-59F89D134C8E}"/>
              </a:ext>
            </a:extLst>
          </p:cNvPr>
          <p:cNvCxnSpPr>
            <a:cxnSpLocks/>
          </p:cNvCxnSpPr>
          <p:nvPr/>
        </p:nvCxnSpPr>
        <p:spPr>
          <a:xfrm rot="1661029" flipH="1">
            <a:off x="7791085" y="2009443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!!Shape1">
            <a:extLst>
              <a:ext uri="{FF2B5EF4-FFF2-40B4-BE49-F238E27FC236}">
                <a16:creationId xmlns:a16="http://schemas.microsoft.com/office/drawing/2014/main" id="{5BA6B830-CB01-4295-8823-2702B0106AE9}"/>
              </a:ext>
            </a:extLst>
          </p:cNvPr>
          <p:cNvSpPr/>
          <p:nvPr/>
        </p:nvSpPr>
        <p:spPr>
          <a:xfrm rot="1661029">
            <a:off x="6686523" y="2276210"/>
            <a:ext cx="1577329" cy="1380852"/>
          </a:xfrm>
          <a:custGeom>
            <a:avLst/>
            <a:gdLst>
              <a:gd name="connsiteX0" fmla="*/ 0 w 1243954"/>
              <a:gd name="connsiteY0" fmla="*/ 0 h 1368152"/>
              <a:gd name="connsiteX1" fmla="*/ 1243954 w 1243954"/>
              <a:gd name="connsiteY1" fmla="*/ 0 h 1368152"/>
              <a:gd name="connsiteX2" fmla="*/ 1243954 w 1243954"/>
              <a:gd name="connsiteY2" fmla="*/ 1368152 h 1368152"/>
              <a:gd name="connsiteX3" fmla="*/ 0 w 1243954"/>
              <a:gd name="connsiteY3" fmla="*/ 1368152 h 1368152"/>
              <a:gd name="connsiteX4" fmla="*/ 0 w 1243954"/>
              <a:gd name="connsiteY4" fmla="*/ 0 h 1368152"/>
              <a:gd name="connsiteX0" fmla="*/ 0 w 1593204"/>
              <a:gd name="connsiteY0" fmla="*/ 1270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0 w 1593204"/>
              <a:gd name="connsiteY4" fmla="*/ 12700 h 1380852"/>
              <a:gd name="connsiteX0" fmla="*/ 365125 w 1593204"/>
              <a:gd name="connsiteY0" fmla="*/ 635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365125 w 1593204"/>
              <a:gd name="connsiteY4" fmla="*/ 6350 h 1380852"/>
              <a:gd name="connsiteX0" fmla="*/ 349250 w 1577329"/>
              <a:gd name="connsiteY0" fmla="*/ 6350 h 1380852"/>
              <a:gd name="connsiteX1" fmla="*/ 1577329 w 1577329"/>
              <a:gd name="connsiteY1" fmla="*/ 0 h 1380852"/>
              <a:gd name="connsiteX2" fmla="*/ 1228079 w 1577329"/>
              <a:gd name="connsiteY2" fmla="*/ 1380852 h 1380852"/>
              <a:gd name="connsiteX3" fmla="*/ 0 w 1577329"/>
              <a:gd name="connsiteY3" fmla="*/ 1377677 h 1380852"/>
              <a:gd name="connsiteX4" fmla="*/ 349250 w 1577329"/>
              <a:gd name="connsiteY4" fmla="*/ 6350 h 138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29" h="1380852">
                <a:moveTo>
                  <a:pt x="349250" y="6350"/>
                </a:moveTo>
                <a:lnTo>
                  <a:pt x="1577329" y="0"/>
                </a:lnTo>
                <a:lnTo>
                  <a:pt x="1228079" y="1380852"/>
                </a:lnTo>
                <a:lnTo>
                  <a:pt x="0" y="1377677"/>
                </a:lnTo>
                <a:lnTo>
                  <a:pt x="349250" y="6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ердце 19">
            <a:extLst>
              <a:ext uri="{FF2B5EF4-FFF2-40B4-BE49-F238E27FC236}">
                <a16:creationId xmlns:a16="http://schemas.microsoft.com/office/drawing/2014/main" id="{06AF5075-7B92-473A-B1D0-538462C5027D}"/>
              </a:ext>
            </a:extLst>
          </p:cNvPr>
          <p:cNvSpPr/>
          <p:nvPr/>
        </p:nvSpPr>
        <p:spPr>
          <a:xfrm rot="19205938">
            <a:off x="1283800" y="1853287"/>
            <a:ext cx="2604024" cy="1844040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79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1041ED-9179-4077-AA61-EAC4F9355141}"/>
              </a:ext>
            </a:extLst>
          </p:cNvPr>
          <p:cNvSpPr/>
          <p:nvPr/>
        </p:nvSpPr>
        <p:spPr>
          <a:xfrm>
            <a:off x="1045219" y="469530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9B186A-C301-445D-B3FD-9659D091D317}"/>
              </a:ext>
            </a:extLst>
          </p:cNvPr>
          <p:cNvSpPr/>
          <p:nvPr/>
        </p:nvSpPr>
        <p:spPr>
          <a:xfrm>
            <a:off x="2567608" y="4695305"/>
            <a:ext cx="792088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F09529-5BDA-4392-A319-649377821ACA}"/>
              </a:ext>
            </a:extLst>
          </p:cNvPr>
          <p:cNvSpPr/>
          <p:nvPr/>
        </p:nvSpPr>
        <p:spPr>
          <a:xfrm>
            <a:off x="5935620" y="523536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0209079-3A32-4374-BA3B-99708B060101}"/>
              </a:ext>
            </a:extLst>
          </p:cNvPr>
          <p:cNvSpPr/>
          <p:nvPr/>
        </p:nvSpPr>
        <p:spPr>
          <a:xfrm>
            <a:off x="9452771" y="5055344"/>
            <a:ext cx="1282050" cy="8640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FAF57B8-4564-4222-A719-467CAAB85508}"/>
              </a:ext>
            </a:extLst>
          </p:cNvPr>
          <p:cNvGrpSpPr/>
          <p:nvPr/>
        </p:nvGrpSpPr>
        <p:grpSpPr>
          <a:xfrm>
            <a:off x="8941668" y="4407273"/>
            <a:ext cx="2592288" cy="1808584"/>
            <a:chOff x="7032104" y="3429000"/>
            <a:chExt cx="2592288" cy="1808584"/>
          </a:xfrm>
        </p:grpSpPr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703F656-52EF-4E58-BA5A-0968F92E314B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8A5E227-EB04-45D5-BA2D-6C1071359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CEBAC7C-CAF3-4374-877A-C2E48066284A}"/>
              </a:ext>
            </a:extLst>
          </p:cNvPr>
          <p:cNvGrpSpPr/>
          <p:nvPr/>
        </p:nvGrpSpPr>
        <p:grpSpPr>
          <a:xfrm>
            <a:off x="1117227" y="4407273"/>
            <a:ext cx="2592288" cy="1808584"/>
            <a:chOff x="7032104" y="3429000"/>
            <a:chExt cx="2592288" cy="1808584"/>
          </a:xfrm>
        </p:grpSpPr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326D2386-C3DA-496A-952B-6CC2F28F0FF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C4B60F53-ED7E-40B9-9376-50028D8C8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3A82F32-50EA-492D-91FF-18BFC0C664F9}"/>
              </a:ext>
            </a:extLst>
          </p:cNvPr>
          <p:cNvGrpSpPr/>
          <p:nvPr/>
        </p:nvGrpSpPr>
        <p:grpSpPr>
          <a:xfrm>
            <a:off x="5179536" y="4407273"/>
            <a:ext cx="2592288" cy="1808584"/>
            <a:chOff x="7032104" y="3429000"/>
            <a:chExt cx="2592288" cy="1808584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F4BA4C9C-3C68-47CC-97C2-2F79C304A5D9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32CBEF64-2FD4-4142-957B-DA5CDBEB4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3763 0.146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25113"/>
            <a:ext cx="10801200" cy="1199831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503078" y="5517232"/>
            <a:ext cx="7876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11</a:t>
            </a:r>
            <a:r>
              <a:rPr lang="en-US" sz="2800" dirty="0"/>
              <a:t>, m</a:t>
            </a:r>
            <a:r>
              <a:rPr lang="en-US" sz="2800" baseline="-25000" dirty="0"/>
              <a:t>12</a:t>
            </a:r>
            <a:r>
              <a:rPr lang="ru-RU" sz="2800" dirty="0"/>
              <a:t>, </a:t>
            </a:r>
            <a:r>
              <a:rPr lang="en-US" sz="2800" dirty="0"/>
              <a:t>m</a:t>
            </a:r>
            <a:r>
              <a:rPr lang="en-US" sz="2800" baseline="-25000" dirty="0"/>
              <a:t>13</a:t>
            </a:r>
            <a:r>
              <a:rPr lang="en-US" sz="2800" dirty="0"/>
              <a:t>, m</a:t>
            </a:r>
            <a:r>
              <a:rPr lang="en-US" sz="2800" baseline="-25000" dirty="0"/>
              <a:t>21</a:t>
            </a:r>
            <a:r>
              <a:rPr lang="en-US" sz="2800" dirty="0"/>
              <a:t>, m</a:t>
            </a:r>
            <a:r>
              <a:rPr lang="en-US" sz="2800" baseline="-25000" dirty="0"/>
              <a:t>22</a:t>
            </a:r>
            <a:r>
              <a:rPr lang="en-US" sz="2800" dirty="0"/>
              <a:t>, m</a:t>
            </a:r>
            <a:r>
              <a:rPr lang="en-US" sz="2800" baseline="-25000" dirty="0"/>
              <a:t>23</a:t>
            </a:r>
            <a:r>
              <a:rPr lang="en-US" sz="2800" dirty="0"/>
              <a:t> – </a:t>
            </a:r>
            <a:r>
              <a:rPr lang="ru-RU" sz="2800" dirty="0"/>
              <a:t>некоторые константы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838200" y="3573463"/>
            <a:ext cx="103703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b="1" dirty="0"/>
              <a:t>любого аффинного преобразования</a:t>
            </a:r>
            <a:r>
              <a:rPr lang="ru-RU" sz="2000" dirty="0"/>
              <a:t> третья строка матрицы всегда равняется (0</a:t>
            </a:r>
            <a:r>
              <a:rPr lang="en-US" sz="2000" dirty="0"/>
              <a:t>, 0, 1)</a:t>
            </a:r>
            <a:endParaRPr lang="ru-RU" sz="2000" dirty="0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38200" y="4404048"/>
            <a:ext cx="94993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Аффинные преобразования могут применяться не только к точкам, но и к векторам</a:t>
            </a:r>
            <a:r>
              <a:rPr lang="en-US" sz="2000" dirty="0"/>
              <a:t>.</a:t>
            </a:r>
          </a:p>
          <a:p>
            <a:r>
              <a:rPr lang="ru-RU" sz="2000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FC911A9-A4A7-4D43-AA28-B8AF7084C6AB}"/>
              </a:ext>
            </a:extLst>
          </p:cNvPr>
          <p:cNvSpPr/>
          <p:nvPr/>
        </p:nvSpPr>
        <p:spPr>
          <a:xfrm>
            <a:off x="8944704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EEF013-E99F-4E7F-A019-72CB89AD8AB0}"/>
              </a:ext>
            </a:extLst>
          </p:cNvPr>
          <p:cNvSpPr/>
          <p:nvPr/>
        </p:nvSpPr>
        <p:spPr>
          <a:xfrm>
            <a:off x="1415480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2A2DA80-DB69-4D36-8201-E59EA3BD013D}"/>
              </a:ext>
            </a:extLst>
          </p:cNvPr>
          <p:cNvGrpSpPr/>
          <p:nvPr/>
        </p:nvGrpSpPr>
        <p:grpSpPr>
          <a:xfrm>
            <a:off x="659396" y="4704760"/>
            <a:ext cx="2592288" cy="1808584"/>
            <a:chOff x="7032104" y="3429000"/>
            <a:chExt cx="2592288" cy="180858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0902D56E-D008-45FC-B088-2664BFE4672F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4CA860B-EA2E-44F3-A495-693F18992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74DC2-A4C5-4946-813C-D452948E9D50}"/>
              </a:ext>
            </a:extLst>
          </p:cNvPr>
          <p:cNvSpPr/>
          <p:nvPr/>
        </p:nvSpPr>
        <p:spPr>
          <a:xfrm>
            <a:off x="5088496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42C74B6-17C4-4BEB-8F89-F9C9A7DB8602}"/>
              </a:ext>
            </a:extLst>
          </p:cNvPr>
          <p:cNvGrpSpPr/>
          <p:nvPr/>
        </p:nvGrpSpPr>
        <p:grpSpPr>
          <a:xfrm>
            <a:off x="4332412" y="4704760"/>
            <a:ext cx="2592288" cy="1808584"/>
            <a:chOff x="7032104" y="3429000"/>
            <a:chExt cx="2592288" cy="1808584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6865348-E178-4427-89EF-851C5F2C20DA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8E3A0304-9800-4445-8B7B-28C7223F1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6AA1517-E0E9-4998-A2E6-977D9E6682FB}"/>
              </a:ext>
            </a:extLst>
          </p:cNvPr>
          <p:cNvGrpSpPr/>
          <p:nvPr/>
        </p:nvGrpSpPr>
        <p:grpSpPr>
          <a:xfrm>
            <a:off x="8188620" y="4704760"/>
            <a:ext cx="2592288" cy="1808584"/>
            <a:chOff x="7032104" y="3429000"/>
            <a:chExt cx="2592288" cy="1808584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122881EB-4C4E-4AB8-B239-E9F082061640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1585166-C25A-4C7C-985C-FF53B6325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нак ''плюс'' 1">
            <a:extLst>
              <a:ext uri="{FF2B5EF4-FFF2-40B4-BE49-F238E27FC236}">
                <a16:creationId xmlns:a16="http://schemas.microsoft.com/office/drawing/2014/main" id="{CB526247-52C5-4F90-B20E-E080C33F531E}"/>
              </a:ext>
            </a:extLst>
          </p:cNvPr>
          <p:cNvSpPr/>
          <p:nvPr/>
        </p:nvSpPr>
        <p:spPr>
          <a:xfrm>
            <a:off x="3503712" y="5532852"/>
            <a:ext cx="540667" cy="5406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 2">
            <a:extLst>
              <a:ext uri="{FF2B5EF4-FFF2-40B4-BE49-F238E27FC236}">
                <a16:creationId xmlns:a16="http://schemas.microsoft.com/office/drawing/2014/main" id="{4D416B34-E009-424F-AD76-207D835D4D76}"/>
              </a:ext>
            </a:extLst>
          </p:cNvPr>
          <p:cNvSpPr/>
          <p:nvPr/>
        </p:nvSpPr>
        <p:spPr>
          <a:xfrm>
            <a:off x="7268386" y="5516744"/>
            <a:ext cx="572881" cy="5728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6497 -0.073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6497 -0.07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4" grpId="0" animBg="1"/>
      <p:bldP spid="8" grpId="0" animBg="1"/>
      <p:bldP spid="2" grpId="0" animBg="1"/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41"/>
            <a:ext cx="8915400" cy="1646536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838200" y="1916833"/>
            <a:ext cx="82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882901" y="3998913"/>
            <a:ext cx="6130925" cy="1181100"/>
            <a:chOff x="1358900" y="3998913"/>
            <a:chExt cx="6130925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55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882900" y="5373688"/>
            <a:ext cx="6153150" cy="1181100"/>
            <a:chOff x="1358900" y="5373688"/>
            <a:chExt cx="6153150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/>
                </a:p>
              </p:txBody>
            </p:sp>
          </mc:Choice>
          <mc:Fallback xmlns=""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dirty="0">
                <a:latin typeface="Verdana" pitchFamily="34" charset="0"/>
              </a:rPr>
              <a:t>T</a:t>
            </a:r>
            <a:endParaRPr lang="ru-RU" sz="30000" dirty="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 dirty="0">
                <a:latin typeface="Verdana" pitchFamily="34" charset="0"/>
              </a:rPr>
              <a:t>T</a:t>
            </a:r>
            <a:endParaRPr lang="ru-RU" sz="30000" i="1" dirty="0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Матрица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ru-RU" sz="2400" dirty="0"/>
              <a:t>размерностью </a:t>
            </a:r>
            <a:r>
              <a:rPr lang="en-US" sz="2400" dirty="0"/>
              <a:t>n</a:t>
            </a:r>
            <a:r>
              <a:rPr lang="ru-RU" sz="2400" dirty="0"/>
              <a:t> на </a:t>
            </a:r>
            <a:r>
              <a:rPr lang="en-US" sz="2400" dirty="0"/>
              <a:t>n </a:t>
            </a:r>
            <a:r>
              <a:rPr lang="ru-RU" sz="2400" dirty="0"/>
              <a:t>называется </a:t>
            </a:r>
            <a:r>
              <a:rPr lang="ru-RU" sz="2400" b="1" dirty="0"/>
              <a:t>невырожденной</a:t>
            </a:r>
            <a:r>
              <a:rPr lang="ru-RU" sz="2400" dirty="0"/>
              <a:t>, если ее определитель </a:t>
            </a:r>
            <a:r>
              <a:rPr lang="en-US" sz="2400" dirty="0"/>
              <a:t>|M| </a:t>
            </a:r>
            <a:r>
              <a:rPr lang="ru-RU" sz="2400" dirty="0"/>
              <a:t>отличен от нуля</a:t>
            </a:r>
          </a:p>
          <a:p>
            <a:pPr eaLnBrk="1" hangingPunct="1"/>
            <a:r>
              <a:rPr lang="ru-RU" sz="2400" dirty="0"/>
              <a:t>В этом случае матрица </a:t>
            </a:r>
            <a:r>
              <a:rPr lang="en-US" sz="2400" dirty="0"/>
              <a:t>M </a:t>
            </a:r>
            <a:r>
              <a:rPr lang="ru-RU" sz="2400" dirty="0"/>
              <a:t>имеет обратную матрицу </a:t>
            </a:r>
            <a:r>
              <a:rPr lang="en-US" sz="2400" dirty="0"/>
              <a:t>M</a:t>
            </a:r>
            <a:r>
              <a:rPr lang="en-US" sz="2400" baseline="30000" dirty="0"/>
              <a:t>-1</a:t>
            </a:r>
            <a:r>
              <a:rPr lang="en-US" sz="2400" dirty="0"/>
              <a:t>, </a:t>
            </a:r>
            <a:r>
              <a:rPr lang="ru-RU" sz="2400" dirty="0"/>
              <a:t>обладающую свойством:</a:t>
            </a:r>
          </a:p>
          <a:p>
            <a:pPr lvl="1" eaLnBrk="1" hangingPunct="1"/>
            <a:r>
              <a:rPr lang="en-US" sz="2000" b="1" dirty="0"/>
              <a:t>MM</a:t>
            </a:r>
            <a:r>
              <a:rPr lang="en-US" sz="2000" b="1" baseline="30000" dirty="0"/>
              <a:t>-1</a:t>
            </a:r>
            <a:r>
              <a:rPr lang="en-US" sz="2000" b="1" dirty="0"/>
              <a:t> = M</a:t>
            </a:r>
            <a:r>
              <a:rPr lang="en-US" sz="2000" b="1" baseline="30000" dirty="0"/>
              <a:t>-1</a:t>
            </a:r>
            <a:r>
              <a:rPr lang="en-US" sz="2000" b="1" dirty="0"/>
              <a:t>M = I,</a:t>
            </a:r>
            <a:br>
              <a:rPr lang="en-US" sz="2000" b="1" dirty="0"/>
            </a:br>
            <a:r>
              <a:rPr lang="ru-RU" sz="2000" dirty="0"/>
              <a:t>где </a:t>
            </a:r>
            <a:r>
              <a:rPr lang="en-US" sz="2000" dirty="0"/>
              <a:t>I – </a:t>
            </a:r>
            <a:r>
              <a:rPr lang="ru-RU" sz="2000" dirty="0"/>
              <a:t>единичная матрица размерностью </a:t>
            </a:r>
            <a:r>
              <a:rPr lang="en-US" sz="2000" dirty="0"/>
              <a:t>n </a:t>
            </a:r>
            <a:r>
              <a:rPr lang="ru-RU" sz="2000" dirty="0"/>
              <a:t>на </a:t>
            </a:r>
            <a:r>
              <a:rPr lang="en-US" sz="2000" dirty="0"/>
              <a:t>n</a:t>
            </a:r>
            <a:endParaRPr lang="ru-RU" sz="2000" dirty="0"/>
          </a:p>
          <a:p>
            <a:pPr eaLnBrk="1" hangingPunct="1"/>
            <a:r>
              <a:rPr lang="ru-RU" sz="2400" dirty="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 dirty="0"/>
              <a:t>(</a:t>
            </a:r>
            <a:r>
              <a:rPr lang="en-US" sz="2000" dirty="0"/>
              <a:t>AB)</a:t>
            </a:r>
            <a:r>
              <a:rPr lang="en-US" sz="2000" b="1" baseline="30000" dirty="0"/>
              <a:t>-</a:t>
            </a:r>
            <a:r>
              <a:rPr lang="en-US" sz="2000" baseline="30000" dirty="0"/>
              <a:t>1</a:t>
            </a:r>
            <a:r>
              <a:rPr lang="en-US" sz="2000" dirty="0"/>
              <a:t> = B</a:t>
            </a:r>
            <a:r>
              <a:rPr lang="en-US" sz="2000" baseline="30000" dirty="0"/>
              <a:t>-1</a:t>
            </a:r>
            <a:r>
              <a:rPr lang="en-US" sz="2000" dirty="0"/>
              <a:t>A</a:t>
            </a:r>
            <a:r>
              <a:rPr lang="en-US" sz="2000" baseline="30000" dirty="0"/>
              <a:t>-1</a:t>
            </a:r>
            <a:endParaRPr lang="ru-RU" sz="20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9CD5554-58D2-4AEC-B141-0B045F25C48B}"/>
              </a:ext>
            </a:extLst>
          </p:cNvPr>
          <p:cNvGrpSpPr/>
          <p:nvPr/>
        </p:nvGrpSpPr>
        <p:grpSpPr>
          <a:xfrm>
            <a:off x="4943872" y="4869160"/>
            <a:ext cx="2592288" cy="1808584"/>
            <a:chOff x="7032104" y="3429000"/>
            <a:chExt cx="2592288" cy="1808584"/>
          </a:xfrm>
        </p:grpSpPr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A1E547E-4A6F-4295-A718-75003519DB8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9D6C921E-CDC7-43FE-8186-FA20FA873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Овал 3">
            <a:extLst>
              <a:ext uri="{FF2B5EF4-FFF2-40B4-BE49-F238E27FC236}">
                <a16:creationId xmlns:a16="http://schemas.microsoft.com/office/drawing/2014/main" id="{986D4837-A194-4639-9048-E99EF8B48B09}"/>
              </a:ext>
            </a:extLst>
          </p:cNvPr>
          <p:cNvSpPr/>
          <p:nvPr/>
        </p:nvSpPr>
        <p:spPr>
          <a:xfrm>
            <a:off x="5087888" y="50851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FD9E260-19E3-4161-8DF5-FC621549ADCE}"/>
              </a:ext>
            </a:extLst>
          </p:cNvPr>
          <p:cNvSpPr/>
          <p:nvPr/>
        </p:nvSpPr>
        <p:spPr>
          <a:xfrm>
            <a:off x="6023992" y="50935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A524B4E-449B-4D2F-9629-3E5992BEEB35}"/>
              </a:ext>
            </a:extLst>
          </p:cNvPr>
          <p:cNvSpPr/>
          <p:nvPr/>
        </p:nvSpPr>
        <p:spPr>
          <a:xfrm>
            <a:off x="674407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A8A8027-7C84-4508-ABC0-628D86946EA8}"/>
              </a:ext>
            </a:extLst>
          </p:cNvPr>
          <p:cNvSpPr/>
          <p:nvPr/>
        </p:nvSpPr>
        <p:spPr>
          <a:xfrm>
            <a:off x="602399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7A3ABB6-0B48-4E50-BC06-A0DBC706C137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6168008" y="5629498"/>
            <a:ext cx="576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94A8BBE-7676-445B-8DE4-20F800F5E866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5231904" y="5157192"/>
            <a:ext cx="792088" cy="8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4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Формула" r:id="rId3" imgW="2082800" imgH="482600" progId="Equation.3">
                  <p:embed/>
                </p:oleObj>
              </mc:Choice>
              <mc:Fallback>
                <p:oleObj name="Формула" r:id="rId3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774825" y="4797426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4343400" imgH="939800" progId="Equation.3">
                  <p:embed/>
                </p:oleObj>
              </mc:Choice>
              <mc:Fallback>
                <p:oleObj name="Equation" r:id="rId5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797426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1565275"/>
          </a:xfrm>
        </p:spPr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она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730DA8-761B-9A20-3B31-7EA4EE30BDA2}"/>
              </a:ext>
            </a:extLst>
          </p:cNvPr>
          <p:cNvSpPr txBox="1"/>
          <p:nvPr/>
        </p:nvSpPr>
        <p:spPr>
          <a:xfrm>
            <a:off x="3647728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adjM</a:t>
            </a:r>
            <a:r>
              <a:rPr lang="en-US" dirty="0"/>
              <a:t> – </a:t>
            </a:r>
            <a:r>
              <a:rPr lang="ru-RU" dirty="0"/>
              <a:t>присоединенная матрица</a:t>
            </a:r>
            <a:r>
              <a:rPr lang="en-US" dirty="0"/>
              <a:t> (</a:t>
            </a:r>
            <a:r>
              <a:rPr lang="ru-RU" dirty="0"/>
              <a:t>матрица составленная из алгебраических дополнений транспонированной матрицы)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  <a:blipFill>
                <a:blip r:embed="rId2"/>
                <a:stretch>
                  <a:fillRect l="-1333" t="-2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5791</TotalTime>
  <Words>5879</Words>
  <Application>Microsoft Office PowerPoint</Application>
  <PresentationFormat>Широкоэкранный</PresentationFormat>
  <Paragraphs>873</Paragraphs>
  <Slides>164</Slides>
  <Notes>11</Notes>
  <HiddenSlides>3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164</vt:i4>
      </vt:variant>
    </vt:vector>
  </HeadingPairs>
  <TitlesOfParts>
    <vt:vector size="176" baseType="lpstr">
      <vt:lpstr>Arial</vt:lpstr>
      <vt:lpstr>Calibri</vt:lpstr>
      <vt:lpstr>Calibri Light</vt:lpstr>
      <vt:lpstr>Cambria Math</vt:lpstr>
      <vt:lpstr>Courier New</vt:lpstr>
      <vt:lpstr>Impact</vt:lpstr>
      <vt:lpstr>Times New Roman</vt:lpstr>
      <vt:lpstr>Verdana</vt:lpstr>
      <vt:lpstr>Wingdings</vt:lpstr>
      <vt:lpstr>Office Theme</vt:lpstr>
      <vt:lpstr>Формула</vt:lpstr>
      <vt:lpstr>Equation</vt:lpstr>
      <vt:lpstr>Математические основы компьютерной графики</vt:lpstr>
      <vt:lpstr>Математические основы компьютерной графики</vt:lpstr>
      <vt:lpstr>Математические основы компьютерной графики</vt:lpstr>
      <vt:lpstr>Математические основы компьютерной графики</vt:lpstr>
      <vt:lpstr>Презентация PowerPoint</vt:lpstr>
      <vt:lpstr>Задачи визуализации трехмерных объектов</vt:lpstr>
      <vt:lpstr>Презентация PowerPoint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Векторы и точки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Аффинная комбинация трёх векторов</vt:lpstr>
      <vt:lpstr>Выпуклая комбинация векторов (convex combination)</vt:lpstr>
      <vt:lpstr>Множество всех выпуклых комбинаций</vt:lpstr>
      <vt:lpstr>Пример</vt:lpstr>
      <vt:lpstr>Выпуклая комбинация трёх векторов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Презентация PowerPoint</vt:lpstr>
      <vt:lpstr>Презентация PowerPoint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Презентация PowerPoint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Презентация PowerPoint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Расстояние от точки до глаза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Презентация PowerPoint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Перспективное преобразование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Матрица ортографического преобразования</vt:lpstr>
      <vt:lpstr>Порт просмотра</vt:lpstr>
      <vt:lpstr>Преобразование в порт просмотра</vt:lpstr>
      <vt:lpstr>Преобразование в порт просмотра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Vivid</cp:lastModifiedBy>
  <cp:revision>337</cp:revision>
  <dcterms:created xsi:type="dcterms:W3CDTF">2006-10-11T18:13:04Z</dcterms:created>
  <dcterms:modified xsi:type="dcterms:W3CDTF">2024-04-14T22:43:25Z</dcterms:modified>
</cp:coreProperties>
</file>