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319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312" r:id="rId27"/>
    <p:sldId id="281" r:id="rId28"/>
    <p:sldId id="283" r:id="rId29"/>
    <p:sldId id="285" r:id="rId30"/>
    <p:sldId id="322" r:id="rId31"/>
    <p:sldId id="282" r:id="rId32"/>
    <p:sldId id="320" r:id="rId33"/>
    <p:sldId id="321" r:id="rId34"/>
    <p:sldId id="284" r:id="rId35"/>
    <p:sldId id="286" r:id="rId36"/>
    <p:sldId id="287" r:id="rId37"/>
    <p:sldId id="288" r:id="rId38"/>
    <p:sldId id="313" r:id="rId39"/>
    <p:sldId id="314" r:id="rId40"/>
    <p:sldId id="315" r:id="rId41"/>
    <p:sldId id="316" r:id="rId42"/>
    <p:sldId id="317" r:id="rId43"/>
    <p:sldId id="289" r:id="rId44"/>
    <p:sldId id="290" r:id="rId45"/>
    <p:sldId id="294" r:id="rId46"/>
    <p:sldId id="295" r:id="rId47"/>
    <p:sldId id="296" r:id="rId48"/>
    <p:sldId id="297" r:id="rId49"/>
    <p:sldId id="298" r:id="rId50"/>
    <p:sldId id="293" r:id="rId51"/>
    <p:sldId id="299" r:id="rId52"/>
    <p:sldId id="300" r:id="rId53"/>
    <p:sldId id="301" r:id="rId54"/>
    <p:sldId id="302" r:id="rId55"/>
    <p:sldId id="318" r:id="rId56"/>
    <p:sldId id="303" r:id="rId57"/>
    <p:sldId id="304" r:id="rId58"/>
    <p:sldId id="291" r:id="rId59"/>
    <p:sldId id="292" r:id="rId60"/>
    <p:sldId id="305" r:id="rId61"/>
    <p:sldId id="306" r:id="rId62"/>
    <p:sldId id="307" r:id="rId63"/>
    <p:sldId id="308" r:id="rId64"/>
    <p:sldId id="309" r:id="rId65"/>
    <p:sldId id="310" r:id="rId66"/>
    <p:sldId id="311" r:id="rId67"/>
  </p:sldIdLst>
  <p:sldSz cx="12192000" cy="6858000"/>
  <p:notesSz cx="6858000" cy="9144000"/>
  <p:custDataLst>
    <p:tags r:id="rId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3D2"/>
    <a:srgbClr val="ABB61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94660"/>
  </p:normalViewPr>
  <p:slideViewPr>
    <p:cSldViewPr>
      <p:cViewPr varScale="1">
        <p:scale>
          <a:sx n="108" d="100"/>
          <a:sy n="108" d="100"/>
        </p:scale>
        <p:origin x="228" y="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83B642-480C-43F9-9735-9A7E7871E9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794E8-8FF9-487D-BF38-9E1C9D24FF4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8E77A-613C-49B7-A9A7-973A49B89882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2008E-DDB8-4634-AF5A-AED595A7846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12793-30B3-48B6-95AC-D1B5E0B5820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1F603-0149-47A4-8FB9-FCB12D60957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C54C-C6E2-4217-98B3-A80972FCA74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F7B1-816B-46CE-BFA8-6050C275950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6856-4756-4406-85AE-5FB93F83FDD1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69419-7F32-4436-BFB7-ECF8FC3CD0D3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AE5E9-D1BE-4AC3-AD0A-5CEAF40EA0DD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9E80-8EC8-4114-AC8E-70B4AB0F04D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B6ED-D44D-4267-95D9-8B5638313634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CCBEC-05E7-4B3D-A016-C66F998D83AF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22DF3-EFDC-401E-80BC-D0DCC0FCA86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280A-DA9B-4552-9869-616C603F1E5F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189C-EFF3-4D22-9B43-C706135FDAE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77C1-F470-4451-9675-7747185D7183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57A76-2149-4618-A0C7-E6BFAF87BB0F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2B82-CD59-484D-8B98-CA28861B185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DE212-08E4-4094-BED8-DE781765D5B9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C0615-8338-47F6-8A2D-C47A0E3C68E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AC14-6295-4CE0-9882-FBD9B00CAE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122ED-66D2-43B8-96AA-F2A287D263E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06591-9F75-473A-AFB1-79BE22BBBF4E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066B-3870-4661-9F78-82DFF4E1EAE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EFFB5-B54E-4863-9C0D-F84EA1A34754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27BEB-73DC-4413-88F0-A22E27344137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5BB5-CD2C-4BA2-9838-6AFC5DBFE2CD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2E0D8-716E-4022-91F5-73B9F11C6BD2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8302E-4784-4A6A-B365-4B0B1903063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93D3C-1C91-432C-85A6-1D6A6FD69D53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E4290-E637-4E96-BDF6-2946F357D65A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4C204-34B2-455E-97C3-5D6B400EA70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28AD7-54B2-49DD-9BE8-06112C657A4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1018A-F291-4145-8EDE-B5AB8890872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80A3-73B4-49D7-8AD6-0C8DA047F7DA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BE60B-44EC-4B98-932B-12D6A86F4270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255ED-9F9F-4669-B584-6E7CF626954F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0983D-7C14-4030-99AC-5B185E096A16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1107-8B1D-4A4D-8EDD-486A0948A02A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561B-56EE-40E3-8AE9-E98440F78645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4FC68-FFEB-4811-B0FD-2253BA867620}" type="slidenum">
              <a:rPr lang="ru-RU" smtClean="0"/>
              <a:pPr/>
              <a:t>58</a:t>
            </a:fld>
            <a:endParaRPr lang="ru-RU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2287A-9BF8-4673-88A9-26513A20739F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B8C-58C7-485E-95E0-48EA92FDDB30}" type="slidenum">
              <a:rPr lang="ru-RU" smtClean="0"/>
              <a:pPr/>
              <a:t>60</a:t>
            </a:fld>
            <a:endParaRPr lang="ru-RU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85EC7-93A0-40DE-9224-9E7D8C6976D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02AE6-047B-4DAF-BD46-E9768B945EFF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198F8-0C7E-456B-B7D0-6B3500E123D3}" type="slidenum">
              <a:rPr lang="ru-RU" smtClean="0"/>
              <a:pPr/>
              <a:t>62</a:t>
            </a:fld>
            <a:endParaRPr lang="ru-RU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BC9CD-5EE5-443A-A95E-A19165018C5D}" type="slidenum">
              <a:rPr lang="ru-RU" smtClean="0"/>
              <a:pPr/>
              <a:t>63</a:t>
            </a:fld>
            <a:endParaRPr lang="ru-RU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183EE-1695-4DDC-BB61-E8AB86EB67B6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A1896-A87E-4E2A-8CA9-9A2FB905C5E4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931CC-942D-4BA3-BBB3-1D2271865493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0DE3E-E665-4BA1-B2A6-D50645056E8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5DE7E-4E6A-4EFC-B2D0-6C3F7A446B2F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88679-1C4A-4071-A6FA-BA3B137A204E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D326D-D93D-45C9-8878-8E77B26B7F4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7CDA-5B9E-46E7-9AFE-83C253BD4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71AC-425C-4546-A2E9-A54A18FF6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2998-E796-4600-9062-05701B2D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A1C0-8B66-47DF-922F-CEEB3B62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ADFE-AB12-4F7D-9003-527CA372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77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F57C-20F1-4C07-BD70-B849F9A3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0B58B-01CE-473F-B9CA-7BCE77A1D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1EB5A-3B43-46B6-B9A7-395BC1F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626A-CD77-47FC-9809-5A7BE92B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C7C7-048C-4C51-B04E-2EA1F6F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D6B4E-E935-438E-B81A-B0E983BB9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04C6-9973-42A9-A9ED-8949EC4D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CC8C-B006-4EE0-9034-E45E39B4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A67B-FCF3-4A2A-9649-4A8C4E7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A7C2-F494-4E48-A72C-ABA0C6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3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8E02-0E68-4A3D-B0F8-EDD2C469EC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8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6488-A8F9-4153-9266-B36CAD5B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CB11-494D-4FEC-B6A7-97492FF6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2D57-0DD7-4CCF-9FCA-568D745E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7855-0EB7-45ED-A6D4-5E8540B2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3E3A-67E0-4269-B52F-071D2C05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37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5F6-435E-465A-B3B0-93CD3B9D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0F4A8-E87D-4854-B07E-75CFCB7A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BEA0-B5E2-4588-919C-34E68971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EB24-94B9-4311-B438-D8442A68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D4FD-3E9C-4BC2-B4A1-7BE6B807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92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2712-CC27-4CBE-88B4-B403827D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96D8-AB8E-4773-B8DE-4049CA861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1012-7DAE-4958-88E6-421EDD466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F7AF-C7E4-4014-A090-74D4CEB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D6EA-3B3E-4DA1-BC83-ECF289E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399EC-6F93-4578-AF48-258FD0E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3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5C29-8A85-48E5-9B02-0EFE26F1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742C0-F181-40EA-B734-B67B90EA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F540-0C57-4E35-B423-4D21358A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69D6B-2419-49F7-AC0E-8136BF05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FAA5-9F2B-46D8-B057-D6761E4E7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AE96-F4D5-4E74-B0DA-8B4D3724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DD1CA-1982-4F08-BBE1-96CDE795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D0BD0-0D8F-4D2A-BD03-6E798408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2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E4D0-156B-46B3-9A8C-2ABC9B94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FCF4E-196D-48BA-AE1C-B75802DA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BF768-08AA-42F6-8826-2E5B354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B231B-D7A8-434E-8794-557CFD3E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1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8B11-1D3F-4DF9-8A9E-280F470C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A2CCA-B11F-4540-A6CB-5ECA4E22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D01F-1E0F-4272-A502-AE98B7E5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85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5AE2-76F5-4AB9-808E-F4F4940E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7622-8326-42FC-9546-36BC78E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D4E4D-0A26-4902-9867-30C1F12BC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E43E-8789-4A7F-B819-916FD0D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4AAB-8DCF-446A-8D9D-0017F79D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E8086-538D-4C1D-8003-1F407FB0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0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025-16AE-4D0C-91BD-1342553B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A9243-FE7D-412D-9CBD-6A2AFDE96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1B5F4-C6A9-4516-8972-CA5A08C89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8129B-58C9-49DA-B90B-677EE25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901A-CAA2-435F-952A-2513696F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09B4-0842-45A0-A725-A1C30433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D2813-1674-4F17-BD4D-A072B0D3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F2D4-C1B7-417E-BF53-6B479C10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61BB-E6B1-4484-9292-3A9B6DC5C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144C-C1AE-4E6A-99E1-90A4746B3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A0E8-7A84-4A4B-AE61-94C9D987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5F1646-1D6C-4E2F-BCD8-371C3910E94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7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Моделирование трехмерных поверхностей полигональными сетками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32C89-F1CF-48DC-92AE-82018D5C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представления нормали полигона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711450" y="2565400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Normal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x;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y;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z;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Нормали в вершинах и нормали в поверхностях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Использование нормалей к грани плохо подходит для визуализации гладких поверхностей, например, сферы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Удобнее оказывается связывать вектор нормали с каждой вершиной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Такой способ упрощает процесс отсечения и процесс закрашивания гладких криволинейных форм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5675" y="890589"/>
            <a:ext cx="5200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871539"/>
            <a:ext cx="5124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Нормали в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 </a:t>
            </a:r>
            <a:r>
              <a:rPr lang="en-US" sz="2800" dirty="0"/>
              <a:t>OpenGL </a:t>
            </a:r>
            <a:r>
              <a:rPr lang="ru-RU" sz="2800" dirty="0"/>
              <a:t>нормаль является атрибутом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Нормаль в вершине участвует в вычислении освещенности вершины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 та же вершина может входить в состав нескольких смежных граней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Вывод: лучше хранить все вершины сетки (с их атрибутами) в отдельном массиве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При задании граней указывать индексы используемых вершин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4300" y="404664"/>
            <a:ext cx="6210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структур данных для хранения сеток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31805" y="1847089"/>
            <a:ext cx="3384550" cy="11906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0" y="1822450"/>
            <a:ext cx="4572000" cy="147732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vector&lt;Vertex&gt; vertices;	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vector&lt;Face&gt; faces;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031805" y="3144076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960367" y="5120513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Face // </a:t>
            </a:r>
            <a:r>
              <a:rPr lang="ru-RU" b="1" dirty="0">
                <a:latin typeface="Courier New" pitchFamily="49" charset="0"/>
              </a:rPr>
              <a:t>Грань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v0;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v1;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Glushort</a:t>
            </a:r>
            <a:r>
              <a:rPr lang="en-US" b="1" dirty="0">
                <a:latin typeface="Courier New" pitchFamily="49" charset="0"/>
              </a:rPr>
              <a:t> v2;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Возможные вариации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Если полигональная сетка задается при помощи однотипных примитивов, например, треугольников, то можно представить грани в виде массива индексов вершин</a:t>
            </a:r>
          </a:p>
          <a:p>
            <a:pPr eaLnBrk="1" hangingPunct="1"/>
            <a:r>
              <a:rPr lang="ru-RU" dirty="0"/>
              <a:t>Для хранения сеток в файле и их визуализации могут использоваться разные структуры данных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782888" y="1844676"/>
            <a:ext cx="3384550" cy="95410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GLfloat</a:t>
            </a:r>
            <a:r>
              <a:rPr lang="en-US" sz="1400" b="1" dirty="0">
                <a:latin typeface="Courier New" pitchFamily="49" charset="0"/>
              </a:rPr>
              <a:t> x, y, z;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672264" y="1822450"/>
            <a:ext cx="3995737" cy="16004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vector&lt;Vertex&gt; vertices;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GLenum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primitiveType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vector&lt;</a:t>
            </a:r>
            <a:r>
              <a:rPr lang="en-US" sz="1400" b="1" dirty="0" err="1">
                <a:latin typeface="Courier New" pitchFamily="49" charset="0"/>
              </a:rPr>
              <a:t>Glushort</a:t>
            </a:r>
            <a:r>
              <a:rPr lang="en-US" sz="1400" b="1" dirty="0">
                <a:latin typeface="Courier New" pitchFamily="49" charset="0"/>
              </a:rPr>
              <a:t>&gt; indices;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782888" y="2781301"/>
            <a:ext cx="3384550" cy="138499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// …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782888" y="4221164"/>
            <a:ext cx="6335712" cy="2462213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DrawMesh</a:t>
            </a:r>
            <a:r>
              <a:rPr lang="en-US" sz="1400" b="1" dirty="0">
                <a:latin typeface="Courier New" pitchFamily="49" charset="0"/>
              </a:rPr>
              <a:t>(const Mesh&amp; mesh)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glBegin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mesh.primitiveType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for (auto 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: indices)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const Vertex&amp; v = </a:t>
            </a:r>
            <a:r>
              <a:rPr lang="en-US" sz="1400" b="1" dirty="0" err="1">
                <a:latin typeface="Courier New" pitchFamily="49" charset="0"/>
              </a:rPr>
              <a:t>mesh.vertices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vertexIndex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glNormalfv</a:t>
            </a:r>
            <a:r>
              <a:rPr lang="en-US" sz="1400" b="1" dirty="0">
                <a:latin typeface="Courier New" pitchFamily="49" charset="0"/>
              </a:rPr>
              <a:t>(&amp;</a:t>
            </a:r>
            <a:r>
              <a:rPr lang="en-US" sz="1400" b="1" dirty="0" err="1">
                <a:latin typeface="Courier New" pitchFamily="49" charset="0"/>
              </a:rPr>
              <a:t>v.normal.x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  glVertex3fv(&amp;</a:t>
            </a:r>
            <a:r>
              <a:rPr lang="en-US" sz="1400" b="1" dirty="0" err="1">
                <a:latin typeface="Courier New" pitchFamily="49" charset="0"/>
              </a:rPr>
              <a:t>v.position.x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}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glEnd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Лицевые и нелицевые стороны граней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Каждая плоская грань (полигон) имеет две стороны: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/>
              <a:t>лицевую</a:t>
            </a:r>
            <a:r>
              <a:rPr lang="ru-RU" dirty="0"/>
              <a:t> (видна извне объекта)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 err="1"/>
              <a:t>нелицевую</a:t>
            </a:r>
            <a:r>
              <a:rPr lang="ru-RU" dirty="0"/>
              <a:t> (видна изнутри объекта)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 один момент времени с заданной точки видна только одна сторона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Снаружи монолитного объекта видны только лицевые грани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Face culling (</a:t>
            </a:r>
            <a:r>
              <a:rPr lang="ru-RU" dirty="0"/>
              <a:t>отбраковка граней) </a:t>
            </a:r>
            <a:r>
              <a:rPr lang="en-US" dirty="0"/>
              <a:t>– </a:t>
            </a:r>
            <a:r>
              <a:rPr lang="ru-RU" dirty="0"/>
              <a:t>техника в </a:t>
            </a:r>
            <a:r>
              <a:rPr lang="en-US" dirty="0"/>
              <a:t>3d</a:t>
            </a:r>
            <a:r>
              <a:rPr lang="ru-RU" dirty="0"/>
              <a:t> графике, отбраковывающая при отрисовке лицевые или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Ускоряет рисование монолитных объектов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B4D583-57A6-408B-8806-D6F06839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Отбраковка задних граней</a:t>
            </a:r>
          </a:p>
        </p:txBody>
      </p:sp>
      <p:pic>
        <p:nvPicPr>
          <p:cNvPr id="82946" name="Picture 2" descr="OpenGL">
            <a:extLst>
              <a:ext uri="{FF2B5EF4-FFF2-40B4-BE49-F238E27FC236}">
                <a16:creationId xmlns:a16="http://schemas.microsoft.com/office/drawing/2014/main" id="{DD97C9A8-35B1-4C4A-A190-8C5C463F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924944"/>
            <a:ext cx="3744416" cy="28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8" name="Picture 4" descr="OpenGL">
            <a:extLst>
              <a:ext uri="{FF2B5EF4-FFF2-40B4-BE49-F238E27FC236}">
                <a16:creationId xmlns:a16="http://schemas.microsoft.com/office/drawing/2014/main" id="{FD383A60-B00F-4B03-94E3-97B40F6C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817021"/>
            <a:ext cx="4067789" cy="29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3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Определение видимой стороны грани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OpenGL </a:t>
            </a:r>
            <a:r>
              <a:rPr lang="ru-RU" sz="2800" dirty="0"/>
              <a:t>использует направление обхода вершин грани после проецирования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выбрать направление обхода вершин лицевых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Вершины всех граней сетки необходимо перечислять в одном и том же направлении обхода, если смотреть на лицевую сторону граней</a:t>
            </a:r>
          </a:p>
          <a:p>
            <a:pPr lvl="2" eaLnBrk="1" hangingPunct="1">
              <a:lnSpc>
                <a:spcPct val="90000"/>
              </a:lnSpc>
            </a:pPr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Обход сторон куба против часовой стрелки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614" y="1916113"/>
            <a:ext cx="52165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Arc 6"/>
          <p:cNvSpPr>
            <a:spLocks/>
          </p:cNvSpPr>
          <p:nvPr/>
        </p:nvSpPr>
        <p:spPr bwMode="auto">
          <a:xfrm flipV="1">
            <a:off x="4583114" y="3357564"/>
            <a:ext cx="2555875" cy="2376487"/>
          </a:xfrm>
          <a:custGeom>
            <a:avLst/>
            <a:gdLst>
              <a:gd name="T0" fmla="*/ 0 w 22900"/>
              <a:gd name="T1" fmla="*/ 117999 h 43200"/>
              <a:gd name="T2" fmla="*/ 4384833 w 22900"/>
              <a:gd name="T3" fmla="*/ 130670045 h 43200"/>
              <a:gd name="T4" fmla="*/ 16193869 w 22900"/>
              <a:gd name="T5" fmla="*/ 65366819 h 43200"/>
              <a:gd name="T6" fmla="*/ 0 60000 65536"/>
              <a:gd name="T7" fmla="*/ 0 60000 65536"/>
              <a:gd name="T8" fmla="*/ 0 60000 65536"/>
              <a:gd name="T9" fmla="*/ 0 w 22900"/>
              <a:gd name="T10" fmla="*/ 0 h 43200"/>
              <a:gd name="T11" fmla="*/ 22900 w 229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0" h="43200" fill="none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</a:path>
              <a:path w="22900" h="43200" stroke="0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  <a:lnTo>
                  <a:pt x="130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9" name="Arc 7"/>
          <p:cNvSpPr>
            <a:spLocks/>
          </p:cNvSpPr>
          <p:nvPr/>
        </p:nvSpPr>
        <p:spPr bwMode="auto">
          <a:xfrm flipV="1">
            <a:off x="6816725" y="3521076"/>
            <a:ext cx="1079500" cy="2284413"/>
          </a:xfrm>
          <a:custGeom>
            <a:avLst/>
            <a:gdLst>
              <a:gd name="T0" fmla="*/ 25299079 w 21600"/>
              <a:gd name="T1" fmla="*/ 0 h 38354"/>
              <a:gd name="T2" fmla="*/ 24342423 w 21600"/>
              <a:gd name="T3" fmla="*/ 136062487 h 38354"/>
              <a:gd name="T4" fmla="*/ 0 w 21600"/>
              <a:gd name="T5" fmla="*/ 67680070 h 38354"/>
              <a:gd name="T6" fmla="*/ 0 60000 65536"/>
              <a:gd name="T7" fmla="*/ 0 60000 65536"/>
              <a:gd name="T8" fmla="*/ 0 60000 65536"/>
              <a:gd name="T9" fmla="*/ 0 w 21600"/>
              <a:gd name="T10" fmla="*/ 0 h 38354"/>
              <a:gd name="T11" fmla="*/ 21600 w 21600"/>
              <a:gd name="T12" fmla="*/ 38354 h 38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354" fill="none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</a:path>
              <a:path w="21600" h="38354" stroke="0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  <a:lnTo>
                  <a:pt x="0" y="190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0" name="Arc 8"/>
          <p:cNvSpPr>
            <a:spLocks/>
          </p:cNvSpPr>
          <p:nvPr/>
        </p:nvSpPr>
        <p:spPr bwMode="auto">
          <a:xfrm rot="542369" flipV="1">
            <a:off x="4830763" y="2581276"/>
            <a:ext cx="2705100" cy="574675"/>
          </a:xfrm>
          <a:custGeom>
            <a:avLst/>
            <a:gdLst>
              <a:gd name="T0" fmla="*/ 0 w 28111"/>
              <a:gd name="T1" fmla="*/ 178215 h 43155"/>
              <a:gd name="T2" fmla="*/ 73200812 w 28111"/>
              <a:gd name="T3" fmla="*/ 7652679 h 43155"/>
              <a:gd name="T4" fmla="*/ 60292338 w 28111"/>
              <a:gd name="T5" fmla="*/ 3830328 h 43155"/>
              <a:gd name="T6" fmla="*/ 0 60000 65536"/>
              <a:gd name="T7" fmla="*/ 0 60000 65536"/>
              <a:gd name="T8" fmla="*/ 0 60000 65536"/>
              <a:gd name="T9" fmla="*/ 0 w 28111"/>
              <a:gd name="T10" fmla="*/ 0 h 43155"/>
              <a:gd name="T11" fmla="*/ 28111 w 28111"/>
              <a:gd name="T12" fmla="*/ 43155 h 43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11" h="43155" fill="none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</a:path>
              <a:path w="28111" h="43155" stroke="0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  <a:lnTo>
                  <a:pt x="6511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Arc 9"/>
          <p:cNvSpPr>
            <a:spLocks/>
          </p:cNvSpPr>
          <p:nvPr/>
        </p:nvSpPr>
        <p:spPr bwMode="auto">
          <a:xfrm rot="-456437" flipH="1" flipV="1">
            <a:off x="4370388" y="2922588"/>
            <a:ext cx="1073150" cy="2087562"/>
          </a:xfrm>
          <a:custGeom>
            <a:avLst/>
            <a:gdLst>
              <a:gd name="T0" fmla="*/ 0 w 34735"/>
              <a:gd name="T1" fmla="*/ 10398329 h 43200"/>
              <a:gd name="T2" fmla="*/ 11542100 w 34735"/>
              <a:gd name="T3" fmla="*/ 100819278 h 43200"/>
              <a:gd name="T4" fmla="*/ 12537640 w 34735"/>
              <a:gd name="T5" fmla="*/ 50438826 h 43200"/>
              <a:gd name="T6" fmla="*/ 0 60000 65536"/>
              <a:gd name="T7" fmla="*/ 0 60000 65536"/>
              <a:gd name="T8" fmla="*/ 0 60000 65536"/>
              <a:gd name="T9" fmla="*/ 0 w 34735"/>
              <a:gd name="T10" fmla="*/ 0 h 43200"/>
              <a:gd name="T11" fmla="*/ 34735 w 347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5" h="43200" fill="none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</a:path>
              <a:path w="34735" h="43200" stroke="0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  <a:lnTo>
                  <a:pt x="1313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2" name="Arc 10"/>
          <p:cNvSpPr>
            <a:spLocks/>
          </p:cNvSpPr>
          <p:nvPr/>
        </p:nvSpPr>
        <p:spPr bwMode="auto">
          <a:xfrm flipH="1" flipV="1">
            <a:off x="5735638" y="2781300"/>
            <a:ext cx="2305050" cy="2012950"/>
          </a:xfrm>
          <a:custGeom>
            <a:avLst/>
            <a:gdLst>
              <a:gd name="T0" fmla="*/ 0 w 26105"/>
              <a:gd name="T1" fmla="*/ 1031311 h 43200"/>
              <a:gd name="T2" fmla="*/ 11016823 w 26105"/>
              <a:gd name="T3" fmla="*/ 93313549 h 43200"/>
              <a:gd name="T4" fmla="*/ 35124353 w 26105"/>
              <a:gd name="T5" fmla="*/ 46897769 h 43200"/>
              <a:gd name="T6" fmla="*/ 0 60000 65536"/>
              <a:gd name="T7" fmla="*/ 0 60000 65536"/>
              <a:gd name="T8" fmla="*/ 0 60000 65536"/>
              <a:gd name="T9" fmla="*/ 0 w 26105"/>
              <a:gd name="T10" fmla="*/ 0 h 43200"/>
              <a:gd name="T11" fmla="*/ 26105 w 2610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05" h="43200" fill="none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</a:path>
              <a:path w="26105" h="43200" stroke="0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  <a:lnTo>
                  <a:pt x="450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3" name="Arc 11"/>
          <p:cNvSpPr>
            <a:spLocks/>
          </p:cNvSpPr>
          <p:nvPr/>
        </p:nvSpPr>
        <p:spPr bwMode="auto">
          <a:xfrm rot="886992" flipH="1" flipV="1">
            <a:off x="5230813" y="4876801"/>
            <a:ext cx="2087562" cy="1076325"/>
          </a:xfrm>
          <a:custGeom>
            <a:avLst/>
            <a:gdLst>
              <a:gd name="T0" fmla="*/ 1772635 w 24692"/>
              <a:gd name="T1" fmla="*/ 116702 h 43200"/>
              <a:gd name="T2" fmla="*/ 0 w 24692"/>
              <a:gd name="T3" fmla="*/ 26678761 h 43200"/>
              <a:gd name="T4" fmla="*/ 22100662 w 24692"/>
              <a:gd name="T5" fmla="*/ 13408295 h 43200"/>
              <a:gd name="T6" fmla="*/ 0 60000 65536"/>
              <a:gd name="T7" fmla="*/ 0 60000 65536"/>
              <a:gd name="T8" fmla="*/ 0 60000 65536"/>
              <a:gd name="T9" fmla="*/ 0 w 24692"/>
              <a:gd name="T10" fmla="*/ 0 h 43200"/>
              <a:gd name="T11" fmla="*/ 24692 w 2469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92" h="43200" fill="none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</a:path>
              <a:path w="24692" h="43200" stroke="0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  <a:lnTo>
                  <a:pt x="3092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  <p:bldP spid="28683" grpId="0" animBg="1"/>
      <p:bldP spid="286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Полигональные сетки </a:t>
            </a:r>
            <a:r>
              <a:rPr lang="en-US"/>
              <a:t>(Polygonal meshes)</a:t>
            </a: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b="1">
                <a:solidFill>
                  <a:schemeClr val="hlink"/>
                </a:solidFill>
              </a:rPr>
              <a:t>Полигональные сетки</a:t>
            </a:r>
            <a:r>
              <a:rPr lang="ru-RU"/>
              <a:t> – набор полигонов (граней), которые в совокупности формируют оболочку объекта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Это стандартный способ визуального представления широкого класса объемных фигур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Многие системы визуализации основаны на изображении объектов посредством рисования последовательности полигонов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 b="1">
                <a:solidFill>
                  <a:schemeClr val="hlink"/>
                </a:solidFill>
              </a:rPr>
              <a:t>glFrontFace</a:t>
            </a:r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направление обхода вершин грани, соответствующее ее лицевой стороне (</a:t>
            </a:r>
            <a:r>
              <a:rPr lang="en-US" dirty="0"/>
              <a:t>Front</a:t>
            </a:r>
            <a:r>
              <a:rPr lang="ru-RU" dirty="0"/>
              <a:t> </a:t>
            </a:r>
            <a:r>
              <a:rPr lang="en-US" dirty="0"/>
              <a:t>face):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glFrontFace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  <a:br>
              <a:rPr lang="en-US" dirty="0"/>
            </a:br>
            <a:r>
              <a:rPr lang="ru-RU" dirty="0"/>
              <a:t>где </a:t>
            </a:r>
            <a:r>
              <a:rPr lang="en-US" dirty="0"/>
              <a:t>mode:</a:t>
            </a:r>
          </a:p>
          <a:p>
            <a:pPr lvl="2" eaLnBrk="1" hangingPunct="1"/>
            <a:r>
              <a:rPr lang="en-US" dirty="0"/>
              <a:t>GL_CW – </a:t>
            </a:r>
            <a:r>
              <a:rPr lang="ru-RU" dirty="0"/>
              <a:t>по часовой стрелке (</a:t>
            </a:r>
            <a:r>
              <a:rPr lang="en-US" dirty="0"/>
              <a:t>Clockwise) </a:t>
            </a:r>
            <a:endParaRPr lang="ru-RU" dirty="0"/>
          </a:p>
          <a:p>
            <a:pPr lvl="2" eaLnBrk="1" hangingPunct="1"/>
            <a:r>
              <a:rPr lang="en-US" dirty="0"/>
              <a:t>GL_CCW – </a:t>
            </a:r>
            <a:r>
              <a:rPr lang="ru-RU" dirty="0"/>
              <a:t>против часовой стрелки</a:t>
            </a:r>
            <a:r>
              <a:rPr lang="en-US" dirty="0"/>
              <a:t> (Counterclockwise)</a:t>
            </a:r>
            <a:r>
              <a:rPr lang="ru-RU" dirty="0"/>
              <a:t>, это значение по умолчанию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Режим отбраковки граней </a:t>
            </a:r>
            <a:r>
              <a:rPr lang="en-US"/>
              <a:t>(Face culling)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После того, как направление обхода вершин грани установлено, </a:t>
            </a:r>
            <a:r>
              <a:rPr lang="en-US" dirty="0"/>
              <a:t>OpenGL </a:t>
            </a:r>
            <a:r>
              <a:rPr lang="ru-RU" dirty="0"/>
              <a:t>может произвести ее отбраковку</a:t>
            </a:r>
          </a:p>
          <a:p>
            <a:pPr eaLnBrk="1" hangingPunct="1"/>
            <a:r>
              <a:rPr lang="ru-RU" dirty="0"/>
              <a:t>Нужно включить режим отбраковки граней и указать какие из граней должны быть отбракованы</a:t>
            </a:r>
          </a:p>
          <a:p>
            <a:r>
              <a:rPr lang="en-US" dirty="0" err="1"/>
              <a:t>glEnable</a:t>
            </a:r>
            <a:r>
              <a:rPr lang="en-US" dirty="0"/>
              <a:t>/</a:t>
            </a:r>
            <a:r>
              <a:rPr lang="en-US" dirty="0" err="1"/>
              <a:t>glDisable</a:t>
            </a:r>
            <a:r>
              <a:rPr lang="en-US" dirty="0"/>
              <a:t>(GL_CULL_FACE)</a:t>
            </a:r>
          </a:p>
          <a:p>
            <a:r>
              <a:rPr lang="en-US" dirty="0"/>
              <a:t>void </a:t>
            </a:r>
            <a:r>
              <a:rPr lang="en-US" dirty="0" err="1"/>
              <a:t>glCullFace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mode)</a:t>
            </a:r>
          </a:p>
          <a:p>
            <a:pPr lvl="1"/>
            <a:r>
              <a:rPr lang="en-US" dirty="0"/>
              <a:t>GL_FRONT</a:t>
            </a:r>
            <a:r>
              <a:rPr lang="ru-RU" dirty="0"/>
              <a:t> – отбраковывать лицевые грани</a:t>
            </a:r>
            <a:endParaRPr lang="en-US" dirty="0"/>
          </a:p>
          <a:p>
            <a:pPr lvl="1"/>
            <a:r>
              <a:rPr lang="en-US" dirty="0"/>
              <a:t>GL_BACK</a:t>
            </a:r>
            <a:r>
              <a:rPr lang="ru-RU" dirty="0"/>
              <a:t> – отбраковывать </a:t>
            </a:r>
            <a:r>
              <a:rPr lang="ru-RU" dirty="0" err="1"/>
              <a:t>нелицевые</a:t>
            </a:r>
            <a:r>
              <a:rPr lang="ru-RU" dirty="0"/>
              <a:t> грани</a:t>
            </a:r>
            <a:endParaRPr lang="en-US" dirty="0"/>
          </a:p>
          <a:p>
            <a:pPr lvl="1"/>
            <a:r>
              <a:rPr lang="en-US" dirty="0"/>
              <a:t>GL_FRONT_AND_BACK</a:t>
            </a:r>
            <a:r>
              <a:rPr lang="ru-RU" dirty="0"/>
              <a:t> – отбраковывать всё</a:t>
            </a:r>
          </a:p>
          <a:p>
            <a:pPr eaLnBrk="1" hangingPunct="1"/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Нахождение нормальных векторов (нормалей)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Координаты нормалей для каждой вершины можно задавать:</a:t>
            </a:r>
          </a:p>
          <a:p>
            <a:pPr lvl="1" eaLnBrk="1" hangingPunct="1"/>
            <a:r>
              <a:rPr lang="ru-RU" dirty="0"/>
              <a:t>Вручную (в процессе моделирования)</a:t>
            </a:r>
          </a:p>
          <a:p>
            <a:pPr lvl="1" eaLnBrk="1" hangingPunct="1"/>
            <a:r>
              <a:rPr lang="ru-RU" dirty="0"/>
              <a:t>Вычислять аналитически (перпендикуляр к криволинейной поверхности, описываемой функционально)</a:t>
            </a:r>
          </a:p>
          <a:p>
            <a:pPr lvl="1" eaLnBrk="1" hangingPunct="1"/>
            <a:r>
              <a:rPr lang="ru-RU" dirty="0"/>
              <a:t>Вычислять на основе вершин и граней полигональной сетки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Задание нормалей вручную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Позволяет задать нормали к поверхности способом, лучшим с точки зрения дизайнера</a:t>
            </a:r>
          </a:p>
          <a:p>
            <a:pPr eaLnBrk="1" hangingPunct="1"/>
            <a:r>
              <a:rPr lang="ru-RU" dirty="0"/>
              <a:t>Недостаток – очень утомителен и часто может быть заменен на автоматические методы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Редактирование нормалей в программе </a:t>
            </a:r>
            <a:r>
              <a:rPr lang="en-US"/>
              <a:t>3D Studio Max</a:t>
            </a:r>
            <a:endParaRPr lang="ru-RU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375694" y="1825625"/>
            <a:ext cx="5440611" cy="4351338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Аналитический метод нахождения нормалей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Для функционально заданных поверхностей вектор нормали по направлению совпадает с вектором антиградиента в точке поверхности</a:t>
            </a:r>
          </a:p>
          <a:p>
            <a:pPr eaLnBrk="1" hangingPunct="1"/>
            <a:r>
              <a:rPr lang="ru-RU" dirty="0"/>
              <a:t>Нахождение градиента:</a:t>
            </a:r>
          </a:p>
          <a:p>
            <a:pPr lvl="1" eaLnBrk="1" hangingPunct="1"/>
            <a:r>
              <a:rPr lang="ru-RU" dirty="0"/>
              <a:t>Нахождение вектора частных производных</a:t>
            </a:r>
          </a:p>
          <a:p>
            <a:pPr lvl="1" eaLnBrk="1" hangingPunct="1"/>
            <a:r>
              <a:rPr lang="ru-RU" dirty="0"/>
              <a:t>Численное дифференцирование</a:t>
            </a: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716335"/>
              </p:ext>
            </p:extLst>
          </p:nvPr>
        </p:nvGraphicFramePr>
        <p:xfrm>
          <a:off x="2207568" y="4797152"/>
          <a:ext cx="8536377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4" imgW="3187440" imgH="939600" progId="Equation.3">
                  <p:embed/>
                </p:oleObj>
              </mc:Choice>
              <mc:Fallback>
                <p:oleObj name="Формула" r:id="rId4" imgW="3187440" imgH="939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797152"/>
                        <a:ext cx="8536377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1565845"/>
          </a:xfrm>
        </p:spPr>
        <p:txBody>
          <a:bodyPr>
            <a:normAutofit fontScale="92500"/>
          </a:bodyPr>
          <a:lstStyle/>
          <a:p>
            <a:r>
              <a:rPr lang="ru-RU" dirty="0"/>
              <a:t>Найти вектор градиента в точке </a:t>
            </a:r>
            <a:r>
              <a:rPr lang="en-US" dirty="0"/>
              <a:t>(1,1) </a:t>
            </a:r>
            <a:r>
              <a:rPr lang="ru-RU" dirty="0"/>
              <a:t>к поверхности:</a:t>
            </a:r>
          </a:p>
          <a:p>
            <a:pPr lvl="1"/>
            <a:r>
              <a:rPr lang="en-US" dirty="0"/>
              <a:t>Z = x</a:t>
            </a:r>
            <a:r>
              <a:rPr lang="ru-RU" baseline="30000" dirty="0"/>
              <a:t>2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ru-RU" dirty="0"/>
              <a:t>Решение: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351585" y="5661249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получить вектор нормали, надо поменять знак и нормализовать вектор градиента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/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34450-A72E-4D2E-8D42-9C9E6541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3" y="3626131"/>
                <a:ext cx="2416239" cy="276999"/>
              </a:xfrm>
              <a:prstGeom prst="rect">
                <a:avLst/>
              </a:prstGeom>
              <a:blipFill>
                <a:blip r:embed="rId2"/>
                <a:stretch>
                  <a:fillRect l="-1515" t="-4444" r="-758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/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5B5E56-10AC-48D7-9B8C-A992DD22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4435940"/>
                <a:ext cx="4754837" cy="553998"/>
              </a:xfrm>
              <a:prstGeom prst="rect">
                <a:avLst/>
              </a:prstGeom>
              <a:blipFill>
                <a:blip r:embed="rId3"/>
                <a:stretch>
                  <a:fillRect t="-2198" b="-4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3D plot">
            <a:extLst>
              <a:ext uri="{FF2B5EF4-FFF2-40B4-BE49-F238E27FC236}">
                <a16:creationId xmlns:a16="http://schemas.microsoft.com/office/drawing/2014/main" id="{3DA59A7E-3E17-41C9-A8C7-1E6BAD75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08" y="2569430"/>
            <a:ext cx="2222693" cy="27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Вычисление нормалей для плоских граней полигональной сетки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Нормаль плоской грани – перпендикуляр к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Используется векторное произведение векторов, вершин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Проблемы: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Большие погрешности вычисления в случае выбора почти параллельных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Проблемы с гранями, имеющими больше 3 вершин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Метод Ньюэла для нахождения нормали к плоской грани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8847584" cy="1555750"/>
          </a:xfrm>
        </p:spPr>
        <p:txBody>
          <a:bodyPr/>
          <a:lstStyle/>
          <a:p>
            <a:pPr eaLnBrk="1" hangingPunct="1"/>
            <a:r>
              <a:rPr lang="ru-RU" sz="2800" dirty="0"/>
              <a:t>Разработан Мартином </a:t>
            </a:r>
            <a:r>
              <a:rPr lang="ru-RU" sz="2800" dirty="0" err="1"/>
              <a:t>Ньюэллом</a:t>
            </a:r>
            <a:endParaRPr lang="ru-RU" sz="2800" dirty="0"/>
          </a:p>
          <a:p>
            <a:pPr eaLnBrk="1" hangingPunct="1"/>
            <a:r>
              <a:rPr lang="ru-RU" sz="2800" dirty="0"/>
              <a:t>Решает указанные проблемы простого способа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420" name="Object 4"/>
              <p:cNvSpPr txBox="1"/>
              <p:nvPr>
                <p:ph sz="half" idx="2"/>
              </p:nvPr>
            </p:nvSpPr>
            <p:spPr bwMode="auto">
              <a:xfrm>
                <a:off x="1991545" y="3284984"/>
                <a:ext cx="6118994" cy="3409504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𝑛𝑒𝑥𝑡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fName>
                        <m:e/>
                      </m:func>
                    </m:oMath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func>
                        <m:func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04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91545" y="3284984"/>
                <a:ext cx="6118994" cy="3409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Нахождение нормали к вершинам сетки, описывающим криволинейную поверхность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Многие грани сетки, описывающей криволинейную поверхность, имеют общие вершины</a:t>
            </a:r>
          </a:p>
          <a:p>
            <a:pPr eaLnBrk="1" hangingPunct="1"/>
            <a:r>
              <a:rPr lang="ru-RU" dirty="0"/>
              <a:t>За вектор нормали в общих вершинах можно принять среднее арифметическое нормалей прилегающих граней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Достоинства полигональных сеток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Легко представлять и преобразовывать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Обладают простыми свойствами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Единственный вектор нормали</a:t>
            </a:r>
            <a:r>
              <a:rPr lang="en-US" sz="2300" dirty="0"/>
              <a:t> (</a:t>
            </a:r>
            <a:r>
              <a:rPr lang="ru-RU" sz="2300" dirty="0"/>
              <a:t>в случае треугольников</a:t>
            </a:r>
            <a:r>
              <a:rPr lang="en-US" sz="2300" dirty="0"/>
              <a:t>)</a:t>
            </a:r>
            <a:endParaRPr lang="ru-RU" sz="2300" dirty="0"/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Четко определенные внутренняя и внешняя области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Простота рисования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Можно представить трехмерный объект любой степени сложности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6308-8360-49FA-AFB2-279D5B8F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Вычисление </a:t>
            </a:r>
            <a:r>
              <a:rPr lang="ru-RU" dirty="0"/>
              <a:t>нормалей на основе групп сглаживания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9E83B0-88A7-4A7B-8541-6713CE36F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047" y="1825625"/>
            <a:ext cx="46279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6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сеток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Монолитность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Совокупность грани сетки заключает в себе некоторое пространство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Связность</a:t>
            </a:r>
          </a:p>
          <a:p>
            <a:pPr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100" dirty="0"/>
              <a:t>Между любыми двумя вершинами сетки существует непрерывный путь вдоль ребер полигонов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Простота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Сетка является монолитной и не содержит отверстий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Плоскостность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Каждая грань сетки является </a:t>
            </a:r>
            <a:r>
              <a:rPr lang="ru-RU" sz="2000" b="1" dirty="0"/>
              <a:t>плоским</a:t>
            </a:r>
            <a:r>
              <a:rPr lang="ru-RU" sz="2000" dirty="0"/>
              <a:t> полигоном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Выпуклость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 dirty="0"/>
              <a:t>Отрезок прямой, соединяющий любые две внутренние точки объекта целиком лежит внутри него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64F765-3712-4DD7-8F67-F91D9A89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куб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53DDAC4-DDB0-4A10-9D36-D8C131328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Монолитность</a:t>
            </a:r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Простота</a:t>
            </a:r>
          </a:p>
          <a:p>
            <a:r>
              <a:rPr lang="ru-RU" dirty="0"/>
              <a:t>Плоскостность</a:t>
            </a:r>
          </a:p>
          <a:p>
            <a:r>
              <a:rPr lang="ru-RU" dirty="0"/>
              <a:t>Выпуклость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44EFDF2-38BD-435E-B42F-F3AC5C735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251" y="1920875"/>
            <a:ext cx="3990499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7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406B3C-CB10-4E49-996A-17E5D1E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</a:t>
            </a:r>
            <a:r>
              <a:rPr lang="ru-RU" dirty="0" err="1"/>
              <a:t>многограник</a:t>
            </a:r>
            <a:r>
              <a:rPr lang="ru-RU" dirty="0"/>
              <a:t>, аппроксимирующий тор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A5A452-4954-4A17-8BC9-6B3843D9B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Монолитнность</a:t>
            </a:r>
            <a:endParaRPr lang="ru-RU" dirty="0"/>
          </a:p>
          <a:p>
            <a:r>
              <a:rPr lang="ru-RU" dirty="0"/>
              <a:t>Связность</a:t>
            </a:r>
          </a:p>
          <a:p>
            <a:r>
              <a:rPr lang="ru-RU" dirty="0"/>
              <a:t>Плоскостность</a:t>
            </a:r>
          </a:p>
          <a:p>
            <a:endParaRPr lang="ru-R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C668C7A-667E-4DF6-A1FB-1303E44532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19" y="2162519"/>
            <a:ext cx="2908963" cy="39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323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Моделирование поверхностей вращения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Поверхность вращения образуется посредством вращательной развертки с заметанием профильной кривой </a:t>
            </a:r>
            <a:r>
              <a:rPr lang="en-US" sz="2800" dirty="0"/>
              <a:t>C </a:t>
            </a:r>
            <a:r>
              <a:rPr lang="ru-RU" sz="2800" dirty="0"/>
              <a:t>вокруг некоторой оси</a:t>
            </a:r>
          </a:p>
          <a:p>
            <a:pPr lvl="1" eaLnBrk="1" hangingPunct="1"/>
            <a:r>
              <a:rPr lang="ru-RU" dirty="0"/>
              <a:t>Тор</a:t>
            </a:r>
          </a:p>
          <a:p>
            <a:pPr lvl="1" eaLnBrk="1" hangingPunct="1"/>
            <a:r>
              <a:rPr lang="ru-RU" dirty="0"/>
              <a:t>Пешка</a:t>
            </a:r>
          </a:p>
          <a:p>
            <a:pPr lvl="1" eaLnBrk="1" hangingPunct="1"/>
            <a:r>
              <a:rPr lang="ru-RU" dirty="0"/>
              <a:t>Сфера</a:t>
            </a:r>
          </a:p>
          <a:p>
            <a:pPr lvl="1" eaLnBrk="1" hangingPunct="1"/>
            <a:r>
              <a:rPr lang="ru-RU" dirty="0"/>
              <a:t>Купол церкви</a:t>
            </a:r>
          </a:p>
          <a:p>
            <a:pPr lvl="1" eaLnBrk="1" hangingPunct="1"/>
            <a:r>
              <a:rPr lang="ru-RU" dirty="0"/>
              <a:t>Рюмки, тарелки</a:t>
            </a:r>
          </a:p>
          <a:p>
            <a:pPr lvl="1" eaLnBrk="1" hangingPunct="1"/>
            <a:r>
              <a:rPr lang="ru-RU" dirty="0"/>
              <a:t>Колба лампы накаливания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Создание поверхности вращения</a:t>
            </a:r>
          </a:p>
        </p:txBody>
      </p:sp>
      <p:pic>
        <p:nvPicPr>
          <p:cNvPr id="64532" name="Picture 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1714714" y="1996532"/>
            <a:ext cx="3428571" cy="4009524"/>
          </a:xfrm>
          <a:noFill/>
        </p:spPr>
      </p:pic>
      <p:pic>
        <p:nvPicPr>
          <p:cNvPr id="64530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643689" y="2081213"/>
            <a:ext cx="3095625" cy="411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Поверхности на базе функций двух переменных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Могут быть явно выражены функции двух независимых переменных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Такие функции еще называют полем высот и задают в виде формулы: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y=f(x, z)</a:t>
            </a:r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Для визуализации таких поверхностей обычно вычисляют значение </a:t>
            </a:r>
            <a:r>
              <a:rPr lang="en-US" sz="2800" dirty="0"/>
              <a:t>y</a:t>
            </a:r>
            <a:r>
              <a:rPr lang="ru-RU" sz="2800" dirty="0"/>
              <a:t> в узлах равномерной сетки вдоль осей </a:t>
            </a:r>
            <a:r>
              <a:rPr lang="en-US" sz="2800" dirty="0"/>
              <a:t>x </a:t>
            </a:r>
            <a:r>
              <a:rPr lang="ru-RU" sz="2800" dirty="0"/>
              <a:t>и </a:t>
            </a:r>
            <a:r>
              <a:rPr lang="en-US" sz="2800" dirty="0"/>
              <a:t>z</a:t>
            </a:r>
            <a:r>
              <a:rPr lang="ru-RU" sz="2800" dirty="0"/>
              <a:t>, а затем рисуют последовательность ячеек полученной сетки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/>
              <a:t>Пример поверхности заданной, функцией </a:t>
            </a:r>
            <a:r>
              <a:rPr lang="en-US" sz="3600"/>
              <a:t>sinc </a:t>
            </a:r>
            <a:r>
              <a:rPr lang="ru-RU" sz="3600"/>
              <a:t>с круговой симметрией</a:t>
            </a:r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838200" y="2058194"/>
            <a:ext cx="5181600" cy="3886200"/>
          </a:xfrm>
          <a:noFill/>
        </p:spPr>
      </p:pic>
      <p:graphicFrame>
        <p:nvGraphicFramePr>
          <p:cNvPr id="6759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6600825" y="1916113"/>
          <a:ext cx="38100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Формула" r:id="rId5" imgW="1130040" imgH="482400" progId="Equation.3">
                  <p:embed/>
                </p:oleObj>
              </mc:Choice>
              <mc:Fallback>
                <p:oleObj name="Формула" r:id="rId5" imgW="11300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916113"/>
                        <a:ext cx="3810000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Равномерно разбиваем отображаемую область функции вдоль осей </a:t>
            </a:r>
            <a:r>
              <a:rPr lang="en-US" sz="4000" dirty="0"/>
              <a:t>x </a:t>
            </a:r>
            <a:r>
              <a:rPr lang="ru-RU" sz="4000" dirty="0"/>
              <a:t>и </a:t>
            </a:r>
            <a:r>
              <a:rPr lang="en-US" sz="4000" dirty="0"/>
              <a:t>y</a:t>
            </a:r>
            <a:endParaRPr lang="ru-RU" sz="40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1705" y="1916833"/>
            <a:ext cx="4676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Вычисляем значение координаты </a:t>
            </a:r>
            <a:r>
              <a:rPr lang="en-US" dirty="0"/>
              <a:t>z </a:t>
            </a:r>
            <a:r>
              <a:rPr lang="ru-RU" dirty="0"/>
              <a:t>и нормалей</a:t>
            </a:r>
            <a:r>
              <a:rPr lang="en-US" dirty="0"/>
              <a:t> </a:t>
            </a:r>
            <a:r>
              <a:rPr lang="ru-RU" dirty="0"/>
              <a:t>в узлах сетки</a:t>
            </a:r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988840"/>
            <a:ext cx="5904656" cy="45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Примеры</a:t>
            </a:r>
          </a:p>
        </p:txBody>
      </p:sp>
      <p:pic>
        <p:nvPicPr>
          <p:cNvPr id="112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19538" y="1916834"/>
            <a:ext cx="3312367" cy="2441479"/>
          </a:xfr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 l="20015" t="13953" r="12661" b="16279"/>
          <a:stretch>
            <a:fillRect/>
          </a:stretch>
        </p:blipFill>
        <p:spPr bwMode="auto">
          <a:xfrm>
            <a:off x="7104112" y="4293096"/>
            <a:ext cx="26642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l="979" t="31410" r="6295" b="1202"/>
          <a:stretch>
            <a:fillRect/>
          </a:stretch>
        </p:blipFill>
        <p:spPr bwMode="auto">
          <a:xfrm>
            <a:off x="1847528" y="4463848"/>
            <a:ext cx="4320480" cy="239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0016" y="1484785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Рисуем сетку с помощью лент из треугольников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1628800"/>
            <a:ext cx="5256584" cy="495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даже с помощью одной ленты</a:t>
            </a: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2492896"/>
            <a:ext cx="8367464" cy="326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672" y="1988841"/>
            <a:ext cx="6120680" cy="466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Визуализация трехмерных сцен при помощи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Решаемые задачи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Очистка буфера кадра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Настройка порта просмотра и матрицы проецирования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Установка и ориентирование камеры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Размещение объектов на сцене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Визуализация объектов</a:t>
            </a:r>
          </a:p>
          <a:p>
            <a:pPr marL="273367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Сокрытие невидимых поверхностей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Очистка буфера кадра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Очистка буфера кадра осуществляет заполнение одного или нескольких буферов, входящих в состав буфера кадра, заданными значениями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цвета </a:t>
            </a:r>
            <a:r>
              <a:rPr lang="en-US"/>
              <a:t>(color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</a:t>
            </a:r>
            <a:r>
              <a:rPr lang="en-US"/>
              <a:t> </a:t>
            </a:r>
            <a:r>
              <a:rPr lang="ru-RU"/>
              <a:t>глубины</a:t>
            </a:r>
            <a:r>
              <a:rPr lang="en-US"/>
              <a:t> (depth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трафарета</a:t>
            </a:r>
            <a:r>
              <a:rPr lang="en-US"/>
              <a:t> (stencil buffer)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Буфер аккумулятора</a:t>
            </a:r>
            <a:r>
              <a:rPr lang="en-US"/>
              <a:t> (accumulation buffer)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</a:t>
            </a:r>
            <a:endParaRPr lang="ru-RU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Выполняет очистку одного или нескольких указанных буферов: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void glClear(GLbitfield mask)</a:t>
            </a:r>
            <a:br>
              <a:rPr lang="en-US"/>
            </a:br>
            <a:r>
              <a:rPr lang="ru-RU"/>
              <a:t>где </a:t>
            </a:r>
            <a:r>
              <a:rPr lang="en-US"/>
              <a:t>mask – </a:t>
            </a:r>
            <a:r>
              <a:rPr lang="ru-RU"/>
              <a:t>комбинация одного или нескольких значений: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GL_COLOR_BUFFER_BIT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GL_DEPTH_BUFFER_BIT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GL_ACCUM_BUFFER_BIT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GL_STENCIL_BUFFER_BIT</a:t>
            </a:r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glClearColor</a:t>
            </a:r>
            <a:endParaRPr 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Задает значение цвета, используемого при очистке буфера цветов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void glClearColor(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red,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green,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blue,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	GLclampf alpha)</a:t>
            </a:r>
            <a:endParaRPr lang="ru-RU" b="1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/>
              <a:t>По умолчанию все значения равны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glClearDepth</a:t>
            </a:r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Задает значение глубины, используемое для очистки буфера глубины</a:t>
            </a:r>
          </a:p>
          <a:p>
            <a:pPr lvl="1" eaLnBrk="1" hangingPunct="1"/>
            <a:r>
              <a:rPr lang="en-US" dirty="0"/>
              <a:t>void </a:t>
            </a:r>
            <a:r>
              <a:rPr lang="en-US" dirty="0" err="1"/>
              <a:t>glClearDepth</a:t>
            </a:r>
            <a:r>
              <a:rPr lang="en-US" dirty="0"/>
              <a:t>(</a:t>
            </a:r>
            <a:r>
              <a:rPr lang="en-US" dirty="0" err="1"/>
              <a:t>GLclampd</a:t>
            </a:r>
            <a:r>
              <a:rPr lang="en-US" dirty="0"/>
              <a:t> depth)</a:t>
            </a:r>
          </a:p>
          <a:p>
            <a:pPr lvl="1" eaLnBrk="1" hangingPunct="1"/>
            <a:r>
              <a:rPr lang="ru-RU" dirty="0"/>
              <a:t>По умолчанию равно 1.0 (стандартное значение глубины дальней плоскости отсечения)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glClearStencil</a:t>
            </a:r>
            <a:endParaRPr lang="ru-RU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Устанавливает целочисленное значение, используемое для очистки буфера трафарета</a:t>
            </a:r>
          </a:p>
          <a:p>
            <a:pPr lvl="1" eaLnBrk="1" hangingPunct="1"/>
            <a:r>
              <a:rPr lang="en-US"/>
              <a:t>void glClearStencil(GLint stencil)</a:t>
            </a:r>
          </a:p>
          <a:p>
            <a:pPr lvl="2" eaLnBrk="1" hangingPunct="1"/>
            <a:r>
              <a:rPr lang="ru-RU"/>
              <a:t>Допустимые значения – от 0 до 2</a:t>
            </a:r>
            <a:r>
              <a:rPr lang="en-US" baseline="30000"/>
              <a:t>m</a:t>
            </a:r>
            <a:r>
              <a:rPr lang="en-US"/>
              <a:t>, </a:t>
            </a:r>
            <a:r>
              <a:rPr lang="ru-RU"/>
              <a:t>где </a:t>
            </a:r>
            <a:r>
              <a:rPr lang="en-US"/>
              <a:t>m – </a:t>
            </a:r>
            <a:r>
              <a:rPr lang="ru-RU"/>
              <a:t>разрядность буфера трафарета</a:t>
            </a:r>
          </a:p>
          <a:p>
            <a:pPr lvl="2" eaLnBrk="1" hangingPunct="1"/>
            <a:r>
              <a:rPr lang="ru-RU"/>
              <a:t>Значение по умолчанию - 0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Монолитные объекты и тонкие оболочки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Полигональные сетки позволяют задавать объекты двух типов: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ru-RU" sz="2800"/>
              <a:t>Монолитные</a:t>
            </a:r>
            <a:r>
              <a:rPr lang="en-US" sz="2800"/>
              <a:t> (solid)</a:t>
            </a:r>
            <a:r>
              <a:rPr lang="ru-RU" sz="2800"/>
              <a:t> объекты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плотно примыкают друг к другу и ограничивают некоторое пространство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Примеры: куб, сфера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Тонкие оболочки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Полигональные грани примыкают друг к другу без ограничения пространства, представляя собой поверхность бесконечно малой толщины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/>
              <a:t>Пример: график функции </a:t>
            </a:r>
            <a:r>
              <a:rPr lang="en-US" sz="2000"/>
              <a:t>z=f(x,y)</a:t>
            </a:r>
            <a:endParaRPr lang="ru-RU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порта просмотра и матрицы проецирования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Порт просмотра задает область окна, в которую будет осуществляться вывод примитивов</a:t>
            </a:r>
          </a:p>
          <a:p>
            <a:pPr eaLnBrk="1" hangingPunct="1"/>
            <a:r>
              <a:rPr lang="ru-RU"/>
              <a:t>Матрица проецирования служит для осуществления перспективного или ортографического преобразования вершин примитивов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glViewPort</a:t>
            </a: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Устанавливает положение и размеры порта просмотра, осуществляя аффинное преобразование вершин из нормализованных координат устройства в оконные координаты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void glViewPort(</a:t>
            </a:r>
            <a:br>
              <a:rPr lang="en-US"/>
            </a:br>
            <a:r>
              <a:rPr lang="en-US"/>
              <a:t>	GLint x,</a:t>
            </a:r>
            <a:br>
              <a:rPr lang="en-US"/>
            </a:br>
            <a:r>
              <a:rPr lang="en-US"/>
              <a:t>	GLint y,</a:t>
            </a:r>
            <a:r>
              <a:rPr lang="ru-RU"/>
              <a:t> </a:t>
            </a:r>
            <a:br>
              <a:rPr lang="ru-RU"/>
            </a:br>
            <a:r>
              <a:rPr lang="ru-RU"/>
              <a:t>	</a:t>
            </a:r>
            <a:r>
              <a:rPr lang="en-US"/>
              <a:t>GLint width,</a:t>
            </a:r>
            <a:br>
              <a:rPr lang="en-US"/>
            </a:br>
            <a:r>
              <a:rPr lang="ru-RU"/>
              <a:t>	</a:t>
            </a:r>
            <a:r>
              <a:rPr lang="en-US"/>
              <a:t>GLint height)</a:t>
            </a:r>
            <a:endParaRPr lang="ru-RU"/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x,y – </a:t>
            </a:r>
            <a:r>
              <a:rPr lang="ru-RU" sz="2000"/>
              <a:t>координаты левого нижнего угла порта просмотра относительно левого нижнего угла окна (0,0 по умолчанию)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width, height – </a:t>
            </a:r>
            <a:r>
              <a:rPr lang="ru-RU" sz="2000"/>
              <a:t>размеры порта просмотра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Установка матрицы перспективного преобразования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OpenGL </a:t>
            </a:r>
            <a:r>
              <a:rPr lang="ru-RU" dirty="0"/>
              <a:t>позволяет построить матрицу перспективного преобразования несколькими способами: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координатам плоскостей, задающих усеченную пирамиду, при помощи функции </a:t>
            </a:r>
            <a:r>
              <a:rPr lang="en-US" dirty="0" err="1"/>
              <a:t>glFrustum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 углу просмотра и пропорциям сторон отображаемого объема при помощи функции </a:t>
            </a:r>
            <a:r>
              <a:rPr lang="en-US" dirty="0" err="1"/>
              <a:t>gluPerspective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задать матрицу напрямую, используя </a:t>
            </a:r>
            <a:r>
              <a:rPr lang="en-US" dirty="0" err="1"/>
              <a:t>glLoadMatrix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017714"/>
            <a:ext cx="7772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Задает перспективное преобразование отображаемого объема по заданным координатам ограничивающих этот объем плоскостей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void glFrustum(</a:t>
            </a:r>
            <a:br>
              <a:rPr lang="ru-RU"/>
            </a:br>
            <a:r>
              <a:rPr lang="ru-RU"/>
              <a:t>	GLdouble left,</a:t>
            </a:r>
            <a:br>
              <a:rPr lang="ru-RU"/>
            </a:br>
            <a:r>
              <a:rPr lang="ru-RU"/>
              <a:t>	GLdouble right,</a:t>
            </a:r>
            <a:br>
              <a:rPr lang="ru-RU"/>
            </a:br>
            <a:r>
              <a:rPr lang="ru-RU"/>
              <a:t>	GLdouble bottom,</a:t>
            </a:r>
            <a:br>
              <a:rPr lang="ru-RU"/>
            </a:br>
            <a:r>
              <a:rPr lang="ru-RU"/>
              <a:t>	GLdouble top,</a:t>
            </a:r>
            <a:br>
              <a:rPr lang="ru-RU"/>
            </a:br>
            <a:r>
              <a:rPr lang="ru-RU"/>
              <a:t>	GLdouble znear,</a:t>
            </a:r>
            <a:br>
              <a:rPr lang="ru-RU"/>
            </a:br>
            <a:r>
              <a:rPr lang="ru-RU"/>
              <a:t>	GLdouble zfar</a:t>
            </a:r>
            <a:br>
              <a:rPr lang="ru-RU"/>
            </a:br>
            <a:r>
              <a:rPr lang="ru-RU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10"/>
          <p:cNvSpPr>
            <a:spLocks noChangeShapeType="1"/>
          </p:cNvSpPr>
          <p:nvPr/>
        </p:nvSpPr>
        <p:spPr bwMode="auto">
          <a:xfrm flipH="1" flipV="1">
            <a:off x="2782888" y="3716339"/>
            <a:ext cx="374491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3" name="AutoShape 9"/>
          <p:cNvSpPr>
            <a:spLocks noChangeArrowheads="1"/>
          </p:cNvSpPr>
          <p:nvPr/>
        </p:nvSpPr>
        <p:spPr bwMode="auto">
          <a:xfrm rot="-5400000">
            <a:off x="5737225" y="2635250"/>
            <a:ext cx="3746500" cy="2165350"/>
          </a:xfrm>
          <a:prstGeom prst="parallelogram">
            <a:avLst>
              <a:gd name="adj" fmla="val 43255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</a:t>
            </a:r>
            <a:r>
              <a:rPr lang="en-US"/>
              <a:t> </a:t>
            </a:r>
            <a:r>
              <a:rPr lang="ru-RU"/>
              <a:t>параметров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>
            <a:off x="4375151" y="3133726"/>
            <a:ext cx="2016125" cy="1165225"/>
          </a:xfrm>
          <a:prstGeom prst="parallelogram">
            <a:avLst>
              <a:gd name="adj" fmla="val 43256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2711451" y="371633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782888" y="3716338"/>
            <a:ext cx="590550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8" name="Line 11"/>
          <p:cNvSpPr>
            <a:spLocks noChangeShapeType="1"/>
          </p:cNvSpPr>
          <p:nvPr/>
        </p:nvSpPr>
        <p:spPr bwMode="auto">
          <a:xfrm flipH="1">
            <a:off x="2782888" y="2781300"/>
            <a:ext cx="59055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>
            <a:off x="2782888" y="1844676"/>
            <a:ext cx="3744912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595153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1" name="Oval 14"/>
          <p:cNvSpPr>
            <a:spLocks noChangeArrowheads="1"/>
          </p:cNvSpPr>
          <p:nvPr/>
        </p:nvSpPr>
        <p:spPr bwMode="auto">
          <a:xfrm>
            <a:off x="2711451" y="36449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2782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5375275" y="371633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2782889" y="50847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7608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782888" y="5661025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5375275" y="3716338"/>
            <a:ext cx="0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3719513" y="5013326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znear</a:t>
            </a:r>
            <a:endParaRPr lang="ru-RU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4440239" y="5661026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zfar</a:t>
            </a:r>
            <a:endParaRPr lang="ru-RU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5016500" y="4005263"/>
            <a:ext cx="903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</a:t>
            </a:r>
            <a:endParaRPr lang="ru-RU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5375275" y="2997201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4872039" y="2997201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</a:t>
            </a:r>
            <a:endParaRPr lang="ru-RU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 flipV="1">
            <a:off x="4800601" y="3429000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5159375" y="38608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right</a:t>
            </a:r>
            <a:endParaRPr lang="ru-RU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4872038" y="3429000"/>
            <a:ext cx="360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left</a:t>
            </a:r>
            <a:endParaRPr lang="ru-RU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5375276" y="3716339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31" grpId="1" animBg="1"/>
      <p:bldP spid="86032" grpId="0" animBg="1"/>
      <p:bldP spid="86032" grpId="1" animBg="1"/>
      <p:bldP spid="86033" grpId="0" animBg="1"/>
      <p:bldP spid="86033" grpId="1" animBg="1"/>
      <p:bldP spid="86034" grpId="0" animBg="1"/>
      <p:bldP spid="86034" grpId="1" animBg="1"/>
      <p:bldP spid="86035" grpId="0" animBg="1"/>
      <p:bldP spid="86035" grpId="1" animBg="1"/>
      <p:bldP spid="86039" grpId="0" animBg="1"/>
      <p:bldP spid="86039" grpId="1" animBg="1"/>
      <p:bldP spid="86040" grpId="0"/>
      <p:bldP spid="86040" grpId="1"/>
      <p:bldP spid="86041" grpId="0"/>
      <p:bldP spid="86041" grpId="1"/>
      <p:bldP spid="86044" grpId="0"/>
      <p:bldP spid="86044" grpId="1"/>
      <p:bldP spid="86048" grpId="0" animBg="1"/>
      <p:bldP spid="86048" grpId="1" animBg="1"/>
      <p:bldP spid="86050" grpId="0"/>
      <p:bldP spid="86050" grpId="1"/>
      <p:bldP spid="86054" grpId="0" animBg="1"/>
      <p:bldP spid="86054" grpId="1" animBg="1"/>
      <p:bldP spid="86055" grpId="0"/>
      <p:bldP spid="86055" grpId="1"/>
      <p:bldP spid="86056" grpId="0"/>
      <p:bldP spid="86056" grpId="1"/>
      <p:bldP spid="86058" grpId="0" animBg="1"/>
      <p:bldP spid="8605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и отображение точек в порт просмотра</a:t>
            </a:r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7649" y="1916832"/>
            <a:ext cx="6093851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Точность хранения значений в буфере глубины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Точность хранения значений в буфере глубины зависит от разрядности буфера глубины и расстояния до ближней и дальней плоскостей отсечения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Чем меньше отношение</a:t>
            </a:r>
            <a:br>
              <a:rPr lang="ru-RU" sz="2800" dirty="0"/>
            </a:br>
            <a:r>
              <a:rPr lang="en-US" sz="2800" dirty="0"/>
              <a:t>r = </a:t>
            </a:r>
            <a:r>
              <a:rPr lang="en-US" sz="2800" dirty="0" err="1"/>
              <a:t>zfar</a:t>
            </a:r>
            <a:r>
              <a:rPr lang="en-US" sz="2800" dirty="0"/>
              <a:t> / </a:t>
            </a:r>
            <a:r>
              <a:rPr lang="en-US" sz="2800" dirty="0" err="1"/>
              <a:t>znear</a:t>
            </a:r>
            <a:br>
              <a:rPr lang="en-US" sz="2800" dirty="0"/>
            </a:br>
            <a:r>
              <a:rPr lang="ru-RU" sz="2800" dirty="0"/>
              <a:t>тем выше точность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грубо говоря,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r </a:t>
            </a:r>
            <a:r>
              <a:rPr lang="ru-RU" dirty="0"/>
              <a:t>бит разрядности буфера глубины теряется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znear</a:t>
            </a:r>
            <a:r>
              <a:rPr lang="en-US" dirty="0"/>
              <a:t> </a:t>
            </a:r>
            <a:r>
              <a:rPr lang="ru-RU" dirty="0"/>
              <a:t>должны быть положительными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zfar</a:t>
            </a:r>
            <a:r>
              <a:rPr lang="en-US" dirty="0"/>
              <a:t> &gt; </a:t>
            </a:r>
            <a:r>
              <a:rPr lang="en-US" dirty="0" err="1"/>
              <a:t>znear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Команда </a:t>
            </a:r>
            <a:r>
              <a:rPr lang="en-US"/>
              <a:t>gluPerspective</a:t>
            </a: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Задает матрицу перспективного проецирования по заданному углу обзора вдоль оси </a:t>
            </a:r>
            <a:r>
              <a:rPr lang="en-US" sz="2800" dirty="0"/>
              <a:t>Y</a:t>
            </a:r>
            <a:r>
              <a:rPr lang="ru-RU" sz="2800" dirty="0"/>
              <a:t>, соотношению ширины и высоты отображаемого объема и расстояниям до плоскостей отсечения</a:t>
            </a:r>
            <a:endParaRPr lang="en-US" sz="2800" dirty="0"/>
          </a:p>
          <a:p>
            <a:pPr lvl="1" eaLnBrk="1" hangingPunct="1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gluPerspective</a:t>
            </a:r>
            <a:r>
              <a:rPr lang="ru-RU" dirty="0"/>
              <a:t>(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fovy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aspect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zNear</a:t>
            </a:r>
            <a:r>
              <a:rPr lang="ru-RU" dirty="0"/>
              <a:t>,</a:t>
            </a:r>
            <a:br>
              <a:rPr lang="en-US" dirty="0"/>
            </a:br>
            <a:r>
              <a:rPr lang="en-US" dirty="0"/>
              <a:t>	</a:t>
            </a:r>
            <a:r>
              <a:rPr lang="ru-RU" dirty="0" err="1"/>
              <a:t>GLdouble</a:t>
            </a:r>
            <a:r>
              <a:rPr lang="ru-RU" dirty="0"/>
              <a:t> </a:t>
            </a:r>
            <a:r>
              <a:rPr lang="ru-RU" dirty="0" err="1"/>
              <a:t>zFar</a:t>
            </a:r>
            <a:r>
              <a:rPr lang="en-US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и ориентирование камеры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Библиотека утилит </a:t>
            </a:r>
            <a:r>
              <a:rPr lang="en-US" dirty="0"/>
              <a:t>OpenGL (GLU)</a:t>
            </a:r>
            <a:r>
              <a:rPr lang="ru-RU" dirty="0"/>
              <a:t> позволяет задать положение наблюдателя, зная координаты его глаза, точки просмотра и вектора «вверх»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gluLookAt</a:t>
            </a:r>
            <a:r>
              <a:rPr lang="en-US" sz="1800" b="1" dirty="0">
                <a:latin typeface="Courier New" pitchFamily="49" charset="0"/>
              </a:rPr>
              <a:t>(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eyeZ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lookZ</a:t>
            </a:r>
            <a:r>
              <a:rPr lang="en-US" sz="1800" b="1" dirty="0">
                <a:latin typeface="Courier New" pitchFamily="49" charset="0"/>
              </a:rPr>
              <a:t>,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upY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GLdouble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upZ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Матрица, задающая положение камеры умножается на текущую матрицу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Можно построить матрицу напрямую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установки камеры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690813" y="2312988"/>
            <a:ext cx="66468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</a:rPr>
              <a:t>текущая матрица – </a:t>
            </a:r>
            <a:r>
              <a:rPr lang="ru-RU" b="1" dirty="0" err="1">
                <a:latin typeface="Courier New" pitchFamily="49" charset="0"/>
              </a:rPr>
              <a:t>матрица</a:t>
            </a:r>
            <a:r>
              <a:rPr lang="ru-RU" b="1" dirty="0">
                <a:latin typeface="Courier New" pitchFamily="49" charset="0"/>
              </a:rPr>
              <a:t> моделирования-вида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glMatrixMode</a:t>
            </a:r>
            <a:r>
              <a:rPr lang="en-US" b="1" dirty="0">
                <a:latin typeface="Courier New" pitchFamily="49" charset="0"/>
              </a:rPr>
              <a:t>(GL_MODELVIEW);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сбрасываем ранее заданные преобразования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glLoadIdentity</a:t>
            </a:r>
            <a:r>
              <a:rPr lang="en-US" b="1" dirty="0">
                <a:latin typeface="Courier New" pitchFamily="49" charset="0"/>
              </a:rPr>
              <a:t>();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устанавливаем положение и ориентацию камеры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</a:rPr>
              <a:t>(0,0,0, 1,1,-10, 0,1,0);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задаем объекты сцены...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825" y="2276475"/>
            <a:ext cx="26558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138" y="2205039"/>
            <a:ext cx="2692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4425" y="2205038"/>
            <a:ext cx="30607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Размещение объектов на сцене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Ориентацию и положение объектов на сцене можно задать при помощи аффинных преобразований и функций </a:t>
            </a:r>
            <a:r>
              <a:rPr lang="en-US"/>
              <a:t>OpenGL</a:t>
            </a:r>
            <a:r>
              <a:rPr lang="ru-RU"/>
              <a:t> для работы с такими преобразованиями</a:t>
            </a:r>
            <a:r>
              <a:rPr lang="en-US"/>
              <a:t>:</a:t>
            </a:r>
            <a:endParaRPr lang="ru-RU"/>
          </a:p>
          <a:p>
            <a:pPr lvl="1" eaLnBrk="1" hangingPunct="1"/>
            <a:r>
              <a:rPr lang="en-US"/>
              <a:t>glTranslate</a:t>
            </a:r>
          </a:p>
          <a:p>
            <a:pPr lvl="1" eaLnBrk="1" hangingPunct="1"/>
            <a:r>
              <a:rPr lang="en-US"/>
              <a:t>glRotate</a:t>
            </a:r>
          </a:p>
          <a:p>
            <a:pPr lvl="1" eaLnBrk="1" hangingPunct="1"/>
            <a:r>
              <a:rPr lang="en-US"/>
              <a:t>glScale</a:t>
            </a:r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855913" y="2060576"/>
            <a:ext cx="55611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устанавливаем матрицу камеры</a:t>
            </a:r>
          </a:p>
          <a:p>
            <a:r>
              <a:rPr lang="en-US" b="1">
                <a:latin typeface="Courier New" pitchFamily="49" charset="0"/>
              </a:rPr>
              <a:t>// ..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перенос объекта</a:t>
            </a:r>
          </a:p>
          <a:p>
            <a:r>
              <a:rPr lang="en-US" b="1">
                <a:latin typeface="Courier New" pitchFamily="49" charset="0"/>
              </a:rPr>
              <a:t>glTranslated(3, 3, 2);</a:t>
            </a:r>
          </a:p>
          <a:p>
            <a:endParaRPr lang="ru-RU" b="1">
              <a:latin typeface="Courier New" pitchFamily="49" charset="0"/>
            </a:endParaRPr>
          </a:p>
          <a:p>
            <a:r>
              <a:rPr lang="ru-RU" b="1">
                <a:latin typeface="Courier New" pitchFamily="49" charset="0"/>
              </a:rPr>
              <a:t>// вращение на 30 градусов вокруг оси </a:t>
            </a:r>
            <a:r>
              <a:rPr lang="en-US" b="1">
                <a:latin typeface="Courier New" pitchFamily="49" charset="0"/>
              </a:rPr>
              <a:t>x</a:t>
            </a:r>
          </a:p>
          <a:p>
            <a:r>
              <a:rPr lang="en-US" b="1">
                <a:latin typeface="Courier New" pitchFamily="49" charset="0"/>
              </a:rPr>
              <a:t>glRotated(30, 1, 0,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вращение на 90 градусов вокруг оси </a:t>
            </a:r>
            <a:r>
              <a:rPr lang="en-US" b="1">
                <a:latin typeface="Courier New" pitchFamily="49" charset="0"/>
              </a:rPr>
              <a:t>y</a:t>
            </a:r>
          </a:p>
          <a:p>
            <a:r>
              <a:rPr lang="en-US" b="1">
                <a:latin typeface="Courier New" pitchFamily="49" charset="0"/>
              </a:rPr>
              <a:t>glRotated(90, 0, 1,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Рисование объекта...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703165" y="5934670"/>
            <a:ext cx="87856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Для преобразования объекта команды преобразований применяются в обратном порядке (порядок умножения матриц-столбцов – обратный к порядку применения преобразования)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Комбинация матричных преобразований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Каждая вершина примитива умножается на некоторую матрицу </a:t>
            </a:r>
            <a:r>
              <a:rPr lang="en-US"/>
              <a:t>T </a:t>
            </a:r>
            <a:r>
              <a:rPr lang="ru-RU"/>
              <a:t>равную:</a:t>
            </a:r>
            <a:br>
              <a:rPr lang="ru-RU"/>
            </a:br>
            <a:r>
              <a:rPr lang="en-US"/>
              <a:t>T = P x V x 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– </a:t>
            </a:r>
            <a:r>
              <a:rPr lang="ru-RU"/>
              <a:t>матрица проецирования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P = P</a:t>
            </a:r>
            <a:r>
              <a:rPr lang="en-US" baseline="-25000"/>
              <a:t>1</a:t>
            </a:r>
            <a:r>
              <a:rPr lang="en-US"/>
              <a:t> [x P</a:t>
            </a:r>
            <a:r>
              <a:rPr lang="en-US" baseline="-25000"/>
              <a:t>2</a:t>
            </a:r>
            <a:r>
              <a:rPr lang="en-US"/>
              <a:t> [x P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en-US"/>
              <a:t>V x M – </a:t>
            </a:r>
            <a:r>
              <a:rPr lang="ru-RU"/>
              <a:t>матрица моделирования-вида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V – </a:t>
            </a:r>
            <a:r>
              <a:rPr lang="ru-RU"/>
              <a:t>матрица камеры</a:t>
            </a:r>
            <a:endParaRPr lang="en-US"/>
          </a:p>
          <a:p>
            <a:pPr lvl="3" eaLnBrk="1" hangingPunct="1">
              <a:lnSpc>
                <a:spcPct val="90000"/>
              </a:lnSpc>
            </a:pPr>
            <a:r>
              <a:rPr lang="en-US"/>
              <a:t>V = V</a:t>
            </a:r>
            <a:r>
              <a:rPr lang="en-US" baseline="-25000"/>
              <a:t>1</a:t>
            </a:r>
            <a:r>
              <a:rPr lang="en-US"/>
              <a:t> [x V</a:t>
            </a:r>
            <a:r>
              <a:rPr lang="en-US" baseline="-25000"/>
              <a:t>2</a:t>
            </a:r>
            <a:r>
              <a:rPr lang="en-US"/>
              <a:t> [x V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  <a:p>
            <a:pPr lvl="2" eaLnBrk="1" hangingPunct="1">
              <a:lnSpc>
                <a:spcPct val="90000"/>
              </a:lnSpc>
            </a:pPr>
            <a:r>
              <a:rPr lang="en-US"/>
              <a:t>M – </a:t>
            </a:r>
            <a:r>
              <a:rPr lang="ru-RU"/>
              <a:t>матрица</a:t>
            </a:r>
            <a:r>
              <a:rPr lang="en-US"/>
              <a:t> </a:t>
            </a:r>
            <a:r>
              <a:rPr lang="ru-RU"/>
              <a:t>преобразований объектов</a:t>
            </a:r>
          </a:p>
          <a:p>
            <a:pPr lvl="3" eaLnBrk="1" hangingPunct="1">
              <a:lnSpc>
                <a:spcPct val="90000"/>
              </a:lnSpc>
            </a:pPr>
            <a:r>
              <a:rPr lang="en-US"/>
              <a:t>M = M</a:t>
            </a:r>
            <a:r>
              <a:rPr lang="en-US" baseline="-25000"/>
              <a:t>1</a:t>
            </a:r>
            <a:r>
              <a:rPr lang="en-US"/>
              <a:t> [x M</a:t>
            </a:r>
            <a:r>
              <a:rPr lang="en-US" baseline="-25000"/>
              <a:t>2</a:t>
            </a:r>
            <a:r>
              <a:rPr lang="en-US"/>
              <a:t> [x M</a:t>
            </a:r>
            <a:r>
              <a:rPr lang="en-US" baseline="-25000"/>
              <a:t>3</a:t>
            </a:r>
            <a:r>
              <a:rPr lang="en-US"/>
              <a:t> ...]]</a:t>
            </a:r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Визуализация объектов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Рисуются примитивы, составляющие этот объект</a:t>
            </a:r>
          </a:p>
          <a:p>
            <a:pPr lvl="1" eaLnBrk="1" hangingPunct="1"/>
            <a:r>
              <a:rPr lang="ru-RU" dirty="0"/>
              <a:t>Выполнение серий командных скобок </a:t>
            </a:r>
            <a:r>
              <a:rPr lang="en-US" dirty="0" err="1"/>
              <a:t>glBegin</a:t>
            </a:r>
            <a:r>
              <a:rPr lang="en-US" dirty="0"/>
              <a:t>()/</a:t>
            </a:r>
            <a:r>
              <a:rPr lang="en-US" dirty="0" err="1"/>
              <a:t>glEnd</a:t>
            </a:r>
            <a:r>
              <a:rPr lang="ru-RU" dirty="0"/>
              <a:t>()</a:t>
            </a:r>
            <a:endParaRPr lang="en-US" dirty="0"/>
          </a:p>
          <a:p>
            <a:pPr lvl="1" eaLnBrk="1" hangingPunct="1"/>
            <a:r>
              <a:rPr lang="ru-RU" dirty="0"/>
              <a:t>Разработка функций визуализирующих полигональные сетки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3912" y="4077072"/>
            <a:ext cx="2376264" cy="251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33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8218" y="3739208"/>
            <a:ext cx="3019783" cy="31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2547939" y="2312988"/>
            <a:ext cx="4270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41338"/>
            <a:r>
              <a:rPr lang="en-US" b="1">
                <a:latin typeface="Courier New" pitchFamily="49" charset="0"/>
              </a:rPr>
              <a:t>void DrawSomeObject()</a:t>
            </a:r>
          </a:p>
          <a:p>
            <a:pPr defTabSz="541338"/>
            <a:r>
              <a:rPr lang="en-US" b="1">
                <a:latin typeface="Courier New" pitchFamily="49" charset="0"/>
              </a:rPr>
              <a:t>{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glBegin(GL_TRIANGLES);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glNormald(1, 0, 0);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glColor3f(0.1f, 1, 1);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glVertex3f(3, 2, 3);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//...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glEnd();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// 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Сокрытие невидимых линий и поверхностей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Объекты, расположенные ближе к наблюдателю, могут полностью или частично перекрывать  объекты, расположенные дальше</a:t>
            </a:r>
          </a:p>
          <a:p>
            <a:pPr eaLnBrk="1" hangingPunct="1"/>
            <a:r>
              <a:rPr lang="ru-RU" dirty="0"/>
              <a:t>Самый простой способ решения данной задачи – включить тест глубины командой</a:t>
            </a:r>
          </a:p>
          <a:p>
            <a:pPr lvl="1" eaLnBrk="1" hangingPunct="1"/>
            <a:r>
              <a:rPr lang="en-US" dirty="0" err="1"/>
              <a:t>glEnable</a:t>
            </a:r>
            <a:r>
              <a:rPr lang="en-US" dirty="0"/>
              <a:t>(GL_DEPTH_TEST)</a:t>
            </a:r>
            <a:endParaRPr lang="ru-RU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Вершины полигона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Каждый полигон определяется путем перечисления его </a:t>
            </a:r>
            <a:r>
              <a:rPr lang="ru-RU" b="1">
                <a:solidFill>
                  <a:schemeClr val="hlink"/>
                </a:solidFill>
              </a:rPr>
              <a:t>вершин</a:t>
            </a:r>
          </a:p>
          <a:p>
            <a:pPr eaLnBrk="1" hangingPunct="1"/>
            <a:r>
              <a:rPr lang="ru-RU" b="1">
                <a:solidFill>
                  <a:schemeClr val="hlink"/>
                </a:solidFill>
              </a:rPr>
              <a:t>Вершина</a:t>
            </a:r>
            <a:r>
              <a:rPr lang="ru-RU"/>
              <a:t> задается при помощи перечисления ее </a:t>
            </a:r>
            <a:r>
              <a:rPr lang="ru-RU" b="1">
                <a:solidFill>
                  <a:schemeClr val="hlink"/>
                </a:solidFill>
              </a:rPr>
              <a:t>координат</a:t>
            </a:r>
            <a:r>
              <a:rPr lang="ru-RU"/>
              <a:t> в пространстве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представления вершины полигональной сетки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81200" y="2204864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y;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E7E0005-C981-474B-851C-A219C1AE1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16" y="2204864"/>
            <a:ext cx="4046984" cy="175432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struct </a:t>
            </a:r>
            <a:r>
              <a:rPr lang="en-US" b="1" dirty="0" err="1">
                <a:latin typeface="Courier New" pitchFamily="49" charset="0"/>
              </a:rPr>
              <a:t>ColoredVertex</a:t>
            </a:r>
            <a:endParaRPr lang="en-US" b="1" dirty="0">
              <a:latin typeface="Courier New" pitchFamily="49" charset="0"/>
            </a:endParaRP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x, y, z;</a:t>
            </a:r>
          </a:p>
          <a:p>
            <a:pPr defTabSz="444500">
              <a:tabLst>
                <a:tab pos="541338" algn="l"/>
              </a:tabLst>
            </a:pPr>
            <a:r>
              <a:rPr lang="ru-RU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r, g, b;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Нормаль к полигону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>
                <a:solidFill>
                  <a:schemeClr val="hlink"/>
                </a:solidFill>
              </a:rPr>
              <a:t>Вектор нормали</a:t>
            </a:r>
            <a:r>
              <a:rPr lang="ru-RU"/>
              <a:t> задает направление перпендикуляра грани</a:t>
            </a:r>
          </a:p>
          <a:p>
            <a:pPr eaLnBrk="1" hangingPunct="1"/>
            <a:r>
              <a:rPr lang="ru-RU"/>
              <a:t>При рисовании объекта эта информация используется для определения того, сколько света рассеивается на данной грани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07"/>
  <p:tag name="GENSWF_OUTPUT_FILE_NAME" val="lec07"/>
  <p:tag name="ISPRING_ULTRA_SCORM_SLIDE_COUNT" val="56"/>
  <p:tag name="ISPRING_ULTRA_SCORM_DURATION" val="3600"/>
  <p:tag name="ISPRING_ULTRA_SCORM_QUIZ_NUMBER" val="0"/>
  <p:tag name="ISPRING_ULTRA_SCORM_TRACKING_SLIDES" val="1"/>
  <p:tag name="ISPRINGONLINEALLOWACCESS" val="1"/>
  <p:tag name="ISPRINGONLINEUPLOADPRESENTATION" val="1"/>
  <p:tag name="ISPRINGONLINEALLOWDOWNLOAD" val="0"/>
  <p:tag name="ISPRINGONLINETOPIC" val="Education"/>
  <p:tag name="ISPRINGONLINETAGS" val="компьютерная графика полигональные сетки OpenGL"/>
  <p:tag name="ISPRINGONLINELANG" val="ru"/>
  <p:tag name="ISPRING_RESOURCE_PATHS_HASH_2" val="3f5c62e022f638cee6d955229fb59771db83c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2301</Words>
  <Application>Microsoft Office PowerPoint</Application>
  <PresentationFormat>Widescreen</PresentationFormat>
  <Paragraphs>402</Paragraphs>
  <Slides>66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Wingdings 2</vt:lpstr>
      <vt:lpstr>Office Theme</vt:lpstr>
      <vt:lpstr>Формула</vt:lpstr>
      <vt:lpstr>Моделирование трехмерных поверхностей полигональными сетками</vt:lpstr>
      <vt:lpstr>Полигональные сетки (Polygonal meshes)</vt:lpstr>
      <vt:lpstr>Достоинства полигональных сеток </vt:lpstr>
      <vt:lpstr>Примеры</vt:lpstr>
      <vt:lpstr>Монолитные объекты и тонкие оболочки</vt:lpstr>
      <vt:lpstr>Примеры:</vt:lpstr>
      <vt:lpstr>Вершины полигона</vt:lpstr>
      <vt:lpstr>Пример представления вершины полигональной сетки</vt:lpstr>
      <vt:lpstr>Нормаль к полигону</vt:lpstr>
      <vt:lpstr>Пример представления нормали полигона</vt:lpstr>
      <vt:lpstr>Нормали в вершинах и нормали в поверхностях</vt:lpstr>
      <vt:lpstr>Нормали в OpenGL</vt:lpstr>
      <vt:lpstr>Пример структур данных для хранения сеток</vt:lpstr>
      <vt:lpstr>Возможные вариации</vt:lpstr>
      <vt:lpstr>Пример</vt:lpstr>
      <vt:lpstr>Лицевые и нелицевые стороны граней</vt:lpstr>
      <vt:lpstr>Отбраковка задних граней</vt:lpstr>
      <vt:lpstr>Определение видимой стороны грани</vt:lpstr>
      <vt:lpstr>Обход сторон куба против часовой стрелки</vt:lpstr>
      <vt:lpstr>Команда glFrontFace</vt:lpstr>
      <vt:lpstr>Режим отбраковки граней (Face culling)</vt:lpstr>
      <vt:lpstr>Нахождение нормальных векторов (нормалей)</vt:lpstr>
      <vt:lpstr>Задание нормалей вручную</vt:lpstr>
      <vt:lpstr>Редактирование нормалей в программе 3D Studio Max</vt:lpstr>
      <vt:lpstr>Аналитический метод нахождения нормалей</vt:lpstr>
      <vt:lpstr>Пример</vt:lpstr>
      <vt:lpstr>Вычисление нормалей для плоских граней полигональной сетки</vt:lpstr>
      <vt:lpstr>Метод Ньюэла для нахождения нормали к плоской грани</vt:lpstr>
      <vt:lpstr>Нахождение нормали к вершинам сетки, описывающим криволинейную поверхность</vt:lpstr>
      <vt:lpstr>Вычисление нормалей на основе групп сглаживания</vt:lpstr>
      <vt:lpstr>Свойства сеток</vt:lpstr>
      <vt:lpstr>Пример - куб</vt:lpstr>
      <vt:lpstr>Пример – многограник, аппроксимирующий тор</vt:lpstr>
      <vt:lpstr>Моделирование поверхностей вращения</vt:lpstr>
      <vt:lpstr>Создание поверхности вращения</vt:lpstr>
      <vt:lpstr>Поверхности на базе функций двух переменных</vt:lpstr>
      <vt:lpstr>Пример поверхности заданной, функцией sinc с круговой симметрией</vt:lpstr>
      <vt:lpstr>Равномерно разбиваем отображаемую область функции вдоль осей x и y</vt:lpstr>
      <vt:lpstr>Вычисляем значение координаты z и нормалей в узлах сетки</vt:lpstr>
      <vt:lpstr>Рисуем сетку с помощью лент из треугольников</vt:lpstr>
      <vt:lpstr>Или даже с помощью одной ленты</vt:lpstr>
      <vt:lpstr>Результат</vt:lpstr>
      <vt:lpstr>Визуализация трехмерных сцен при помощи OpenGL</vt:lpstr>
      <vt:lpstr>Решаемые задачи</vt:lpstr>
      <vt:lpstr>Очистка буфера кадра</vt:lpstr>
      <vt:lpstr>Команда glClear</vt:lpstr>
      <vt:lpstr>Команда glClearColor</vt:lpstr>
      <vt:lpstr>Команда glClearDepth</vt:lpstr>
      <vt:lpstr>Команда glClearStencil</vt:lpstr>
      <vt:lpstr>Установка порта просмотра и матрицы проецирования</vt:lpstr>
      <vt:lpstr>Команда glViewPort</vt:lpstr>
      <vt:lpstr>Установка матрицы перспективного преобразования</vt:lpstr>
      <vt:lpstr>Команда glFrustum</vt:lpstr>
      <vt:lpstr>Геометрический смысл параметров glFrustum</vt:lpstr>
      <vt:lpstr>Проецирование и отображение точек в порт просмотра</vt:lpstr>
      <vt:lpstr>Точность хранения значений в буфере глубины</vt:lpstr>
      <vt:lpstr>Команда gluPerspective</vt:lpstr>
      <vt:lpstr>Установка и ориентирование камеры</vt:lpstr>
      <vt:lpstr>Пример установки камеры</vt:lpstr>
      <vt:lpstr>Размещение объектов на сцене</vt:lpstr>
      <vt:lpstr>Пример</vt:lpstr>
      <vt:lpstr>Комбинация матричных преобразований</vt:lpstr>
      <vt:lpstr>Визуализация объектов</vt:lpstr>
      <vt:lpstr>Пример:</vt:lpstr>
      <vt:lpstr>Сокрытие невидимых линий и поверхностей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3D объектов полигональными сетками</dc:title>
  <dc:creator>Aleksey Malov</dc:creator>
  <cp:lastModifiedBy>Alexey Malov</cp:lastModifiedBy>
  <cp:revision>88</cp:revision>
  <dcterms:created xsi:type="dcterms:W3CDTF">2006-11-07T21:38:44Z</dcterms:created>
  <dcterms:modified xsi:type="dcterms:W3CDTF">2024-03-28T14:50:39Z</dcterms:modified>
</cp:coreProperties>
</file>