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319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312" r:id="rId27"/>
    <p:sldId id="281" r:id="rId28"/>
    <p:sldId id="283" r:id="rId29"/>
    <p:sldId id="285" r:id="rId30"/>
    <p:sldId id="322" r:id="rId31"/>
    <p:sldId id="282" r:id="rId32"/>
    <p:sldId id="320" r:id="rId33"/>
    <p:sldId id="321" r:id="rId34"/>
    <p:sldId id="284" r:id="rId35"/>
    <p:sldId id="286" r:id="rId36"/>
    <p:sldId id="287" r:id="rId37"/>
    <p:sldId id="288" r:id="rId38"/>
    <p:sldId id="313" r:id="rId39"/>
    <p:sldId id="314" r:id="rId40"/>
    <p:sldId id="315" r:id="rId41"/>
    <p:sldId id="316" r:id="rId42"/>
    <p:sldId id="317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3" r:id="rId51"/>
    <p:sldId id="299" r:id="rId52"/>
    <p:sldId id="300" r:id="rId53"/>
    <p:sldId id="301" r:id="rId54"/>
    <p:sldId id="302" r:id="rId55"/>
    <p:sldId id="318" r:id="rId56"/>
    <p:sldId id="303" r:id="rId57"/>
    <p:sldId id="304" r:id="rId58"/>
    <p:sldId id="291" r:id="rId59"/>
    <p:sldId id="292" r:id="rId60"/>
    <p:sldId id="305" r:id="rId61"/>
    <p:sldId id="306" r:id="rId62"/>
    <p:sldId id="307" r:id="rId63"/>
    <p:sldId id="308" r:id="rId64"/>
    <p:sldId id="309" r:id="rId65"/>
    <p:sldId id="310" r:id="rId66"/>
    <p:sldId id="311" r:id="rId67"/>
  </p:sldIdLst>
  <p:sldSz cx="12192000" cy="6858000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94660"/>
  </p:normalViewPr>
  <p:slideViewPr>
    <p:cSldViewPr>
      <p:cViewPr varScale="1">
        <p:scale>
          <a:sx n="76" d="100"/>
          <a:sy n="76" d="100"/>
        </p:scale>
        <p:origin x="99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CDA-5B9E-46E7-9AFE-83C253BD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71AC-425C-4546-A2E9-A54A18F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2998-E796-4600-9062-05701B2D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1C0-8B66-47DF-922F-CEEB3B6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ADFE-AB12-4F7D-9003-527CA37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57C-20F1-4C07-BD70-B849F9A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B58B-01CE-473F-B9CA-7BCE77A1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EB5A-3B43-46B6-B9A7-395BC1F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626A-CD77-47FC-9809-5A7BE92B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C7C7-048C-4C51-B04E-2EA1F6F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D6B4E-E935-438E-B81A-B0E983BB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04C6-9973-42A9-A9ED-8949EC4D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CC8C-B006-4EE0-9034-E45E39B4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A67B-FCF3-4A2A-9649-4A8C4E7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A7C2-F494-4E48-A72C-ABA0C6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3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488-A8F9-4153-9266-B36CAD5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CB11-494D-4FEC-B6A7-97492FF6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2D57-0DD7-4CCF-9FCA-568D745E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7855-0EB7-45ED-A6D4-5E8540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3E3A-67E0-4269-B52F-071D2C0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5F6-435E-465A-B3B0-93CD3B9D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F4A8-E87D-4854-B07E-75CFCB7A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EA0-B5E2-4588-919C-34E68971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EB24-94B9-4311-B438-D8442A68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D4FD-3E9C-4BC2-B4A1-7BE6B80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12-CC27-4CBE-88B4-B403827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6D8-AB8E-4773-B8DE-4049CA86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1012-7DAE-4958-88E6-421EDD46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F7AF-C7E4-4014-A090-74D4CEB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D6EA-3B3E-4DA1-BC83-ECF289E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99EC-6F93-4578-AF48-258FD0E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C29-8A85-48E5-9B02-0EFE26F1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42C0-F181-40EA-B734-B67B90EA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F540-0C57-4E35-B423-4D21358A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69D6B-2419-49F7-AC0E-8136BF05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FAA5-9F2B-46D8-B057-D6761E4E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AE96-F4D5-4E74-B0DA-8B4D3724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D1CA-1982-4F08-BBE1-96CDE795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D0BD0-0D8F-4D2A-BD03-6E79840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E4D0-156B-46B3-9A8C-2ABC9B9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FCF4E-196D-48BA-AE1C-B75802D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F768-08AA-42F6-8826-2E5B354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231B-D7A8-434E-8794-557CFD3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8B11-1D3F-4DF9-8A9E-280F470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A2CCA-B11F-4540-A6CB-5ECA4E22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D01F-1E0F-4272-A502-AE98B7E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5AE2-76F5-4AB9-808E-F4F4940E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7622-8326-42FC-9546-36BC78E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4E4D-0A26-4902-9867-30C1F12B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E43E-8789-4A7F-B819-916FD0D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4AAB-8DCF-446A-8D9D-0017F79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8086-538D-4C1D-8003-1F407FB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025-16AE-4D0C-91BD-1342553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9243-FE7D-412D-9CBD-6A2AFDE96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B5F4-C6A9-4516-8972-CA5A08C8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129B-58C9-49DA-B90B-677EE25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901A-CAA2-435F-952A-2513696F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09B4-0842-45A0-A725-A1C3043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D2813-1674-4F17-BD4D-A072B0D3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F2D4-C1B7-417E-BF53-6B479C10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61BB-E6B1-4484-9292-3A9B6DC5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144C-C1AE-4E6A-99E1-90A4746B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A0E8-7A84-4A4B-AE61-94C9D987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Визуализация трехмерных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2C89-F1CF-48DC-92AE-82018D5C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11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675" y="890589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871539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Нормали в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 </a:t>
            </a:r>
            <a:r>
              <a:rPr lang="en-US" sz="2800" dirty="0"/>
              <a:t>OpenGL </a:t>
            </a:r>
            <a:r>
              <a:rPr lang="ru-RU" sz="2800" dirty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Нормаль в вершине участвует в вычислении освещенности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300" y="404664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31805" y="1847089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0" y="1822450"/>
            <a:ext cx="4572000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vector&lt;Vertex&gt; vertices;	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vector&lt;Face&gt; faces;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31805" y="3144076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60367" y="512051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Face // </a:t>
            </a:r>
            <a:r>
              <a:rPr lang="ru-RU" b="1" dirty="0">
                <a:latin typeface="Courier New" pitchFamily="49" charset="0"/>
              </a:rPr>
              <a:t>Грань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v0;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v1;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v2;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dirty="0"/>
              <a:t>Для хранения сеток в файле и их визуализации могут использоваться разные структуры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82888" y="1844676"/>
            <a:ext cx="3384550" cy="95410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GLfloat</a:t>
            </a:r>
            <a:r>
              <a:rPr lang="en-US" sz="1400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72264" y="1822450"/>
            <a:ext cx="3995737" cy="16004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vector&lt;Vertex&gt; 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GLenum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primitiveType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</a:t>
            </a:r>
            <a:r>
              <a:rPr lang="en-US" sz="1400" b="1" dirty="0" err="1">
                <a:latin typeface="Courier New" pitchFamily="49" charset="0"/>
              </a:rPr>
              <a:t>Glushort</a:t>
            </a:r>
            <a:r>
              <a:rPr lang="en-US" sz="1400" b="1" dirty="0">
                <a:latin typeface="Courier New" pitchFamily="49" charset="0"/>
              </a:rPr>
              <a:t>&gt; 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782888" y="2781301"/>
            <a:ext cx="3384550" cy="138499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782888" y="4221164"/>
            <a:ext cx="6335712" cy="24622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DrawMesh</a:t>
            </a:r>
            <a:r>
              <a:rPr lang="en-US" sz="1400" b="1" dirty="0">
                <a:latin typeface="Courier New" pitchFamily="49" charset="0"/>
              </a:rPr>
              <a:t>(const Mesh&amp; 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glBegin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mesh.primitiveType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for (auto 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: indices)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const Vertex&amp; v = </a:t>
            </a:r>
            <a:r>
              <a:rPr lang="en-US" sz="1400" b="1" dirty="0" err="1">
                <a:latin typeface="Courier New" pitchFamily="49" charset="0"/>
              </a:rPr>
              <a:t>mesh.vertices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glNormalfv</a:t>
            </a:r>
            <a:r>
              <a:rPr lang="en-US" sz="1400" b="1" dirty="0">
                <a:latin typeface="Courier New" pitchFamily="49" charset="0"/>
              </a:rPr>
              <a:t>(&amp;</a:t>
            </a:r>
            <a:r>
              <a:rPr lang="en-US" sz="1400" b="1" dirty="0" err="1">
                <a:latin typeface="Courier New" pitchFamily="49" charset="0"/>
              </a:rPr>
              <a:t>v.normal.x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glVertex3fv(&amp;</a:t>
            </a:r>
            <a:r>
              <a:rPr lang="en-US" sz="1400" b="1" dirty="0" err="1">
                <a:latin typeface="Courier New" pitchFamily="49" charset="0"/>
              </a:rPr>
              <a:t>v.position.x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glEnd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лицевую</a:t>
            </a:r>
            <a:r>
              <a:rPr lang="ru-RU" dirty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 err="1"/>
              <a:t>нелицевую</a:t>
            </a:r>
            <a:r>
              <a:rPr lang="ru-RU" dirty="0"/>
              <a:t> (видна изнутри объекта)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 один момент времени с заданной точки видна только одна сторона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Снаружи монолитного объекта видны только лицевые грани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Face culling (</a:t>
            </a:r>
            <a:r>
              <a:rPr lang="ru-RU" dirty="0"/>
              <a:t>отбраковка граней) </a:t>
            </a:r>
            <a:r>
              <a:rPr lang="en-US" dirty="0"/>
              <a:t>– </a:t>
            </a:r>
            <a:r>
              <a:rPr lang="ru-RU" dirty="0"/>
              <a:t>техника в </a:t>
            </a:r>
            <a:r>
              <a:rPr lang="en-US" dirty="0"/>
              <a:t>3d</a:t>
            </a:r>
            <a:r>
              <a:rPr lang="ru-RU" dirty="0"/>
              <a:t> графике, отбраковывающая при отрисовке лицевые или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Ускоряет рисование монолитных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B4D583-57A6-408B-8806-D6F0683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Отбраковка задних граней</a:t>
            </a:r>
          </a:p>
        </p:txBody>
      </p:sp>
      <p:pic>
        <p:nvPicPr>
          <p:cNvPr id="82946" name="Picture 2" descr="OpenGL">
            <a:extLst>
              <a:ext uri="{FF2B5EF4-FFF2-40B4-BE49-F238E27FC236}">
                <a16:creationId xmlns:a16="http://schemas.microsoft.com/office/drawing/2014/main" id="{DD97C9A8-35B1-4C4A-A190-8C5C463F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924944"/>
            <a:ext cx="3744416" cy="2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OpenGL">
            <a:extLst>
              <a:ext uri="{FF2B5EF4-FFF2-40B4-BE49-F238E27FC236}">
                <a16:creationId xmlns:a16="http://schemas.microsoft.com/office/drawing/2014/main" id="{FD383A60-B00F-4B03-94E3-97B40F6C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817021"/>
            <a:ext cx="4067789" cy="29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OpenGL </a:t>
            </a:r>
            <a:r>
              <a:rPr lang="ru-RU" sz="2800" dirty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выбрать направление обхода вершин лицевых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Вершины всех граней сетки необходимо перечислять в одном и том же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4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4583114" y="3357564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6816725" y="3521076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4830763" y="2581276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4370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5735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5230813" y="4876801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>
                <a:solidFill>
                  <a:schemeClr val="hlink"/>
                </a:solidFill>
              </a:rPr>
              <a:t>Полигональные сетки</a:t>
            </a:r>
            <a:r>
              <a:rPr lang="ru-RU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 b="1">
                <a:solidFill>
                  <a:schemeClr val="hlink"/>
                </a:solidFill>
              </a:rPr>
              <a:t>glFrontFace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направление обхода вершин грани, соответствующее ее лицевой стороне (</a:t>
            </a:r>
            <a:r>
              <a:rPr lang="en-US" dirty="0"/>
              <a:t>Front</a:t>
            </a:r>
            <a:r>
              <a:rPr lang="ru-RU" dirty="0"/>
              <a:t> </a:t>
            </a:r>
            <a:r>
              <a:rPr lang="en-US" dirty="0"/>
              <a:t>face):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glFrontFace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  <a:br>
              <a:rPr lang="en-US" dirty="0"/>
            </a:br>
            <a:r>
              <a:rPr lang="ru-RU" dirty="0"/>
              <a:t>где </a:t>
            </a:r>
            <a:r>
              <a:rPr lang="en-US" dirty="0"/>
              <a:t>mode:</a:t>
            </a:r>
          </a:p>
          <a:p>
            <a:pPr lvl="2" eaLnBrk="1" hangingPunct="1"/>
            <a:r>
              <a:rPr lang="en-US" dirty="0"/>
              <a:t>GL_CW – </a:t>
            </a:r>
            <a:r>
              <a:rPr lang="ru-RU" dirty="0"/>
              <a:t>по часовой стрелке (</a:t>
            </a:r>
            <a:r>
              <a:rPr lang="en-US" dirty="0"/>
              <a:t>Clockwise) </a:t>
            </a:r>
            <a:endParaRPr lang="ru-RU" dirty="0"/>
          </a:p>
          <a:p>
            <a:pPr lvl="2" eaLnBrk="1" hangingPunct="1"/>
            <a:r>
              <a:rPr lang="en-US" dirty="0"/>
              <a:t>GL_CCW – </a:t>
            </a:r>
            <a:r>
              <a:rPr lang="ru-RU" dirty="0"/>
              <a:t>против часовой стрелки</a:t>
            </a:r>
            <a:r>
              <a:rPr lang="en-US" dirty="0"/>
              <a:t> (Counterclockwise)</a:t>
            </a:r>
            <a:r>
              <a:rPr lang="ru-RU" dirty="0"/>
              <a:t>, это значение по умолчанию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После того, как направление обхода вершин грани установлено, </a:t>
            </a:r>
            <a:r>
              <a:rPr lang="en-US" dirty="0"/>
              <a:t>OpenGL </a:t>
            </a:r>
            <a:r>
              <a:rPr lang="ru-RU" dirty="0"/>
              <a:t>может произвести ее отбраковку</a:t>
            </a:r>
          </a:p>
          <a:p>
            <a:pPr eaLnBrk="1" hangingPunct="1"/>
            <a:r>
              <a:rPr lang="ru-RU" dirty="0"/>
              <a:t>Нужно включить режим отбраковки граней и указать какие из граней должны быть отбракованы</a:t>
            </a:r>
          </a:p>
          <a:p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  <a:p>
            <a:r>
              <a:rPr lang="en-US" dirty="0"/>
              <a:t>void </a:t>
            </a:r>
            <a:r>
              <a:rPr lang="en-US" dirty="0" err="1"/>
              <a:t>glCullFace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1"/>
            <a:r>
              <a:rPr lang="en-US" dirty="0"/>
              <a:t>GL_FRONT</a:t>
            </a:r>
            <a:r>
              <a:rPr lang="ru-RU" dirty="0"/>
              <a:t> – отбраковывать лицевые грани</a:t>
            </a:r>
            <a:endParaRPr lang="en-US" dirty="0"/>
          </a:p>
          <a:p>
            <a:pPr lvl="1"/>
            <a:r>
              <a:rPr lang="en-US" dirty="0"/>
              <a:t>GL_BACK</a:t>
            </a:r>
            <a:r>
              <a:rPr lang="ru-RU" dirty="0"/>
              <a:t> – отбраковывать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  <a:endParaRPr lang="en-US" dirty="0"/>
          </a:p>
          <a:p>
            <a:pPr lvl="1"/>
            <a:r>
              <a:rPr lang="en-US" dirty="0"/>
              <a:t>GL_FRONT_AND_BACK</a:t>
            </a:r>
            <a:r>
              <a:rPr lang="ru-RU" dirty="0"/>
              <a:t> – отбраковывать всё</a:t>
            </a:r>
          </a:p>
          <a:p>
            <a:pPr eaLnBrk="1" hangingPunct="1"/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dirty="0"/>
              <a:t>Вручную (в процессе моделирования)</a:t>
            </a:r>
          </a:p>
          <a:p>
            <a:pPr lvl="1" eaLnBrk="1" hangingPunct="1"/>
            <a:r>
              <a:rPr lang="ru-RU" dirty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dirty="0"/>
              <a:t>Вычислять на основе вершин и граней полигональной сетки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 dirty="0"/>
              <a:t>Недостаток – очень утомителен и часто может быть заменен на автоматические методы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75694" y="1825625"/>
            <a:ext cx="5440611" cy="4351338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/>
              <a:t>Нахождение градиента:</a:t>
            </a:r>
          </a:p>
          <a:p>
            <a:pPr lvl="1" eaLnBrk="1" hangingPunct="1"/>
            <a:r>
              <a:rPr lang="ru-RU" dirty="0"/>
              <a:t>Нахождение вектора частных производных</a:t>
            </a:r>
          </a:p>
          <a:p>
            <a:pPr lvl="1" eaLnBrk="1" hangingPunct="1"/>
            <a:r>
              <a:rPr lang="ru-RU" dirty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16335"/>
              </p:ext>
            </p:extLst>
          </p:nvPr>
        </p:nvGraphicFramePr>
        <p:xfrm>
          <a:off x="2207568" y="4797152"/>
          <a:ext cx="853637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3187440" imgH="939600" progId="Equation.3">
                  <p:embed/>
                </p:oleObj>
              </mc:Choice>
              <mc:Fallback>
                <p:oleObj name="Формула" r:id="rId3" imgW="31874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97152"/>
                        <a:ext cx="8536377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56584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Найти вектор градиента в точке </a:t>
            </a:r>
            <a:r>
              <a:rPr lang="en-US" dirty="0"/>
              <a:t>(1,1) </a:t>
            </a:r>
            <a:r>
              <a:rPr lang="ru-RU" dirty="0"/>
              <a:t>к поверхности:</a:t>
            </a:r>
          </a:p>
          <a:p>
            <a:pPr lvl="1"/>
            <a:r>
              <a:rPr lang="en-US" dirty="0"/>
              <a:t>Z = x</a:t>
            </a:r>
            <a:r>
              <a:rPr lang="ru-RU" baseline="30000" dirty="0"/>
              <a:t>2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ru-RU" dirty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51585" y="566124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вектор нормали, надо поменять знак и нормализовать вектор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/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blipFill>
                <a:blip r:embed="rId2"/>
                <a:stretch>
                  <a:fillRect l="-1515" t="-4444" r="-75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/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blipFill>
                <a:blip r:embed="rId3"/>
                <a:stretch>
                  <a:fillRect t="-2198" b="-4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3D plot">
            <a:extLst>
              <a:ext uri="{FF2B5EF4-FFF2-40B4-BE49-F238E27FC236}">
                <a16:creationId xmlns:a16="http://schemas.microsoft.com/office/drawing/2014/main" id="{3DA59A7E-3E17-41C9-A8C7-1E6BAD75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08" y="2569430"/>
            <a:ext cx="2222693" cy="2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Нормаль плоской грани – перпендикуляр к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Используется векторное произведение векторов, вершин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Проблемы с гранями, имеющими больше 3 вершин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8847584" cy="1555750"/>
          </a:xfrm>
        </p:spPr>
        <p:txBody>
          <a:bodyPr/>
          <a:lstStyle/>
          <a:p>
            <a:pPr eaLnBrk="1" hangingPunct="1"/>
            <a:r>
              <a:rPr lang="ru-RU" sz="2800" dirty="0"/>
              <a:t>Разработан Мартином </a:t>
            </a:r>
            <a:r>
              <a:rPr lang="ru-RU" sz="2800" dirty="0" err="1"/>
              <a:t>Ньюэллом</a:t>
            </a:r>
            <a:endParaRPr lang="ru-RU" sz="2800" dirty="0"/>
          </a:p>
          <a:p>
            <a:pPr eaLnBrk="1" hangingPunct="1"/>
            <a:r>
              <a:rPr lang="ru-RU" sz="2800" dirty="0"/>
              <a:t>Решает указанные проблемы простого способа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4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Многие грани сетки, описывающей криволинейную поверхность, имеют общие вершины</a:t>
            </a:r>
          </a:p>
          <a:p>
            <a:pPr eaLnBrk="1" hangingPunct="1"/>
            <a:r>
              <a:rPr lang="ru-RU" dirty="0"/>
              <a:t>За вектор нормали в общих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Легко представлять и преобразовывать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Обладают простыми свойствами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Единственный вектор нормали</a:t>
            </a:r>
            <a:r>
              <a:rPr lang="en-US" sz="2300" dirty="0"/>
              <a:t> (</a:t>
            </a:r>
            <a:r>
              <a:rPr lang="ru-RU" sz="2300" dirty="0"/>
              <a:t>в случае треугольников</a:t>
            </a:r>
            <a:r>
              <a:rPr lang="en-US" sz="2300" dirty="0"/>
              <a:t>)</a:t>
            </a:r>
            <a:endParaRPr lang="ru-RU" sz="2300" dirty="0"/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Четко определенные внутренняя и внешняя области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Простота рисования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Можно представить трехмерный объект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6308-8360-49FA-AFB2-279D5B8F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Вычисление </a:t>
            </a:r>
            <a:r>
              <a:rPr lang="ru-RU" dirty="0"/>
              <a:t>нормалей на основе групп сглаживания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9E83B0-88A7-4A7B-8541-6713CE36F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047" y="1825625"/>
            <a:ext cx="4627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Связность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100" dirty="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Каждая грань сетки является </a:t>
            </a:r>
            <a:r>
              <a:rPr lang="ru-RU" sz="2000" b="1" dirty="0"/>
              <a:t>плоским</a:t>
            </a:r>
            <a:r>
              <a:rPr lang="ru-RU" sz="2000" dirty="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64F765-3712-4DD7-8F67-F91D9A89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куб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53DDAC4-DDB0-4A10-9D36-D8C13132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Монолитность</a:t>
            </a:r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Плоскостность</a:t>
            </a:r>
          </a:p>
          <a:p>
            <a:r>
              <a:rPr lang="ru-RU" dirty="0"/>
              <a:t>Выпуклость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4EFDF2-38BD-435E-B42F-F3AC5C735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51" y="1920875"/>
            <a:ext cx="399049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06B3C-CB10-4E49-996A-17E5D1E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</a:t>
            </a:r>
            <a:r>
              <a:rPr lang="ru-RU" dirty="0" err="1"/>
              <a:t>многограник</a:t>
            </a:r>
            <a:r>
              <a:rPr lang="ru-RU" dirty="0"/>
              <a:t>, аппроксимирующий 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5A452-4954-4A17-8BC9-6B3843D9B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Монолитнность</a:t>
            </a:r>
            <a:endParaRPr lang="ru-RU" dirty="0"/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Плоскостность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68C7A-667E-4DF6-A1FB-1303E44532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19" y="2162519"/>
            <a:ext cx="2908963" cy="39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2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dirty="0"/>
              <a:t>C </a:t>
            </a:r>
            <a:r>
              <a:rPr lang="ru-RU" sz="2800" dirty="0"/>
              <a:t>вокруг некоторой оси</a:t>
            </a:r>
          </a:p>
          <a:p>
            <a:pPr lvl="1" eaLnBrk="1" hangingPunct="1"/>
            <a:r>
              <a:rPr lang="ru-RU" dirty="0"/>
              <a:t>Тор</a:t>
            </a:r>
          </a:p>
          <a:p>
            <a:pPr lvl="1" eaLnBrk="1" hangingPunct="1"/>
            <a:r>
              <a:rPr lang="ru-RU" dirty="0"/>
              <a:t>Пешка</a:t>
            </a:r>
          </a:p>
          <a:p>
            <a:pPr lvl="1" eaLnBrk="1" hangingPunct="1"/>
            <a:r>
              <a:rPr lang="ru-RU" dirty="0"/>
              <a:t>Сфера</a:t>
            </a:r>
          </a:p>
          <a:p>
            <a:pPr lvl="1" eaLnBrk="1" hangingPunct="1"/>
            <a:r>
              <a:rPr lang="ru-RU" dirty="0"/>
              <a:t>Купол церкви</a:t>
            </a:r>
          </a:p>
          <a:p>
            <a:pPr lvl="1" eaLnBrk="1" hangingPunct="1"/>
            <a:r>
              <a:rPr lang="ru-RU" dirty="0"/>
              <a:t>Рюмки, тарелки</a:t>
            </a:r>
          </a:p>
          <a:p>
            <a:pPr lvl="1" eaLnBrk="1" hangingPunct="1"/>
            <a:r>
              <a:rPr lang="ru-RU" dirty="0"/>
              <a:t>Колба лампы накаливания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14714" y="1996532"/>
            <a:ext cx="3428571" cy="4009524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643689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Такие функции еще называют полем высот и задают в виде формулы: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y=f(x, z)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Для визуализации таких поверхностей обычно вычисляют значение </a:t>
            </a:r>
            <a:r>
              <a:rPr lang="en-US" sz="2800" dirty="0"/>
              <a:t>y</a:t>
            </a:r>
            <a:r>
              <a:rPr lang="ru-RU" sz="2800" dirty="0"/>
              <a:t> в узлах равномерной сетки вдоль осей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z</a:t>
            </a:r>
            <a:r>
              <a:rPr lang="ru-RU" sz="2800" dirty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/>
              <a:t>Пример поверхности заданной, функцией </a:t>
            </a:r>
            <a:r>
              <a:rPr lang="en-US" sz="3600"/>
              <a:t>sinc </a:t>
            </a:r>
            <a:r>
              <a:rPr lang="ru-RU" sz="360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058194"/>
            <a:ext cx="5181600" cy="3886200"/>
          </a:xfrm>
          <a:noFill/>
        </p:spPr>
      </p:pic>
      <p:graphicFrame>
        <p:nvGraphicFramePr>
          <p:cNvPr id="675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0825" y="1916113"/>
          <a:ext cx="38100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30040" imgH="482400" progId="Equation.3">
                  <p:embed/>
                </p:oleObj>
              </mc:Choice>
              <mc:Fallback>
                <p:oleObj name="Формула" r:id="rId4" imgW="11300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16113"/>
                        <a:ext cx="381000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Равномерно разбиваем отображаемую область функции вдоль осей </a:t>
            </a:r>
            <a:r>
              <a:rPr lang="en-US" sz="4000" dirty="0"/>
              <a:t>x </a:t>
            </a:r>
            <a:r>
              <a:rPr lang="ru-RU" sz="4000" dirty="0"/>
              <a:t>и </a:t>
            </a:r>
            <a:r>
              <a:rPr lang="en-US" sz="4000" dirty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5" y="1916833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Вычисляем значение координаты </a:t>
            </a:r>
            <a:r>
              <a:rPr lang="en-US" dirty="0"/>
              <a:t>z </a:t>
            </a:r>
            <a:r>
              <a:rPr lang="ru-RU" dirty="0"/>
              <a:t>и нормалей</a:t>
            </a:r>
            <a:r>
              <a:rPr lang="en-US" dirty="0"/>
              <a:t> </a:t>
            </a:r>
            <a:r>
              <a:rPr lang="ru-RU" dirty="0"/>
              <a:t>в узлах сетки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Примеры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9538" y="1916834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7104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1847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0016" y="1484785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Рисуем сетку с помощью лент из треугольников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даже с помощью одной ленты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492896"/>
            <a:ext cx="8367464" cy="326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988841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сцен при помощи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Решаемые 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Очистка буфера кадра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Настройка порта просмотра и матрицы проецирования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и ориентирование камеры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Размещение объектов на сцене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Визуализация объектов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Сокрытие невидимых поверхностей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цвета </a:t>
            </a:r>
            <a:r>
              <a:rPr lang="en-US"/>
              <a:t>(color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</a:t>
            </a:r>
            <a:r>
              <a:rPr lang="en-US"/>
              <a:t> </a:t>
            </a:r>
            <a:r>
              <a:rPr lang="ru-RU"/>
              <a:t>глубины</a:t>
            </a:r>
            <a:r>
              <a:rPr lang="en-US"/>
              <a:t> (depth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трафарета</a:t>
            </a:r>
            <a:r>
              <a:rPr lang="en-US"/>
              <a:t> (stencil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аккумулятора</a:t>
            </a:r>
            <a:r>
              <a:rPr lang="en-US"/>
              <a:t> (accumulation buffer)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void glClear(GLbitfield mask)</a:t>
            </a:r>
            <a:br>
              <a:rPr lang="en-US"/>
            </a:br>
            <a:r>
              <a:rPr lang="ru-RU"/>
              <a:t>где </a:t>
            </a:r>
            <a:r>
              <a:rPr lang="en-US"/>
              <a:t>mask – </a:t>
            </a:r>
            <a:r>
              <a:rPr lang="ru-RU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GL_STENCIL_BUFFER_BIT</a:t>
            </a: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glClearColor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void glClearColor(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red,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green,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blue,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alpha)</a:t>
            </a:r>
            <a:endParaRPr lang="ru-RU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По умолчанию все значения равны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glClearDepth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glClearDepth</a:t>
            </a:r>
            <a:r>
              <a:rPr lang="en-US" dirty="0"/>
              <a:t>(</a:t>
            </a:r>
            <a:r>
              <a:rPr lang="en-US" dirty="0" err="1"/>
              <a:t>GLclampd</a:t>
            </a:r>
            <a:r>
              <a:rPr lang="en-US" dirty="0"/>
              <a:t> depth)</a:t>
            </a:r>
          </a:p>
          <a:p>
            <a:pPr lvl="1" eaLnBrk="1" hangingPunct="1"/>
            <a:r>
              <a:rPr lang="ru-RU" dirty="0"/>
              <a:t>По умолчанию равно 1.0 (стандартное значение глубины дальней плоскости отсечения)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glClearStencil</a:t>
            </a: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/>
              <a:t>void glClearStencil(GLint stencil)</a:t>
            </a:r>
          </a:p>
          <a:p>
            <a:pPr lvl="2" eaLnBrk="1" hangingPunct="1"/>
            <a:r>
              <a:rPr lang="ru-RU"/>
              <a:t>Допустимые значения – от 0 до 2</a:t>
            </a:r>
            <a:r>
              <a:rPr lang="en-US" baseline="30000"/>
              <a:t>m</a:t>
            </a:r>
            <a:r>
              <a:rPr lang="en-US"/>
              <a:t>, </a:t>
            </a:r>
            <a:r>
              <a:rPr lang="ru-RU"/>
              <a:t>где </a:t>
            </a:r>
            <a:r>
              <a:rPr lang="en-US"/>
              <a:t>m – </a:t>
            </a:r>
            <a:r>
              <a:rPr lang="ru-RU"/>
              <a:t>разрядность буфера трафарета</a:t>
            </a:r>
          </a:p>
          <a:p>
            <a:pPr lvl="2" eaLnBrk="1" hangingPunct="1"/>
            <a:r>
              <a:rPr lang="ru-RU"/>
              <a:t>Значение по умолчанию - 0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Полигональные сетки позволяют задавать объекты двух типов: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Монолитные</a:t>
            </a:r>
            <a:r>
              <a:rPr lang="en-US" sz="2800"/>
              <a:t> (solid)</a:t>
            </a:r>
            <a:r>
              <a:rPr lang="ru-RU" sz="280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Пример: график функции </a:t>
            </a:r>
            <a:r>
              <a:rPr lang="en-US" sz="2000"/>
              <a:t>z=f(x,y)</a:t>
            </a:r>
            <a:endParaRPr lang="ru-RU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glViewPort</a:t>
            </a: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void glViewPort(</a:t>
            </a:r>
            <a:br>
              <a:rPr lang="en-US"/>
            </a:br>
            <a:r>
              <a:rPr lang="en-US"/>
              <a:t>	GLint x,</a:t>
            </a:r>
            <a:br>
              <a:rPr lang="en-US"/>
            </a:br>
            <a:r>
              <a:rPr lang="en-US"/>
              <a:t>	GLint y,</a:t>
            </a:r>
            <a:r>
              <a:rPr lang="ru-RU"/>
              <a:t> </a:t>
            </a:r>
            <a:br>
              <a:rPr lang="ru-RU"/>
            </a:br>
            <a:r>
              <a:rPr lang="ru-RU"/>
              <a:t>	</a:t>
            </a:r>
            <a:r>
              <a:rPr lang="en-US"/>
              <a:t>GLint width,</a:t>
            </a:r>
            <a:br>
              <a:rPr lang="en-US"/>
            </a:br>
            <a:r>
              <a:rPr lang="ru-RU"/>
              <a:t>	</a:t>
            </a:r>
            <a:r>
              <a:rPr lang="en-US"/>
              <a:t>GLint height)</a:t>
            </a:r>
            <a:endParaRPr lang="ru-RU"/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x,y – </a:t>
            </a:r>
            <a:r>
              <a:rPr lang="ru-RU" sz="200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width, height – </a:t>
            </a:r>
            <a:r>
              <a:rPr lang="ru-RU" sz="2000"/>
              <a:t>размеры порта просмотра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OpenGL </a:t>
            </a:r>
            <a:r>
              <a:rPr lang="ru-RU" dirty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координатам плоскостей, задающих усеченную пирамиду, при помощи функции </a:t>
            </a:r>
            <a:r>
              <a:rPr lang="en-US" dirty="0" err="1"/>
              <a:t>glFrustum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углу просмотра и пропорциям сторон отображаемого объема при помощи функции </a:t>
            </a:r>
            <a:r>
              <a:rPr lang="en-US" dirty="0" err="1"/>
              <a:t>gluPerspective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задать матрицу напрямую, используя </a:t>
            </a:r>
            <a:r>
              <a:rPr lang="en-US" dirty="0" err="1"/>
              <a:t>glLoadMatrix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void glFrustum(</a:t>
            </a:r>
            <a:br>
              <a:rPr lang="ru-RU"/>
            </a:br>
            <a:r>
              <a:rPr lang="ru-RU"/>
              <a:t>	GLdouble left,</a:t>
            </a:r>
            <a:br>
              <a:rPr lang="ru-RU"/>
            </a:br>
            <a:r>
              <a:rPr lang="ru-RU"/>
              <a:t>	GLdouble right,</a:t>
            </a:r>
            <a:br>
              <a:rPr lang="ru-RU"/>
            </a:br>
            <a:r>
              <a:rPr lang="ru-RU"/>
              <a:t>	GLdouble bottom,</a:t>
            </a:r>
            <a:br>
              <a:rPr lang="ru-RU"/>
            </a:br>
            <a:r>
              <a:rPr lang="ru-RU"/>
              <a:t>	GLdouble top,</a:t>
            </a:r>
            <a:br>
              <a:rPr lang="ru-RU"/>
            </a:br>
            <a:r>
              <a:rPr lang="ru-RU"/>
              <a:t>	GLdouble znear,</a:t>
            </a:r>
            <a:br>
              <a:rPr lang="ru-RU"/>
            </a:br>
            <a:r>
              <a:rPr lang="ru-RU"/>
              <a:t>	GLdouble zfar</a:t>
            </a:r>
            <a:br>
              <a:rPr lang="ru-RU"/>
            </a:br>
            <a:r>
              <a:rPr lang="ru-RU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2782888" y="3716339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5737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4375151" y="3133726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711451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782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2782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2782888" y="1844676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5951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2711451" y="36449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782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375275" y="37163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782889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760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782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5375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719513" y="5013326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440239" y="5661026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5016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5375275" y="29972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72039" y="2997201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4800601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159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4872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375276" y="3716339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и отображение точек в порт просмотра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9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Точность хранения значений в буфере глубины зависит от разрядности буфера глубины и расстояния до ближней и дальней плоскостей отсечения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Чем меньше отношение</a:t>
            </a:r>
            <a:br>
              <a:rPr lang="ru-RU" sz="2800" dirty="0"/>
            </a:br>
            <a:r>
              <a:rPr lang="en-US" sz="2800" dirty="0"/>
              <a:t>r = </a:t>
            </a:r>
            <a:r>
              <a:rPr lang="en-US" sz="2800" dirty="0" err="1"/>
              <a:t>zfar</a:t>
            </a:r>
            <a:r>
              <a:rPr lang="en-US" sz="2800" dirty="0"/>
              <a:t> / </a:t>
            </a:r>
            <a:r>
              <a:rPr lang="en-US" sz="2800" dirty="0" err="1"/>
              <a:t>znear</a:t>
            </a:r>
            <a:br>
              <a:rPr lang="en-US" sz="2800" dirty="0"/>
            </a:br>
            <a:r>
              <a:rPr lang="ru-RU" sz="2800" dirty="0"/>
              <a:t>тем выше точность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грубо говоря,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r </a:t>
            </a:r>
            <a:r>
              <a:rPr lang="ru-RU" dirty="0"/>
              <a:t>бит разрядности буфера глубины теряется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znear</a:t>
            </a:r>
            <a:r>
              <a:rPr lang="en-US" dirty="0"/>
              <a:t> </a:t>
            </a:r>
            <a:r>
              <a:rPr lang="ru-RU" dirty="0"/>
              <a:t>должны быть положительными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&gt; </a:t>
            </a:r>
            <a:r>
              <a:rPr lang="en-US" dirty="0" err="1"/>
              <a:t>znear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gluPerspective</a:t>
            </a: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Задает матрицу перспективного проецирования по заданному углу обзора вдоль оси </a:t>
            </a:r>
            <a:r>
              <a:rPr lang="en-US" sz="2800" dirty="0"/>
              <a:t>Y</a:t>
            </a:r>
            <a:r>
              <a:rPr lang="ru-RU" sz="2800" dirty="0"/>
              <a:t>, соотношению ширины и высоты отображаемого объема и расстояниям до плоскостей отсечения</a:t>
            </a:r>
            <a:endParaRPr lang="en-US" sz="2800" dirty="0"/>
          </a:p>
          <a:p>
            <a:pPr lvl="1" eaLnBrk="1" hangingPunct="1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gluPerspective</a:t>
            </a:r>
            <a:r>
              <a:rPr lang="ru-RU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fovy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aspect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zNear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zFar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Библиотека утилит </a:t>
            </a:r>
            <a:r>
              <a:rPr lang="en-US" dirty="0"/>
              <a:t>OpenGL (GLU)</a:t>
            </a:r>
            <a:r>
              <a:rPr lang="ru-RU" dirty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gluLookAt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upZ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Матрица, задающая положение камеры умножается на текущую матрицу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Можно построить матрицу напрямую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690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</a:rPr>
              <a:t>(GL_MODELVIEW);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138" y="2205039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/>
              <a:t>OpenGL</a:t>
            </a:r>
            <a:r>
              <a:rPr lang="ru-RU"/>
              <a:t> для работы с такими преобразованиями</a:t>
            </a:r>
            <a:r>
              <a:rPr lang="en-US"/>
              <a:t>:</a:t>
            </a:r>
            <a:endParaRPr lang="ru-RU"/>
          </a:p>
          <a:p>
            <a:pPr lvl="1" eaLnBrk="1" hangingPunct="1"/>
            <a:r>
              <a:rPr lang="en-US"/>
              <a:t>glTranslate</a:t>
            </a:r>
          </a:p>
          <a:p>
            <a:pPr lvl="1" eaLnBrk="1" hangingPunct="1"/>
            <a:r>
              <a:rPr lang="en-US"/>
              <a:t>glRotate</a:t>
            </a:r>
          </a:p>
          <a:p>
            <a:pPr lvl="1" eaLnBrk="1" hangingPunct="1"/>
            <a:r>
              <a:rPr lang="en-US"/>
              <a:t>glScale</a:t>
            </a: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855913" y="2060576"/>
            <a:ext cx="55611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703165" y="5934670"/>
            <a:ext cx="8785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Для преобразования объекта команды преобразований применяются в обратном порядке (порядок умножения матриц-столбцов – обратный к порядку применения преобразования)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Каждая вершина примитива умножается на некоторую матрицу </a:t>
            </a:r>
            <a:r>
              <a:rPr lang="en-US"/>
              <a:t>T </a:t>
            </a:r>
            <a:r>
              <a:rPr lang="ru-RU"/>
              <a:t>равную:</a:t>
            </a:r>
            <a:br>
              <a:rPr lang="ru-RU"/>
            </a:br>
            <a:r>
              <a:rPr lang="en-US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– </a:t>
            </a:r>
            <a:r>
              <a:rPr lang="ru-RU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P = P</a:t>
            </a:r>
            <a:r>
              <a:rPr lang="en-US" baseline="-25000"/>
              <a:t>1</a:t>
            </a:r>
            <a:r>
              <a:rPr lang="en-US"/>
              <a:t> [x P</a:t>
            </a:r>
            <a:r>
              <a:rPr lang="en-US" baseline="-25000"/>
              <a:t>2</a:t>
            </a:r>
            <a:r>
              <a:rPr lang="en-US"/>
              <a:t> [x P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en-US"/>
              <a:t>V x M – </a:t>
            </a:r>
            <a:r>
              <a:rPr lang="ru-RU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 – </a:t>
            </a:r>
            <a:r>
              <a:rPr lang="ru-RU"/>
              <a:t>матрица камеры</a:t>
            </a:r>
            <a:endParaRPr lang="en-US"/>
          </a:p>
          <a:p>
            <a:pPr lvl="3" eaLnBrk="1" hangingPunct="1">
              <a:lnSpc>
                <a:spcPct val="90000"/>
              </a:lnSpc>
            </a:pPr>
            <a:r>
              <a:rPr lang="en-US"/>
              <a:t>V = V</a:t>
            </a:r>
            <a:r>
              <a:rPr lang="en-US" baseline="-25000"/>
              <a:t>1</a:t>
            </a:r>
            <a:r>
              <a:rPr lang="en-US"/>
              <a:t> [x V</a:t>
            </a:r>
            <a:r>
              <a:rPr lang="en-US" baseline="-25000"/>
              <a:t>2</a:t>
            </a:r>
            <a:r>
              <a:rPr lang="en-US"/>
              <a:t> [x V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2" eaLnBrk="1" hangingPunct="1">
              <a:lnSpc>
                <a:spcPct val="90000"/>
              </a:lnSpc>
            </a:pPr>
            <a:r>
              <a:rPr lang="en-US"/>
              <a:t>M – </a:t>
            </a:r>
            <a:r>
              <a:rPr lang="ru-RU"/>
              <a:t>матрица</a:t>
            </a:r>
            <a:r>
              <a:rPr lang="en-US"/>
              <a:t> </a:t>
            </a:r>
            <a:r>
              <a:rPr lang="ru-RU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[x M</a:t>
            </a:r>
            <a:r>
              <a:rPr lang="en-US" baseline="-25000"/>
              <a:t>2</a:t>
            </a:r>
            <a:r>
              <a:rPr lang="en-US"/>
              <a:t> [x M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Рисуются примитивы, составляющие этот объект</a:t>
            </a:r>
          </a:p>
          <a:p>
            <a:pPr lvl="1" eaLnBrk="1" hangingPunct="1"/>
            <a:r>
              <a:rPr lang="ru-RU" dirty="0"/>
              <a:t>Выполнение серий командных скобок </a:t>
            </a:r>
            <a:r>
              <a:rPr lang="en-US" dirty="0" err="1"/>
              <a:t>glBegin</a:t>
            </a:r>
            <a:r>
              <a:rPr lang="en-US" dirty="0"/>
              <a:t>()/</a:t>
            </a:r>
            <a:r>
              <a:rPr lang="en-US" dirty="0" err="1"/>
              <a:t>glEnd</a:t>
            </a:r>
            <a:r>
              <a:rPr lang="ru-RU" dirty="0"/>
              <a:t>()</a:t>
            </a:r>
            <a:endParaRPr lang="en-US" dirty="0"/>
          </a:p>
          <a:p>
            <a:pPr lvl="1" eaLnBrk="1" hangingPunct="1"/>
            <a:r>
              <a:rPr lang="ru-RU" dirty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8218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547939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 dirty="0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 dirty="0" err="1"/>
              <a:t>glEnable</a:t>
            </a:r>
            <a:r>
              <a:rPr lang="en-US" dirty="0"/>
              <a:t>(GL_DEPTH_TEST)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Каждый полигон определяется путем перечисления его </a:t>
            </a:r>
            <a:r>
              <a:rPr lang="ru-RU" b="1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>
                <a:solidFill>
                  <a:schemeClr val="hlink"/>
                </a:solidFill>
              </a:rPr>
              <a:t>Вершина</a:t>
            </a:r>
            <a:r>
              <a:rPr lang="ru-RU"/>
              <a:t> задается при помощи перечисления ее </a:t>
            </a:r>
            <a:r>
              <a:rPr lang="ru-RU" b="1">
                <a:solidFill>
                  <a:schemeClr val="hlink"/>
                </a:solidFill>
              </a:rPr>
              <a:t>координат</a:t>
            </a:r>
            <a:r>
              <a:rPr lang="ru-RU"/>
              <a:t> в пространстве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полигональной сетки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81200" y="2204864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E7E0005-C981-474B-851C-A219C1AE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2204864"/>
            <a:ext cx="4046984" cy="17543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</a:t>
            </a:r>
            <a:r>
              <a:rPr lang="en-US" b="1" dirty="0" err="1">
                <a:latin typeface="Courier New" pitchFamily="49" charset="0"/>
              </a:rPr>
              <a:t>ColoredVertex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x, y, z;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r, g, b;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hlink"/>
                </a:solidFill>
              </a:rPr>
              <a:t>Вектор нормали</a:t>
            </a:r>
            <a:r>
              <a:rPr lang="ru-RU"/>
              <a:t> задает направление перпендикуляра грани</a:t>
            </a:r>
          </a:p>
          <a:p>
            <a:pPr eaLnBrk="1" hangingPunct="1"/>
            <a:r>
              <a:rPr lang="ru-RU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2299</Words>
  <Application>Microsoft Office PowerPoint</Application>
  <PresentationFormat>Широкоэкранный</PresentationFormat>
  <Paragraphs>402</Paragraphs>
  <Slides>66</Slides>
  <Notes>55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 2</vt:lpstr>
      <vt:lpstr>Office Theme</vt:lpstr>
      <vt:lpstr>Формула</vt:lpstr>
      <vt:lpstr>Визуализация трехмерных объектов</vt:lpstr>
      <vt:lpstr>Полигональные сетки (Polygonal meshes)</vt:lpstr>
      <vt:lpstr>Достоинства полигональных сеток </vt:lpstr>
      <vt:lpstr>Примеры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Нормали в OpenGL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Отбраковка задних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Вычисление нормалей на основе групп сглаживания</vt:lpstr>
      <vt:lpstr>Свойства сеток</vt:lpstr>
      <vt:lpstr>Пример - куб</vt:lpstr>
      <vt:lpstr>Пример – многограник, аппроксимирующий тор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Решаемые 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Алексей Малов</cp:lastModifiedBy>
  <cp:revision>89</cp:revision>
  <dcterms:created xsi:type="dcterms:W3CDTF">2006-11-07T21:38:44Z</dcterms:created>
  <dcterms:modified xsi:type="dcterms:W3CDTF">2024-03-28T17:32:29Z</dcterms:modified>
</cp:coreProperties>
</file>