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5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412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4" r:id="rId70"/>
    <p:sldId id="323" r:id="rId71"/>
    <p:sldId id="413" r:id="rId72"/>
    <p:sldId id="405" r:id="rId73"/>
    <p:sldId id="325" r:id="rId74"/>
    <p:sldId id="326" r:id="rId75"/>
    <p:sldId id="327" r:id="rId76"/>
    <p:sldId id="328" r:id="rId77"/>
    <p:sldId id="407" r:id="rId78"/>
    <p:sldId id="414" r:id="rId79"/>
    <p:sldId id="406" r:id="rId80"/>
    <p:sldId id="329" r:id="rId81"/>
    <p:sldId id="408" r:id="rId82"/>
    <p:sldId id="332" r:id="rId83"/>
    <p:sldId id="409" r:id="rId84"/>
    <p:sldId id="334" r:id="rId85"/>
    <p:sldId id="335" r:id="rId86"/>
    <p:sldId id="336" r:id="rId87"/>
    <p:sldId id="338" r:id="rId88"/>
    <p:sldId id="337" r:id="rId89"/>
    <p:sldId id="415" r:id="rId90"/>
    <p:sldId id="339" r:id="rId91"/>
    <p:sldId id="340" r:id="rId92"/>
    <p:sldId id="341" r:id="rId93"/>
    <p:sldId id="342" r:id="rId94"/>
    <p:sldId id="343" r:id="rId95"/>
    <p:sldId id="411" r:id="rId96"/>
    <p:sldId id="344" r:id="rId97"/>
    <p:sldId id="345" r:id="rId98"/>
    <p:sldId id="346" r:id="rId99"/>
    <p:sldId id="347" r:id="rId100"/>
    <p:sldId id="348" r:id="rId101"/>
    <p:sldId id="349" r:id="rId102"/>
    <p:sldId id="350" r:id="rId103"/>
    <p:sldId id="351" r:id="rId104"/>
    <p:sldId id="352" r:id="rId105"/>
    <p:sldId id="353" r:id="rId106"/>
    <p:sldId id="354" r:id="rId107"/>
    <p:sldId id="355" r:id="rId108"/>
    <p:sldId id="410" r:id="rId109"/>
    <p:sldId id="356" r:id="rId110"/>
    <p:sldId id="357" r:id="rId111"/>
    <p:sldId id="358" r:id="rId112"/>
    <p:sldId id="359" r:id="rId113"/>
    <p:sldId id="360" r:id="rId114"/>
    <p:sldId id="362" r:id="rId115"/>
    <p:sldId id="361" r:id="rId116"/>
    <p:sldId id="363" r:id="rId117"/>
    <p:sldId id="364" r:id="rId118"/>
    <p:sldId id="365" r:id="rId119"/>
    <p:sldId id="366" r:id="rId120"/>
    <p:sldId id="368" r:id="rId121"/>
    <p:sldId id="369" r:id="rId122"/>
    <p:sldId id="370" r:id="rId123"/>
    <p:sldId id="371" r:id="rId124"/>
    <p:sldId id="373" r:id="rId125"/>
    <p:sldId id="375" r:id="rId126"/>
    <p:sldId id="374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1" r:id="rId152"/>
    <p:sldId id="402" r:id="rId153"/>
    <p:sldId id="403" r:id="rId154"/>
    <p:sldId id="404" r:id="rId155"/>
  </p:sldIdLst>
  <p:sldSz cx="9144000" cy="6858000" type="screen4x3"/>
  <p:notesSz cx="6858000" cy="9144000"/>
  <p:custDataLst>
    <p:tags r:id="rId157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C6"/>
    <a:srgbClr val="333333"/>
    <a:srgbClr val="9999FF"/>
    <a:srgbClr val="E1DD37"/>
    <a:srgbClr val="DDDDDD"/>
    <a:srgbClr val="C0C0C0"/>
    <a:srgbClr val="535E46"/>
    <a:srgbClr val="A4B195"/>
    <a:srgbClr val="74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0" autoAdjust="0"/>
    <p:restoredTop sz="81992" autoAdjust="0"/>
  </p:normalViewPr>
  <p:slideViewPr>
    <p:cSldViewPr>
      <p:cViewPr varScale="1">
        <p:scale>
          <a:sx n="90" d="100"/>
          <a:sy n="90" d="100"/>
        </p:scale>
        <p:origin x="1338" y="90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ags" Target="tags/tag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547786C-2EF1-4006-89FA-243179D836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07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733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59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Важным обстоятельством является тот факт, что 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т.е. 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  <a:p>
            <a:r>
              <a:rPr lang="ru-RU" dirty="0"/>
              <a:t>Данный случай можно обобщить на произвольное количество преобразований координатного фрейма:</a:t>
            </a:r>
          </a:p>
          <a:p>
            <a:r>
              <a:rPr lang="en-US" dirty="0"/>
              <a:t>M = M</a:t>
            </a:r>
            <a:r>
              <a:rPr lang="en-US" baseline="-25000" dirty="0"/>
              <a:t>1</a:t>
            </a:r>
            <a:r>
              <a:rPr lang="en-US" dirty="0"/>
              <a:t> x M</a:t>
            </a:r>
            <a:r>
              <a:rPr lang="en-US" baseline="-25000" dirty="0"/>
              <a:t>2</a:t>
            </a:r>
            <a:r>
              <a:rPr lang="en-US" dirty="0"/>
              <a:t> x … x M</a:t>
            </a:r>
            <a:r>
              <a:rPr lang="en-US" baseline="-25000" dirty="0"/>
              <a:t>n</a:t>
            </a:r>
            <a:endParaRPr lang="ru-RU" baseline="-250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696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53E6A-F1DD-4299-BC30-94BA76D9040F}" type="slidenum">
              <a:rPr lang="ru-RU" smtClean="0"/>
              <a:pPr/>
              <a:t>118</a:t>
            </a:fld>
            <a:endParaRPr lang="ru-RU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ru-RU"/>
              <a:t>Глаз. Некоторая точка пространства, определяющая местоположение камеры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Отображаемый объем – часть четырехугольной пирамиды, вершина которой совпадает с глазом. Раствор этой пирамиды определяет угол зрения камеры.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Ближняя и дальняя плоскости камеры имеют определенное форматное соотношение</a:t>
            </a:r>
            <a:r>
              <a:rPr lang="en-US"/>
              <a:t> (aspect ratio)</a:t>
            </a:r>
            <a:endParaRPr lang="ru-RU"/>
          </a:p>
          <a:p>
            <a:pPr marL="228600" indent="-228600" eaLnBrk="1" hangingPunct="1"/>
            <a:endParaRPr lang="ru-RU"/>
          </a:p>
          <a:p>
            <a:pPr marL="228600" indent="-228600" eaLnBrk="1" hangingPunct="1"/>
            <a:r>
              <a:rPr lang="ru-RU"/>
              <a:t>Точки, лежащие внутри отображаемого объема проецируются на плоскость просмотра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34E1E-DF2B-44F4-9FC3-50783E0748ED}" type="slidenum">
              <a:rPr lang="ru-RU" smtClean="0"/>
              <a:pPr/>
              <a:t>119</a:t>
            </a:fld>
            <a:endParaRPr lang="ru-RU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/>
              <a:t>Точки внутри видового объема проецируются на плоскость просмотра</a:t>
            </a:r>
          </a:p>
          <a:p>
            <a:pPr eaLnBrk="1" hangingPunct="1"/>
            <a:r>
              <a:rPr lang="ru-RU"/>
              <a:t>Полученное изображение преобразуется в порт просмотра (систему координат, связанную с устройством графического вывода)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14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0D449-EAD9-4F0D-B0F0-8B57520F57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22455-0021-446E-950A-28A188FB95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51646-46B6-414A-A0A7-0392DDF866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F0502-4B43-420E-B097-93F0484C2D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94C4D-0FD4-4186-B9FE-48BAFD3811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9F406-8601-43E8-BD3B-E4BB789FBE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3377E-1D6C-429B-8731-660B65875F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BE34C-8A3A-4B22-BF13-9C5871A41D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C8388-D50C-4F44-9073-F978E6C952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C7358-C33D-45F7-8C08-7E7647E1F68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A684A-D0A3-4FE5-885B-51EF10D8E7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5D98B-118F-419E-9F57-BF8B338926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710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710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75DAEFCC-492C-4AA6-8F44-6B6BCB4B1E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4711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07" r:id="rId2"/>
    <p:sldLayoutId id="214748371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8" r:id="rId9"/>
    <p:sldLayoutId id="2147483713" r:id="rId10"/>
    <p:sldLayoutId id="2147483714" r:id="rId11"/>
    <p:sldLayoutId id="214748371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2.w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3.wmf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18.bin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8.wmf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5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61.wmf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4.wmf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26.bin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30.bin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70.wmf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71.wmf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74.emf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75.wmf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76.wmf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78.wmf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79.wmf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81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83.wmf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9F%D1%80%D0%B0%D0%B2%D0%B8%D0%BB%D0%BE_%D0%A1%D0%B0%D1%80%D1%80%D1%8E%D1%81%D0%B0" TargetMode="External"/><Relationship Id="rId4" Type="http://schemas.openxmlformats.org/officeDocument/2006/relationships/image" Target="../media/image24.sv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5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7.wmf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5.wmf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8.wmf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0.wmf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Векторная графика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Левосторонняя система координат</a:t>
            </a:r>
          </a:p>
        </p:txBody>
      </p:sp>
      <p:pic>
        <p:nvPicPr>
          <p:cNvPr id="6041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1050" y="1773238"/>
            <a:ext cx="4791075" cy="4868862"/>
          </a:xfrm>
          <a:noFill/>
        </p:spPr>
      </p:pic>
      <p:sp>
        <p:nvSpPr>
          <p:cNvPr id="60420" name="Text Box 7"/>
          <p:cNvSpPr txBox="1">
            <a:spLocks noChangeArrowheads="1"/>
          </p:cNvSpPr>
          <p:nvPr/>
        </p:nvSpPr>
        <p:spPr bwMode="auto">
          <a:xfrm>
            <a:off x="4427538" y="1844675"/>
            <a:ext cx="43402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Часто применяется при работе с системами просмотра и виртуальными «камерами»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p:sp>
        <p:nvSpPr>
          <p:cNvPr id="25604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перемещения осуществляет перенос точки на вектор</a:t>
            </a:r>
            <a:br>
              <a:rPr lang="en-US" sz="2800" dirty="0"/>
            </a:br>
            <a:r>
              <a:rPr lang="en-US" sz="2800" b="1" dirty="0"/>
              <a:t>m</a:t>
            </a:r>
            <a:r>
              <a:rPr lang="en-US" sz="2800" dirty="0"/>
              <a:t> = (dx, </a:t>
            </a:r>
            <a:r>
              <a:rPr lang="en-US" sz="2800" dirty="0" err="1"/>
              <a:t>dy</a:t>
            </a:r>
            <a:r>
              <a:rPr lang="en-US" sz="2800" dirty="0"/>
              <a:t>, </a:t>
            </a:r>
            <a:r>
              <a:rPr lang="en-US" sz="2800" dirty="0" err="1"/>
              <a:t>dz</a:t>
            </a:r>
            <a:r>
              <a:rPr lang="en-US" sz="2800" dirty="0"/>
              <a:t>)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013D24-67F0-48D0-8A49-803395799209}"/>
                  </a:ext>
                </a:extLst>
              </p:cNvPr>
              <p:cNvSpPr txBox="1"/>
              <p:nvPr/>
            </p:nvSpPr>
            <p:spPr>
              <a:xfrm>
                <a:off x="2411760" y="4005064"/>
                <a:ext cx="3730397" cy="1609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013D24-67F0-48D0-8A49-803395799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005064"/>
                <a:ext cx="3730397" cy="16094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Масштабирование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Матрица масштабирования относительно начала отсчета имеет следующий вид:</a:t>
            </a:r>
          </a:p>
        </p:txBody>
      </p:sp>
      <p:graphicFrame>
        <p:nvGraphicFramePr>
          <p:cNvPr id="184325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5157366"/>
              </p:ext>
            </p:extLst>
          </p:nvPr>
        </p:nvGraphicFramePr>
        <p:xfrm>
          <a:off x="1619250" y="3765721"/>
          <a:ext cx="3384798" cy="213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Формула" r:id="rId3" imgW="1447800" imgH="914400" progId="Equation.3">
                  <p:embed/>
                </p:oleObj>
              </mc:Choice>
              <mc:Fallback>
                <p:oleObj name="Формула" r:id="rId3" imgW="1447800" imgH="914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765721"/>
                        <a:ext cx="3384798" cy="213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Сдвиг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единичного сдвига является единичной матрицей, в которой один из нулей заменен некоторой величиной </a:t>
            </a:r>
            <a:r>
              <a:rPr lang="en-US" sz="2800" dirty="0"/>
              <a:t>f:</a:t>
            </a:r>
            <a:endParaRPr lang="ru-RU" sz="2800" dirty="0"/>
          </a:p>
        </p:txBody>
      </p:sp>
      <p:graphicFrame>
        <p:nvGraphicFramePr>
          <p:cNvPr id="18637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547813" y="4221163"/>
          <a:ext cx="2251075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Формула" r:id="rId3" imgW="1257300" imgH="914400" progId="Equation.3">
                  <p:embed/>
                </p:oleObj>
              </mc:Choice>
              <mc:Fallback>
                <p:oleObj name="Формула" r:id="rId3" imgW="1257300" imgH="914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221163"/>
                        <a:ext cx="2251075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4335463" y="4449763"/>
            <a:ext cx="28458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Q = (</a:t>
            </a:r>
            <a:r>
              <a:rPr lang="en-US" sz="2400" dirty="0" err="1"/>
              <a:t>P</a:t>
            </a:r>
            <a:r>
              <a:rPr lang="en-US" sz="2400" baseline="-25000" dirty="0" err="1"/>
              <a:t>x</a:t>
            </a:r>
            <a:r>
              <a:rPr lang="en-US" sz="2400" dirty="0"/>
              <a:t>, </a:t>
            </a:r>
            <a:r>
              <a:rPr lang="en-US" sz="2400" dirty="0" err="1"/>
              <a:t>fP</a:t>
            </a:r>
            <a:r>
              <a:rPr lang="en-US" sz="2400" baseline="-25000" dirty="0" err="1"/>
              <a:t>x</a:t>
            </a:r>
            <a:r>
              <a:rPr lang="en-US" sz="2400" baseline="-25000" dirty="0"/>
              <a:t> +</a:t>
            </a:r>
            <a:r>
              <a:rPr lang="en-US" sz="2400" dirty="0" err="1"/>
              <a:t>Py</a:t>
            </a:r>
            <a:r>
              <a:rPr lang="en-US" sz="2400" dirty="0"/>
              <a:t>, </a:t>
            </a:r>
            <a:r>
              <a:rPr lang="en-US" sz="2400" dirty="0" err="1"/>
              <a:t>P</a:t>
            </a:r>
            <a:r>
              <a:rPr lang="en-US" sz="2400" baseline="-25000" dirty="0" err="1"/>
              <a:t>z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4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Трехмерное пространство предоставляет большее разнообразие для осуществления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Вращение может происходить вокруг произвольной оси, что усложняет построение матрицы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Однако можно разложить сложный поворот на несколько более простых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повороты вокруг координатных осей</a:t>
            </a:r>
          </a:p>
        </p:txBody>
      </p:sp>
      <p:sp>
        <p:nvSpPr>
          <p:cNvPr id="121859" name="Line 4"/>
          <p:cNvSpPr>
            <a:spLocks noChangeShapeType="1"/>
          </p:cNvSpPr>
          <p:nvPr/>
        </p:nvSpPr>
        <p:spPr bwMode="auto">
          <a:xfrm flipV="1">
            <a:off x="4211638" y="2205038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0" name="Line 5"/>
          <p:cNvSpPr>
            <a:spLocks noChangeShapeType="1"/>
          </p:cNvSpPr>
          <p:nvPr/>
        </p:nvSpPr>
        <p:spPr bwMode="auto">
          <a:xfrm flipH="1">
            <a:off x="2195513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1" name="Line 6"/>
          <p:cNvSpPr>
            <a:spLocks noChangeShapeType="1"/>
          </p:cNvSpPr>
          <p:nvPr/>
        </p:nvSpPr>
        <p:spPr bwMode="auto">
          <a:xfrm>
            <a:off x="4211638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2" name="Text Box 7"/>
          <p:cNvSpPr txBox="1">
            <a:spLocks noChangeArrowheads="1"/>
          </p:cNvSpPr>
          <p:nvPr/>
        </p:nvSpPr>
        <p:spPr bwMode="auto">
          <a:xfrm>
            <a:off x="2268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1863" name="Text Box 8"/>
          <p:cNvSpPr txBox="1">
            <a:spLocks noChangeArrowheads="1"/>
          </p:cNvSpPr>
          <p:nvPr/>
        </p:nvSpPr>
        <p:spPr bwMode="auto">
          <a:xfrm>
            <a:off x="6227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1864" name="Text Box 9"/>
          <p:cNvSpPr txBox="1">
            <a:spLocks noChangeArrowheads="1"/>
          </p:cNvSpPr>
          <p:nvPr/>
        </p:nvSpPr>
        <p:spPr bwMode="auto">
          <a:xfrm>
            <a:off x="4284663" y="213360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2628900" y="4651375"/>
            <a:ext cx="64770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1" name="Line 11"/>
          <p:cNvSpPr>
            <a:spLocks noChangeShapeType="1"/>
          </p:cNvSpPr>
          <p:nvPr/>
        </p:nvSpPr>
        <p:spPr bwMode="auto">
          <a:xfrm flipV="1">
            <a:off x="2916238" y="4652963"/>
            <a:ext cx="14287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2" name="Line 12"/>
          <p:cNvSpPr>
            <a:spLocks noChangeShapeType="1"/>
          </p:cNvSpPr>
          <p:nvPr/>
        </p:nvSpPr>
        <p:spPr bwMode="auto">
          <a:xfrm>
            <a:off x="2916238" y="5229225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3" name="Arc 13"/>
          <p:cNvSpPr>
            <a:spLocks/>
          </p:cNvSpPr>
          <p:nvPr/>
        </p:nvSpPr>
        <p:spPr bwMode="auto">
          <a:xfrm>
            <a:off x="3059113" y="4508500"/>
            <a:ext cx="433387" cy="931863"/>
          </a:xfrm>
          <a:custGeom>
            <a:avLst/>
            <a:gdLst>
              <a:gd name="T0" fmla="*/ 24377378 w 21600"/>
              <a:gd name="T1" fmla="*/ 0 h 28616"/>
              <a:gd name="T2" fmla="*/ 164413445 w 21600"/>
              <a:gd name="T3" fmla="*/ 988184822 h 28616"/>
              <a:gd name="T4" fmla="*/ 0 w 21600"/>
              <a:gd name="T5" fmla="*/ 738583679 h 28616"/>
              <a:gd name="T6" fmla="*/ 0 60000 65536"/>
              <a:gd name="T7" fmla="*/ 0 60000 65536"/>
              <a:gd name="T8" fmla="*/ 0 60000 65536"/>
              <a:gd name="T9" fmla="*/ 0 w 21600"/>
              <a:gd name="T10" fmla="*/ 0 h 28616"/>
              <a:gd name="T11" fmla="*/ 21600 w 21600"/>
              <a:gd name="T12" fmla="*/ 28616 h 286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8616" fill="none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</a:path>
              <a:path w="21600" h="28616" stroke="0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3400425" y="5389563"/>
            <a:ext cx="404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P’’</a:t>
            </a:r>
            <a:endParaRPr lang="ru-RU"/>
          </a:p>
        </p:txBody>
      </p:sp>
      <p:sp>
        <p:nvSpPr>
          <p:cNvPr id="189455" name="Text Box 15"/>
          <p:cNvSpPr txBox="1">
            <a:spLocks noChangeArrowheads="1"/>
          </p:cNvSpPr>
          <p:nvPr/>
        </p:nvSpPr>
        <p:spPr bwMode="auto">
          <a:xfrm>
            <a:off x="2771775" y="4076700"/>
            <a:ext cx="44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Q’’</a:t>
            </a:r>
            <a:endParaRPr lang="ru-RU"/>
          </a:p>
        </p:txBody>
      </p:sp>
      <p:sp>
        <p:nvSpPr>
          <p:cNvPr id="189456" name="Oval 16"/>
          <p:cNvSpPr>
            <a:spLocks noChangeArrowheads="1"/>
          </p:cNvSpPr>
          <p:nvPr/>
        </p:nvSpPr>
        <p:spPr bwMode="auto">
          <a:xfrm>
            <a:off x="5435600" y="4508500"/>
            <a:ext cx="36195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9" name="Arc 19"/>
          <p:cNvSpPr>
            <a:spLocks/>
          </p:cNvSpPr>
          <p:nvPr/>
        </p:nvSpPr>
        <p:spPr bwMode="auto">
          <a:xfrm>
            <a:off x="5364163" y="4221163"/>
            <a:ext cx="584200" cy="863600"/>
          </a:xfrm>
          <a:custGeom>
            <a:avLst/>
            <a:gdLst>
              <a:gd name="T0" fmla="*/ 0 w 31953"/>
              <a:gd name="T1" fmla="*/ 334702532 h 21600"/>
              <a:gd name="T2" fmla="*/ 195281559 w 31953"/>
              <a:gd name="T3" fmla="*/ 603384787 h 21600"/>
              <a:gd name="T4" fmla="*/ 86172596 w 31953"/>
              <a:gd name="T5" fmla="*/ 1380480733 h 21600"/>
              <a:gd name="T6" fmla="*/ 0 60000 65536"/>
              <a:gd name="T7" fmla="*/ 0 60000 65536"/>
              <a:gd name="T8" fmla="*/ 0 60000 65536"/>
              <a:gd name="T9" fmla="*/ 0 w 31953"/>
              <a:gd name="T10" fmla="*/ 0 h 21600"/>
              <a:gd name="T11" fmla="*/ 31953 w 319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953" h="21600" fill="none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</a:path>
              <a:path w="31953" h="21600" stroke="0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  <a:lnTo>
                  <a:pt x="141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0" name="Line 20"/>
          <p:cNvSpPr>
            <a:spLocks noChangeShapeType="1"/>
          </p:cNvSpPr>
          <p:nvPr/>
        </p:nvSpPr>
        <p:spPr bwMode="auto">
          <a:xfrm flipV="1">
            <a:off x="5651500" y="4941888"/>
            <a:ext cx="14446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1" name="Line 21"/>
          <p:cNvSpPr>
            <a:spLocks noChangeShapeType="1"/>
          </p:cNvSpPr>
          <p:nvPr/>
        </p:nvSpPr>
        <p:spPr bwMode="auto">
          <a:xfrm flipH="1" flipV="1">
            <a:off x="5508625" y="4652963"/>
            <a:ext cx="1428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6011863" y="45085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5003800" y="4149725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89464" name="Oval 24"/>
          <p:cNvSpPr>
            <a:spLocks noChangeArrowheads="1"/>
          </p:cNvSpPr>
          <p:nvPr/>
        </p:nvSpPr>
        <p:spPr bwMode="auto">
          <a:xfrm>
            <a:off x="3635375" y="3144838"/>
            <a:ext cx="1130300" cy="355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5" name="Arc 25"/>
          <p:cNvSpPr>
            <a:spLocks/>
          </p:cNvSpPr>
          <p:nvPr/>
        </p:nvSpPr>
        <p:spPr bwMode="auto">
          <a:xfrm>
            <a:off x="3563938" y="3500438"/>
            <a:ext cx="1295400" cy="288925"/>
          </a:xfrm>
          <a:custGeom>
            <a:avLst/>
            <a:gdLst>
              <a:gd name="T0" fmla="*/ 1394412195 w 39483"/>
              <a:gd name="T1" fmla="*/ 20653990 h 21600"/>
              <a:gd name="T2" fmla="*/ 0 w 39483"/>
              <a:gd name="T3" fmla="*/ 21297744 h 21600"/>
              <a:gd name="T4" fmla="*/ 695104744 w 39483"/>
              <a:gd name="T5" fmla="*/ 0 h 21600"/>
              <a:gd name="T6" fmla="*/ 0 60000 65536"/>
              <a:gd name="T7" fmla="*/ 0 60000 65536"/>
              <a:gd name="T8" fmla="*/ 0 60000 65536"/>
              <a:gd name="T9" fmla="*/ 0 w 39483"/>
              <a:gd name="T10" fmla="*/ 0 h 21600"/>
              <a:gd name="T11" fmla="*/ 39483 w 3948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483" h="21600" fill="none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</a:path>
              <a:path w="39483" h="21600" stroke="0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  <a:lnTo>
                  <a:pt x="19682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6" name="Text Box 26"/>
          <p:cNvSpPr txBox="1">
            <a:spLocks noChangeArrowheads="1"/>
          </p:cNvSpPr>
          <p:nvPr/>
        </p:nvSpPr>
        <p:spPr bwMode="auto">
          <a:xfrm>
            <a:off x="3132138" y="3213100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189467" name="Text Box 27"/>
          <p:cNvSpPr txBox="1">
            <a:spLocks noChangeArrowheads="1"/>
          </p:cNvSpPr>
          <p:nvPr/>
        </p:nvSpPr>
        <p:spPr bwMode="auto">
          <a:xfrm>
            <a:off x="4932363" y="3141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8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0" grpId="0" animBg="1"/>
      <p:bldP spid="189451" grpId="0" animBg="1"/>
      <p:bldP spid="189452" grpId="0" animBg="1"/>
      <p:bldP spid="189453" grpId="0" animBg="1"/>
      <p:bldP spid="189454" grpId="0"/>
      <p:bldP spid="189455" grpId="0"/>
      <p:bldP spid="189456" grpId="0" animBg="1"/>
      <p:bldP spid="189459" grpId="0" animBg="1"/>
      <p:bldP spid="189460" grpId="0" animBg="1"/>
      <p:bldP spid="189461" grpId="0" animBg="1"/>
      <p:bldP spid="189462" grpId="0"/>
      <p:bldP spid="189463" grpId="0"/>
      <p:bldP spid="189464" grpId="0" animBg="1"/>
      <p:bldP spid="189465" grpId="0" animBg="1"/>
      <p:bldP spid="189466" grpId="0"/>
      <p:bldP spid="189467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Матрицы элементарных поворотов</a:t>
            </a:r>
          </a:p>
        </p:txBody>
      </p:sp>
      <p:graphicFrame>
        <p:nvGraphicFramePr>
          <p:cNvPr id="19149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601467"/>
              </p:ext>
            </p:extLst>
          </p:nvPr>
        </p:nvGraphicFramePr>
        <p:xfrm>
          <a:off x="280727" y="4036486"/>
          <a:ext cx="2850802" cy="1696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Формула" r:id="rId3" imgW="1536700" imgH="914400" progId="Equation.3">
                  <p:embed/>
                </p:oleObj>
              </mc:Choice>
              <mc:Fallback>
                <p:oleObj name="Формула" r:id="rId3" imgW="1536700" imgH="914400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27" y="4036486"/>
                        <a:ext cx="2850802" cy="1696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600003"/>
              </p:ext>
            </p:extLst>
          </p:nvPr>
        </p:nvGraphicFramePr>
        <p:xfrm>
          <a:off x="3032944" y="4005263"/>
          <a:ext cx="2926532" cy="1727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Формула" r:id="rId5" imgW="1549400" imgH="914400" progId="Equation.3">
                  <p:embed/>
                </p:oleObj>
              </mc:Choice>
              <mc:Fallback>
                <p:oleObj name="Формула" r:id="rId5" imgW="1549400" imgH="9144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944" y="4005263"/>
                        <a:ext cx="2926532" cy="1727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698484"/>
              </p:ext>
            </p:extLst>
          </p:nvPr>
        </p:nvGraphicFramePr>
        <p:xfrm>
          <a:off x="6038831" y="3933825"/>
          <a:ext cx="2781319" cy="1655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Формула" r:id="rId7" imgW="1536700" imgH="914400" progId="Equation.3">
                  <p:embed/>
                </p:oleObj>
              </mc:Choice>
              <mc:Fallback>
                <p:oleObj name="Формула" r:id="rId7" imgW="1536700" imgH="9144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31" y="3933825"/>
                        <a:ext cx="2781319" cy="1655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228184"/>
              </p:ext>
            </p:extLst>
          </p:nvPr>
        </p:nvGraphicFramePr>
        <p:xfrm>
          <a:off x="1258887" y="2133600"/>
          <a:ext cx="178253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Формула" r:id="rId9" imgW="672808" imgH="431613" progId="Equation.3">
                  <p:embed/>
                </p:oleObj>
              </mc:Choice>
              <mc:Fallback>
                <p:oleObj name="Формула" r:id="rId9" imgW="672808" imgH="431613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7" y="2133600"/>
                        <a:ext cx="178253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Комбинирование поворотов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Порядок, в котором осуществляются повороты вокруг различных осей </a:t>
            </a:r>
            <a:r>
              <a:rPr lang="ru-RU" sz="2400" b="1" dirty="0"/>
              <a:t>имеет значение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Трехмерные матрицы поворота </a:t>
            </a:r>
            <a:r>
              <a:rPr lang="ru-RU" sz="2000" b="1" dirty="0"/>
              <a:t>некоммутативны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Поворот в трех измерениях обычно строят как композицию трех элементарных поворотов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1043608" y="4959232"/>
            <a:ext cx="677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Углы </a:t>
            </a:r>
            <a:r>
              <a:rPr lang="el-GR">
                <a:cs typeface="Tahoma" pitchFamily="34" charset="0"/>
              </a:rPr>
              <a:t>β</a:t>
            </a:r>
            <a:r>
              <a:rPr lang="en-US" baseline="-25000">
                <a:cs typeface="Tahoma" pitchFamily="34" charset="0"/>
              </a:rPr>
              <a:t>1</a:t>
            </a:r>
            <a:r>
              <a:rPr lang="en-US">
                <a:cs typeface="Tahoma" pitchFamily="34" charset="0"/>
              </a:rPr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2</a:t>
            </a:r>
            <a:r>
              <a:rPr lang="en-US"/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3</a:t>
            </a:r>
            <a:r>
              <a:rPr lang="en-US"/>
              <a:t> </a:t>
            </a:r>
            <a:r>
              <a:rPr lang="ru-RU"/>
              <a:t>в данном контексте называют </a:t>
            </a:r>
            <a:r>
              <a:rPr lang="ru-RU" b="1"/>
              <a:t>углами Эйлера</a:t>
            </a:r>
            <a:endParaRPr lang="el-GR" b="1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7FECB247-5E36-4FCE-8DD6-16092A2EEB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384112"/>
              </p:ext>
            </p:extLst>
          </p:nvPr>
        </p:nvGraphicFramePr>
        <p:xfrm>
          <a:off x="1194847" y="4144729"/>
          <a:ext cx="36718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Формула" r:id="rId3" imgW="1612900" imgH="241300" progId="Equation.3">
                  <p:embed/>
                </p:oleObj>
              </mc:Choice>
              <mc:Fallback>
                <p:oleObj name="Формула" r:id="rId3" imgW="1612900" imgH="241300" progId="Equation.3">
                  <p:embed/>
                  <p:pic>
                    <p:nvPicPr>
                      <p:cNvPr id="194565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847" y="4144729"/>
                        <a:ext cx="36718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 вокруг произвольной оси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При использовании углов Эйлера мы выполняем последовательность </a:t>
            </a:r>
            <a:r>
              <a:rPr lang="en-US" sz="2800"/>
              <a:t>x-, y- </a:t>
            </a:r>
            <a:r>
              <a:rPr lang="ru-RU" sz="2800"/>
              <a:t>и </a:t>
            </a:r>
            <a:r>
              <a:rPr lang="en-US" sz="2800"/>
              <a:t>z-</a:t>
            </a:r>
            <a:r>
              <a:rPr lang="ru-RU" sz="2800"/>
              <a:t>вращений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Очень часто возникает необходимость поворота вокруг произвольной оси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/>
              <a:t>Теорема Эйлера: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Любой поворот или последовательность поворотов вокруг произвольной точки эквивалентен повороту вокруг некоторой оси, проходящей через эту точку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3BCF7F5-95DC-47BF-996F-B4BC38A2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30734954-EBBB-4580-82DA-0A98F809E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1638" y="2205038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382536D-9EC9-43D7-B27A-2A0FA4AACA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5513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58C1BA09-143E-4CCF-B23A-C47507439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173B6995-E567-4F44-B1EF-85C6B5EDB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13522801-4BDB-443A-9D7C-B8FD7B78F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56D09497-394F-4537-AE79-C026CBE7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213360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959D0470-F018-4084-8232-983C195688FA}"/>
              </a:ext>
            </a:extLst>
          </p:cNvPr>
          <p:cNvGrpSpPr/>
          <p:nvPr/>
        </p:nvGrpSpPr>
        <p:grpSpPr>
          <a:xfrm rot="21018197">
            <a:off x="4323619" y="3500437"/>
            <a:ext cx="1317625" cy="1441450"/>
            <a:chOff x="5097463" y="2995613"/>
            <a:chExt cx="1317625" cy="1441450"/>
          </a:xfrm>
        </p:grpSpPr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1DAD49DA-759B-4B39-B3DF-8B36DFBA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263" y="3354388"/>
              <a:ext cx="361950" cy="10826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F0BA6E8B-1693-4FFE-B6AC-37DFBAE9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26" y="3067051"/>
              <a:ext cx="584200" cy="863600"/>
            </a:xfrm>
            <a:custGeom>
              <a:avLst/>
              <a:gdLst>
                <a:gd name="T0" fmla="*/ 0 w 31953"/>
                <a:gd name="T1" fmla="*/ 334702532 h 21600"/>
                <a:gd name="T2" fmla="*/ 195281559 w 31953"/>
                <a:gd name="T3" fmla="*/ 603384787 h 21600"/>
                <a:gd name="T4" fmla="*/ 86172596 w 31953"/>
                <a:gd name="T5" fmla="*/ 1380480733 h 21600"/>
                <a:gd name="T6" fmla="*/ 0 60000 65536"/>
                <a:gd name="T7" fmla="*/ 0 60000 65536"/>
                <a:gd name="T8" fmla="*/ 0 60000 65536"/>
                <a:gd name="T9" fmla="*/ 0 w 31953"/>
                <a:gd name="T10" fmla="*/ 0 h 21600"/>
                <a:gd name="T11" fmla="*/ 31953 w 319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953" h="21600" fill="none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</a:path>
                <a:path w="31953" h="21600" stroke="0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  <a:lnTo>
                    <a:pt x="141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E082650C-5C0F-4832-A22D-64CAE24AA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5163" y="3787776"/>
              <a:ext cx="144463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EECB5422-5592-433E-9C02-82A804C5D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02288" y="3498851"/>
              <a:ext cx="1428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E934AC5E-3956-4124-9D2E-67D741053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6105526" y="3354387"/>
              <a:ext cx="3095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P</a:t>
              </a:r>
              <a:endParaRPr lang="ru-RU" dirty="0"/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20F00923-2906-4E84-B9EF-87F3769D5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5097463" y="2995613"/>
              <a:ext cx="3460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  <a:endParaRPr lang="ru-RU" dirty="0"/>
            </a:p>
          </p:txBody>
        </p:sp>
      </p:grp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43A87BE-A8E7-4C13-8A61-BBC4EC0CA39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211638" y="4357688"/>
            <a:ext cx="1201326" cy="7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2723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поворота вокруг произвольной оси</a:t>
            </a:r>
          </a:p>
        </p:txBody>
      </p:sp>
      <p:graphicFrame>
        <p:nvGraphicFramePr>
          <p:cNvPr id="197637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72011"/>
              </p:ext>
            </p:extLst>
          </p:nvPr>
        </p:nvGraphicFramePr>
        <p:xfrm>
          <a:off x="548452" y="2492897"/>
          <a:ext cx="8271698" cy="1883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Формула" r:id="rId3" imgW="4127500" imgH="939800" progId="Equation.3">
                  <p:embed/>
                </p:oleObj>
              </mc:Choice>
              <mc:Fallback>
                <p:oleObj name="Формула" r:id="rId3" imgW="4127500" imgH="9398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52" y="2492897"/>
                        <a:ext cx="8271698" cy="1883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106050"/>
              </p:ext>
            </p:extLst>
          </p:nvPr>
        </p:nvGraphicFramePr>
        <p:xfrm>
          <a:off x="1475656" y="4625975"/>
          <a:ext cx="2016224" cy="204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Формула" r:id="rId5" imgW="927100" imgH="939800" progId="Equation.3">
                  <p:embed/>
                </p:oleObj>
              </mc:Choice>
              <mc:Fallback>
                <p:oleObj name="Формула" r:id="rId5" imgW="9271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625975"/>
                        <a:ext cx="2016224" cy="2041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Обзор векторов</a:t>
            </a:r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dirty="0"/>
              <a:t>Определение оси и угла поворота по матрице поворота</a:t>
            </a:r>
          </a:p>
        </p:txBody>
      </p:sp>
      <p:graphicFrame>
        <p:nvGraphicFramePr>
          <p:cNvPr id="19968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827088" y="3141663"/>
          <a:ext cx="287813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Формула" r:id="rId3" imgW="1854200" imgH="914400" progId="Equation.3">
                  <p:embed/>
                </p:oleObj>
              </mc:Choice>
              <mc:Fallback>
                <p:oleObj name="Формула" r:id="rId3" imgW="1854200" imgH="914400" progId="Equation.3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141663"/>
                        <a:ext cx="2878137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900113" y="5300663"/>
          <a:ext cx="3255962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Формула" r:id="rId5" imgW="2095500" imgH="812800" progId="Equation.3">
                  <p:embed/>
                </p:oleObj>
              </mc:Choice>
              <mc:Fallback>
                <p:oleObj name="Формула" r:id="rId5" imgW="2095500" imgH="812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300663"/>
                        <a:ext cx="3255962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97241"/>
              </p:ext>
            </p:extLst>
          </p:nvPr>
        </p:nvGraphicFramePr>
        <p:xfrm>
          <a:off x="6156325" y="4365625"/>
          <a:ext cx="1438275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Формула" r:id="rId7" imgW="927000" imgH="1307880" progId="Equation.3">
                  <p:embed/>
                </p:oleObj>
              </mc:Choice>
              <mc:Fallback>
                <p:oleObj name="Формула" r:id="rId7" imgW="927000" imgH="13078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365625"/>
                        <a:ext cx="1438275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9"/>
          <p:cNvSpPr txBox="1">
            <a:spLocks noChangeArrowheads="1"/>
          </p:cNvSpPr>
          <p:nvPr/>
        </p:nvSpPr>
        <p:spPr bwMode="auto">
          <a:xfrm>
            <a:off x="1043608" y="2132856"/>
            <a:ext cx="7726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Пусть матрица вращения задана следующим образом:</a:t>
            </a:r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592138" y="4813300"/>
            <a:ext cx="1893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Угол вращения:</a:t>
            </a:r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5940425" y="3860800"/>
            <a:ext cx="1735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Ось вращения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1" grpId="0"/>
      <p:bldP spid="199692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Изменения систем координат</a:t>
            </a:r>
          </a:p>
        </p:txBody>
      </p:sp>
      <p:sp>
        <p:nvSpPr>
          <p:cNvPr id="12390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Аффинные преобразования используются для создания новой системы координат, в которой происходит отображение исходных точек</a:t>
            </a:r>
          </a:p>
          <a:p>
            <a:pPr lvl="1" eaLnBrk="1" hangingPunct="1"/>
            <a:r>
              <a:rPr lang="ru-RU" dirty="0"/>
              <a:t>Моделирование сцен, виртуальных «камер»</a:t>
            </a:r>
            <a:endParaRPr lang="en-US" dirty="0"/>
          </a:p>
          <a:p>
            <a:pPr eaLnBrk="1" hangingPunct="1"/>
            <a:r>
              <a:rPr lang="ru-RU" dirty="0"/>
              <a:t>Задача визуализации – преобразовать координаты объекта из мировой системы координат, в систему координат наблюдателя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координатного фрейма</a:t>
            </a:r>
          </a:p>
        </p:txBody>
      </p:sp>
      <p:graphicFrame>
        <p:nvGraphicFramePr>
          <p:cNvPr id="205861" name="Object 3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912556"/>
              </p:ext>
            </p:extLst>
          </p:nvPr>
        </p:nvGraphicFramePr>
        <p:xfrm>
          <a:off x="4165599" y="3773487"/>
          <a:ext cx="1670957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Формула" r:id="rId3" imgW="812447" imgH="710891" progId="Equation.3">
                  <p:embed/>
                </p:oleObj>
              </mc:Choice>
              <mc:Fallback>
                <p:oleObj name="Формула" r:id="rId3" imgW="812447" imgH="710891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599" y="3773487"/>
                        <a:ext cx="1670957" cy="1462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Oval 10"/>
          <p:cNvSpPr>
            <a:spLocks noChangeArrowheads="1"/>
          </p:cNvSpPr>
          <p:nvPr/>
        </p:nvSpPr>
        <p:spPr bwMode="auto">
          <a:xfrm>
            <a:off x="2700338" y="5013325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2773" name="Group 19"/>
          <p:cNvGrpSpPr>
            <a:grpSpLocks/>
          </p:cNvGrpSpPr>
          <p:nvPr/>
        </p:nvGrpSpPr>
        <p:grpSpPr bwMode="auto">
          <a:xfrm>
            <a:off x="395288" y="3141663"/>
            <a:ext cx="4427537" cy="3394075"/>
            <a:chOff x="249" y="1979"/>
            <a:chExt cx="2789" cy="2138"/>
          </a:xfrm>
        </p:grpSpPr>
        <p:sp>
          <p:nvSpPr>
            <p:cNvPr id="32788" name="Line 4"/>
            <p:cNvSpPr>
              <a:spLocks noChangeShapeType="1"/>
            </p:cNvSpPr>
            <p:nvPr/>
          </p:nvSpPr>
          <p:spPr bwMode="auto">
            <a:xfrm>
              <a:off x="476" y="4111"/>
              <a:ext cx="25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89" name="Line 5"/>
            <p:cNvSpPr>
              <a:spLocks noChangeShapeType="1"/>
            </p:cNvSpPr>
            <p:nvPr/>
          </p:nvSpPr>
          <p:spPr bwMode="auto">
            <a:xfrm flipV="1">
              <a:off x="476" y="1979"/>
              <a:ext cx="0" cy="21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0" name="Line 11"/>
            <p:cNvSpPr>
              <a:spLocks noChangeShapeType="1"/>
            </p:cNvSpPr>
            <p:nvPr/>
          </p:nvSpPr>
          <p:spPr bwMode="auto">
            <a:xfrm flipH="1">
              <a:off x="476" y="3203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1" name="Line 12"/>
            <p:cNvSpPr>
              <a:spLocks noChangeShapeType="1"/>
            </p:cNvSpPr>
            <p:nvPr/>
          </p:nvSpPr>
          <p:spPr bwMode="auto">
            <a:xfrm>
              <a:off x="1746" y="3203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2" name="Text Box 13"/>
            <p:cNvSpPr txBox="1">
              <a:spLocks noChangeArrowheads="1"/>
            </p:cNvSpPr>
            <p:nvPr/>
          </p:nvSpPr>
          <p:spPr bwMode="auto">
            <a:xfrm>
              <a:off x="1791" y="388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a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3" name="Text Box 14"/>
            <p:cNvSpPr txBox="1">
              <a:spLocks noChangeArrowheads="1"/>
            </p:cNvSpPr>
            <p:nvPr/>
          </p:nvSpPr>
          <p:spPr bwMode="auto">
            <a:xfrm>
              <a:off x="249" y="306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b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4" name="Line 15"/>
            <p:cNvSpPr>
              <a:spLocks noChangeShapeType="1"/>
            </p:cNvSpPr>
            <p:nvPr/>
          </p:nvSpPr>
          <p:spPr bwMode="auto">
            <a:xfrm>
              <a:off x="476" y="4110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5" name="Line 16"/>
            <p:cNvSpPr>
              <a:spLocks noChangeShapeType="1"/>
            </p:cNvSpPr>
            <p:nvPr/>
          </p:nvSpPr>
          <p:spPr bwMode="auto">
            <a:xfrm rot="-5400000">
              <a:off x="181" y="3816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6" name="Text Box 17"/>
            <p:cNvSpPr txBox="1">
              <a:spLocks noChangeArrowheads="1"/>
            </p:cNvSpPr>
            <p:nvPr/>
          </p:nvSpPr>
          <p:spPr bwMode="auto">
            <a:xfrm>
              <a:off x="884" y="3838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i</a:t>
              </a:r>
              <a:endParaRPr lang="ru-RU" b="1" i="1">
                <a:latin typeface="Times New Roman" pitchFamily="18" charset="0"/>
              </a:endParaRPr>
            </a:p>
          </p:txBody>
        </p:sp>
        <p:sp>
          <p:nvSpPr>
            <p:cNvPr id="32797" name="Text Box 18"/>
            <p:cNvSpPr txBox="1">
              <a:spLocks noChangeArrowheads="1"/>
            </p:cNvSpPr>
            <p:nvPr/>
          </p:nvSpPr>
          <p:spPr bwMode="auto">
            <a:xfrm>
              <a:off x="249" y="356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j</a:t>
              </a:r>
              <a:endParaRPr lang="ru-RU" b="1" i="1">
                <a:latin typeface="Times New Roman" pitchFamily="18" charset="0"/>
              </a:endParaRPr>
            </a:p>
          </p:txBody>
        </p:sp>
      </p:grpSp>
      <p:sp>
        <p:nvSpPr>
          <p:cNvPr id="205845" name="Line 21"/>
          <p:cNvSpPr>
            <a:spLocks noChangeShapeType="1"/>
          </p:cNvSpPr>
          <p:nvPr/>
        </p:nvSpPr>
        <p:spPr bwMode="auto">
          <a:xfrm rot="441391">
            <a:off x="1473200" y="5741988"/>
            <a:ext cx="4067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6" name="Line 22"/>
          <p:cNvSpPr>
            <a:spLocks noChangeShapeType="1"/>
          </p:cNvSpPr>
          <p:nvPr/>
        </p:nvSpPr>
        <p:spPr bwMode="auto">
          <a:xfrm rot="441391" flipV="1">
            <a:off x="1706563" y="2111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7" name="Line 23"/>
          <p:cNvSpPr>
            <a:spLocks noChangeShapeType="1"/>
          </p:cNvSpPr>
          <p:nvPr/>
        </p:nvSpPr>
        <p:spPr bwMode="auto">
          <a:xfrm rot="441391" flipH="1">
            <a:off x="1558925" y="498951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8" name="Line 24"/>
          <p:cNvSpPr>
            <a:spLocks noChangeShapeType="1"/>
          </p:cNvSpPr>
          <p:nvPr/>
        </p:nvSpPr>
        <p:spPr bwMode="auto">
          <a:xfrm rot="441391">
            <a:off x="2741613" y="50657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 rot="441391">
            <a:off x="2411413" y="5583238"/>
            <a:ext cx="28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c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 rot="441391">
            <a:off x="1692275" y="45021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d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1" name="Line 27"/>
          <p:cNvSpPr>
            <a:spLocks noChangeShapeType="1"/>
          </p:cNvSpPr>
          <p:nvPr/>
        </p:nvSpPr>
        <p:spPr bwMode="auto">
          <a:xfrm rot="441391">
            <a:off x="1487488" y="5540375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 rot="-4958610">
            <a:off x="1082675" y="5018088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3" name="Text Box 29"/>
          <p:cNvSpPr txBox="1">
            <a:spLocks noChangeArrowheads="1"/>
          </p:cNvSpPr>
          <p:nvPr/>
        </p:nvSpPr>
        <p:spPr bwMode="auto">
          <a:xfrm rot="441391">
            <a:off x="2160588" y="51514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i’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205854" name="Text Box 30"/>
          <p:cNvSpPr txBox="1">
            <a:spLocks noChangeArrowheads="1"/>
          </p:cNvSpPr>
          <p:nvPr/>
        </p:nvSpPr>
        <p:spPr bwMode="auto">
          <a:xfrm rot="441391">
            <a:off x="1216025" y="45942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j’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32784" name="Text Box 33"/>
          <p:cNvSpPr txBox="1">
            <a:spLocks noChangeArrowheads="1"/>
          </p:cNvSpPr>
          <p:nvPr/>
        </p:nvSpPr>
        <p:spPr bwMode="auto">
          <a:xfrm>
            <a:off x="395288" y="6308725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p:sp>
        <p:nvSpPr>
          <p:cNvPr id="205858" name="Text Box 34"/>
          <p:cNvSpPr txBox="1">
            <a:spLocks noChangeArrowheads="1"/>
          </p:cNvSpPr>
          <p:nvPr/>
        </p:nvSpPr>
        <p:spPr bwMode="auto">
          <a:xfrm>
            <a:off x="1116013" y="5300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O’</a:t>
            </a:r>
            <a:endParaRPr lang="ru-RU"/>
          </a:p>
        </p:txBody>
      </p:sp>
      <p:sp>
        <p:nvSpPr>
          <p:cNvPr id="32786" name="Text Box 36"/>
          <p:cNvSpPr txBox="1">
            <a:spLocks noChangeArrowheads="1"/>
          </p:cNvSpPr>
          <p:nvPr/>
        </p:nvSpPr>
        <p:spPr bwMode="auto">
          <a:xfrm>
            <a:off x="2916238" y="48688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32787" name="Text Box 39"/>
          <p:cNvSpPr txBox="1">
            <a:spLocks noChangeArrowheads="1"/>
          </p:cNvSpPr>
          <p:nvPr/>
        </p:nvSpPr>
        <p:spPr bwMode="auto">
          <a:xfrm>
            <a:off x="2389111" y="1772321"/>
            <a:ext cx="616339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Дано: координатный фрейм </a:t>
            </a:r>
            <a:r>
              <a:rPr lang="en-US" dirty="0"/>
              <a:t>(</a:t>
            </a:r>
            <a:r>
              <a:rPr lang="en-US" b="1" dirty="0"/>
              <a:t>j</a:t>
            </a:r>
            <a:r>
              <a:rPr lang="en-US" dirty="0"/>
              <a:t>, </a:t>
            </a:r>
            <a:r>
              <a:rPr lang="en-US" b="1" dirty="0"/>
              <a:t>j</a:t>
            </a:r>
            <a:r>
              <a:rPr lang="en-US" dirty="0"/>
              <a:t>, O)</a:t>
            </a:r>
            <a:r>
              <a:rPr lang="ru-RU" dirty="0"/>
              <a:t> и точка </a:t>
            </a:r>
            <a:r>
              <a:rPr lang="en-US" dirty="0"/>
              <a:t>P</a:t>
            </a:r>
            <a:r>
              <a:rPr lang="ru-RU" dirty="0"/>
              <a:t> с координатами (</a:t>
            </a:r>
            <a:r>
              <a:rPr lang="en-US" dirty="0"/>
              <a:t>a, b).</a:t>
            </a:r>
          </a:p>
          <a:p>
            <a:endParaRPr lang="en-US" dirty="0"/>
          </a:p>
          <a:p>
            <a:r>
              <a:rPr lang="ru-RU" dirty="0"/>
              <a:t>Преобразование </a:t>
            </a:r>
            <a:r>
              <a:rPr lang="en-US" dirty="0"/>
              <a:t>T(.)</a:t>
            </a:r>
            <a:r>
              <a:rPr lang="ru-RU" dirty="0"/>
              <a:t>, выраженное матрицей </a:t>
            </a:r>
            <a:r>
              <a:rPr lang="en-US" dirty="0"/>
              <a:t>M</a:t>
            </a:r>
            <a:r>
              <a:rPr lang="ru-RU" dirty="0"/>
              <a:t>, переводит фрейм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j, O) </a:t>
            </a:r>
            <a:r>
              <a:rPr lang="ru-RU" dirty="0"/>
              <a:t>в координатный фрейм </a:t>
            </a:r>
            <a:r>
              <a:rPr lang="en-US" dirty="0"/>
              <a:t>(</a:t>
            </a:r>
            <a:r>
              <a:rPr lang="en-US" b="1" dirty="0" err="1"/>
              <a:t>i</a:t>
            </a:r>
            <a:r>
              <a:rPr lang="en-US" b="1" dirty="0"/>
              <a:t>’</a:t>
            </a:r>
            <a:r>
              <a:rPr lang="en-US" dirty="0"/>
              <a:t>, </a:t>
            </a:r>
            <a:r>
              <a:rPr lang="en-US" b="1" dirty="0"/>
              <a:t>j’</a:t>
            </a:r>
            <a:r>
              <a:rPr lang="en-US" dirty="0"/>
              <a:t>, O’)</a:t>
            </a:r>
            <a:r>
              <a:rPr lang="ru-RU" dirty="0"/>
              <a:t>, в котором точка </a:t>
            </a:r>
            <a:r>
              <a:rPr lang="en-US" dirty="0"/>
              <a:t>P</a:t>
            </a:r>
            <a:r>
              <a:rPr lang="ru-RU" dirty="0"/>
              <a:t> имеет координаты</a:t>
            </a:r>
            <a:r>
              <a:rPr lang="en-US" dirty="0"/>
              <a:t> (c, d).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0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5" grpId="0" animBg="1"/>
      <p:bldP spid="205846" grpId="0" animBg="1"/>
      <p:bldP spid="205847" grpId="0" animBg="1"/>
      <p:bldP spid="205848" grpId="0" animBg="1"/>
      <p:bldP spid="205849" grpId="0"/>
      <p:bldP spid="205850" grpId="0"/>
      <p:bldP spid="205851" grpId="0" animBg="1"/>
      <p:bldP spid="205852" grpId="0" animBg="1"/>
      <p:bldP spid="205853" grpId="0"/>
      <p:bldP spid="205854" grpId="0"/>
      <p:bldP spid="20585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Последовательные преобразования координатного фрейма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Пусть система координат 1 переходит в систему 2 при помощи преобразования </a:t>
            </a:r>
            <a:r>
              <a:rPr lang="en-US" sz="2800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(.), </a:t>
            </a:r>
            <a:r>
              <a:rPr lang="ru-RU" sz="2800" dirty="0"/>
              <a:t>а система 2 – в систему №3 при помощи преобразования </a:t>
            </a:r>
            <a:r>
              <a:rPr lang="en-US" sz="2800" dirty="0"/>
              <a:t>T</a:t>
            </a:r>
            <a:r>
              <a:rPr lang="en-US" sz="2800" baseline="-25000" dirty="0"/>
              <a:t>2</a:t>
            </a:r>
            <a:r>
              <a:rPr lang="en-US" sz="2800" dirty="0"/>
              <a:t>(.)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Заметим, что система №3</a:t>
            </a:r>
            <a:r>
              <a:rPr lang="en-US" dirty="0"/>
              <a:t> </a:t>
            </a:r>
            <a:r>
              <a:rPr lang="ru-RU" dirty="0"/>
              <a:t>трансформируется относительно системы №2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Если координаты точки </a:t>
            </a:r>
            <a:r>
              <a:rPr lang="en-US" sz="2800" dirty="0"/>
              <a:t>P </a:t>
            </a:r>
            <a:r>
              <a:rPr lang="ru-RU" sz="2800" dirty="0"/>
              <a:t>в системе №3 равны </a:t>
            </a:r>
            <a:r>
              <a:rPr lang="en-US" sz="2800" dirty="0"/>
              <a:t>(e,f,1)</a:t>
            </a:r>
            <a:r>
              <a:rPr lang="en-US" sz="2800" baseline="30000" dirty="0"/>
              <a:t>T</a:t>
            </a:r>
            <a:r>
              <a:rPr lang="en-US" sz="2800" dirty="0"/>
              <a:t>, </a:t>
            </a:r>
            <a:r>
              <a:rPr lang="ru-RU" sz="2800" dirty="0"/>
              <a:t>то чему будут равны координаты (</a:t>
            </a:r>
            <a:r>
              <a:rPr lang="en-US" sz="2800" dirty="0"/>
              <a:t>a,b,1)</a:t>
            </a:r>
            <a:r>
              <a:rPr lang="en-US" sz="2800" baseline="30000" dirty="0"/>
              <a:t>T</a:t>
            </a:r>
            <a:r>
              <a:rPr lang="en-US" sz="2800" dirty="0"/>
              <a:t> </a:t>
            </a:r>
            <a:r>
              <a:rPr lang="ru-RU" sz="2800" dirty="0"/>
              <a:t>в системе №1?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Двукратное преобразование координатного фрейма</a:t>
            </a:r>
          </a:p>
        </p:txBody>
      </p:sp>
      <p:graphicFrame>
        <p:nvGraphicFramePr>
          <p:cNvPr id="20787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187450" y="2276475"/>
          <a:ext cx="3744913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Формула" r:id="rId4" imgW="1651000" imgH="711200" progId="Equation.3">
                  <p:embed/>
                </p:oleObj>
              </mc:Choice>
              <mc:Fallback>
                <p:oleObj name="Формула" r:id="rId4" imgW="1651000" imgH="7112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76475"/>
                        <a:ext cx="3744913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611188" y="4292600"/>
            <a:ext cx="80486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</p:txBody>
      </p:sp>
      <p:sp>
        <p:nvSpPr>
          <p:cNvPr id="207881" name="Text Box 9"/>
          <p:cNvSpPr txBox="1">
            <a:spLocks noChangeArrowheads="1"/>
          </p:cNvSpPr>
          <p:nvPr/>
        </p:nvSpPr>
        <p:spPr bwMode="auto">
          <a:xfrm>
            <a:off x="684213" y="5373688"/>
            <a:ext cx="80486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Данный случай можно обобщить на произвольное количество преобразований координатного фрейма:</a:t>
            </a:r>
          </a:p>
          <a:p>
            <a:r>
              <a:rPr lang="en-US" dirty="0"/>
              <a:t>M = M</a:t>
            </a:r>
            <a:r>
              <a:rPr lang="en-US" baseline="-25000" dirty="0"/>
              <a:t>1</a:t>
            </a:r>
            <a:r>
              <a:rPr lang="en-US" dirty="0"/>
              <a:t> x M</a:t>
            </a:r>
            <a:r>
              <a:rPr lang="en-US" baseline="-25000" dirty="0"/>
              <a:t>2</a:t>
            </a:r>
            <a:r>
              <a:rPr lang="en-US" dirty="0"/>
              <a:t> x … x M</a:t>
            </a:r>
            <a:r>
              <a:rPr lang="en-US" baseline="-25000" dirty="0"/>
              <a:t>n</a:t>
            </a:r>
            <a:endParaRPr lang="ru-RU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0" grpId="0"/>
      <p:bldP spid="207881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331913" y="1844675"/>
            <a:ext cx="7561262" cy="13684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/>
              <a:t>Рисование трехмерных сцен</a:t>
            </a:r>
          </a:p>
        </p:txBody>
      </p:sp>
      <p:sp>
        <p:nvSpPr>
          <p:cNvPr id="12697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Составляющие элементы трехмерной сцены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Камеры просмотра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Позволяют задать положение и ориентацию «наблюдателя» в виртуальном пространстве и получать изображение объектов сцены с заданных точек</a:t>
            </a:r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Объекты сцены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Предметы виртуального пространства, оптические среды, изображение которых может быть получено при помощью камер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Процесс визуализации трехмерной сцены</a:t>
            </a:r>
          </a:p>
        </p:txBody>
      </p:sp>
      <p:sp>
        <p:nvSpPr>
          <p:cNvPr id="216070" name="AutoShape 6"/>
          <p:cNvSpPr>
            <a:spLocks noChangeArrowheads="1"/>
          </p:cNvSpPr>
          <p:nvPr/>
        </p:nvSpPr>
        <p:spPr bwMode="auto">
          <a:xfrm rot="9443456">
            <a:off x="2400300" y="4584700"/>
            <a:ext cx="4341813" cy="1500188"/>
          </a:xfrm>
          <a:prstGeom prst="parallelogram">
            <a:avLst>
              <a:gd name="adj" fmla="val 710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2" name="Line 8"/>
          <p:cNvSpPr>
            <a:spLocks noChangeShapeType="1"/>
          </p:cNvSpPr>
          <p:nvPr/>
        </p:nvSpPr>
        <p:spPr bwMode="auto">
          <a:xfrm>
            <a:off x="2563813" y="2168525"/>
            <a:ext cx="684212" cy="2887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4" name="Line 10"/>
          <p:cNvSpPr>
            <a:spLocks noChangeShapeType="1"/>
          </p:cNvSpPr>
          <p:nvPr/>
        </p:nvSpPr>
        <p:spPr bwMode="auto">
          <a:xfrm>
            <a:off x="2555875" y="2151063"/>
            <a:ext cx="3730625" cy="1662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0" name="AutoShape 11"/>
          <p:cNvSpPr>
            <a:spLocks noChangeArrowheads="1"/>
          </p:cNvSpPr>
          <p:nvPr/>
        </p:nvSpPr>
        <p:spPr bwMode="auto">
          <a:xfrm>
            <a:off x="3911600" y="4800600"/>
            <a:ext cx="1152525" cy="863600"/>
          </a:xfrm>
          <a:prstGeom prst="can">
            <a:avLst>
              <a:gd name="adj" fmla="val 3032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9031" name="AutoShape 12"/>
          <p:cNvSpPr>
            <a:spLocks noChangeArrowheads="1"/>
          </p:cNvSpPr>
          <p:nvPr/>
        </p:nvSpPr>
        <p:spPr bwMode="auto">
          <a:xfrm>
            <a:off x="4127500" y="4440238"/>
            <a:ext cx="792163" cy="503237"/>
          </a:xfrm>
          <a:prstGeom prst="cube">
            <a:avLst>
              <a:gd name="adj" fmla="val 25000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9" name="Oval 15"/>
          <p:cNvSpPr>
            <a:spLocks noChangeArrowheads="1"/>
          </p:cNvSpPr>
          <p:nvPr/>
        </p:nvSpPr>
        <p:spPr bwMode="auto">
          <a:xfrm>
            <a:off x="2484438" y="2060575"/>
            <a:ext cx="144462" cy="1444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80" name="Line 16"/>
          <p:cNvSpPr>
            <a:spLocks noChangeShapeType="1"/>
          </p:cNvSpPr>
          <p:nvPr/>
        </p:nvSpPr>
        <p:spPr bwMode="auto">
          <a:xfrm flipH="1">
            <a:off x="2452688" y="2079625"/>
            <a:ext cx="38100" cy="231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1" name="Line 17"/>
          <p:cNvSpPr>
            <a:spLocks noChangeShapeType="1"/>
          </p:cNvSpPr>
          <p:nvPr/>
        </p:nvSpPr>
        <p:spPr bwMode="auto">
          <a:xfrm>
            <a:off x="2555875" y="2060575"/>
            <a:ext cx="227013" cy="26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5" name="Line 19"/>
          <p:cNvSpPr>
            <a:spLocks noChangeShapeType="1"/>
          </p:cNvSpPr>
          <p:nvPr/>
        </p:nvSpPr>
        <p:spPr bwMode="auto">
          <a:xfrm flipV="1">
            <a:off x="4427538" y="3213100"/>
            <a:ext cx="0" cy="2016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6" name="Line 20"/>
          <p:cNvSpPr>
            <a:spLocks noChangeShapeType="1"/>
          </p:cNvSpPr>
          <p:nvPr/>
        </p:nvSpPr>
        <p:spPr bwMode="auto">
          <a:xfrm flipH="1">
            <a:off x="3059113" y="5229225"/>
            <a:ext cx="1368425" cy="86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7" name="Line 21"/>
          <p:cNvSpPr>
            <a:spLocks noChangeShapeType="1"/>
          </p:cNvSpPr>
          <p:nvPr/>
        </p:nvSpPr>
        <p:spPr bwMode="auto">
          <a:xfrm>
            <a:off x="4427538" y="5229225"/>
            <a:ext cx="1873250" cy="7921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8" name="Text Box 22"/>
          <p:cNvSpPr txBox="1">
            <a:spLocks noChangeArrowheads="1"/>
          </p:cNvSpPr>
          <p:nvPr/>
        </p:nvSpPr>
        <p:spPr bwMode="auto">
          <a:xfrm>
            <a:off x="3111500" y="59642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9039" name="Text Box 23"/>
          <p:cNvSpPr txBox="1">
            <a:spLocks noChangeArrowheads="1"/>
          </p:cNvSpPr>
          <p:nvPr/>
        </p:nvSpPr>
        <p:spPr bwMode="auto">
          <a:xfrm>
            <a:off x="4572000" y="3213100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29040" name="Text Box 24"/>
          <p:cNvSpPr txBox="1">
            <a:spLocks noChangeArrowheads="1"/>
          </p:cNvSpPr>
          <p:nvPr/>
        </p:nvSpPr>
        <p:spPr bwMode="auto">
          <a:xfrm>
            <a:off x="6227763" y="5445125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>
            <a:off x="2547938" y="2168525"/>
            <a:ext cx="3357562" cy="3432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>
            <a:off x="2560638" y="2152650"/>
            <a:ext cx="285750" cy="4705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447675" y="3733800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Ближняя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0" name="Text Box 26"/>
          <p:cNvSpPr txBox="1">
            <a:spLocks noChangeArrowheads="1"/>
          </p:cNvSpPr>
          <p:nvPr/>
        </p:nvSpPr>
        <p:spPr bwMode="auto">
          <a:xfrm>
            <a:off x="7596188" y="4868863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Дальняя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1" name="Arc 27"/>
          <p:cNvSpPr>
            <a:spLocks/>
          </p:cNvSpPr>
          <p:nvPr/>
        </p:nvSpPr>
        <p:spPr bwMode="auto">
          <a:xfrm>
            <a:off x="1044575" y="3284538"/>
            <a:ext cx="2014538" cy="865187"/>
          </a:xfrm>
          <a:custGeom>
            <a:avLst/>
            <a:gdLst>
              <a:gd name="T0" fmla="*/ 0 w 33797"/>
              <a:gd name="T1" fmla="*/ 835304741 h 21600"/>
              <a:gd name="T2" fmla="*/ 2147483647 w 33797"/>
              <a:gd name="T3" fmla="*/ 330188485 h 21600"/>
              <a:gd name="T4" fmla="*/ 2147483647 w 33797"/>
              <a:gd name="T5" fmla="*/ 1388104880 h 21600"/>
              <a:gd name="T6" fmla="*/ 0 60000 65536"/>
              <a:gd name="T7" fmla="*/ 0 60000 65536"/>
              <a:gd name="T8" fmla="*/ 0 60000 65536"/>
              <a:gd name="T9" fmla="*/ 0 w 33797"/>
              <a:gd name="T10" fmla="*/ 0 h 21600"/>
              <a:gd name="T11" fmla="*/ 33797 w 337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97" h="21600" fill="none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</a:path>
              <a:path w="33797" h="21600" stroke="0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  <a:lnTo>
                  <a:pt x="19813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2" name="Arc 28"/>
          <p:cNvSpPr>
            <a:spLocks/>
          </p:cNvSpPr>
          <p:nvPr/>
        </p:nvSpPr>
        <p:spPr bwMode="auto">
          <a:xfrm flipH="1">
            <a:off x="5853113" y="4508500"/>
            <a:ext cx="2333625" cy="793750"/>
          </a:xfrm>
          <a:custGeom>
            <a:avLst/>
            <a:gdLst>
              <a:gd name="T0" fmla="*/ 0 w 29584"/>
              <a:gd name="T1" fmla="*/ 489985667 h 21600"/>
              <a:gd name="T2" fmla="*/ 2147483647 w 29584"/>
              <a:gd name="T3" fmla="*/ 162765508 h 21600"/>
              <a:gd name="T4" fmla="*/ 2147483647 w 29584"/>
              <a:gd name="T5" fmla="*/ 1071873439 h 21600"/>
              <a:gd name="T6" fmla="*/ 0 60000 65536"/>
              <a:gd name="T7" fmla="*/ 0 60000 65536"/>
              <a:gd name="T8" fmla="*/ 0 60000 65536"/>
              <a:gd name="T9" fmla="*/ 0 w 29584"/>
              <a:gd name="T10" fmla="*/ 0 h 21600"/>
              <a:gd name="T11" fmla="*/ 29584 w 2958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584" h="21600" fill="none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</a:path>
              <a:path w="29584" h="21600" stroke="0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  <a:lnTo>
                  <a:pt x="1814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5" name="Text Box 31"/>
          <p:cNvSpPr txBox="1">
            <a:spLocks noChangeArrowheads="1"/>
          </p:cNvSpPr>
          <p:nvPr/>
        </p:nvSpPr>
        <p:spPr bwMode="auto">
          <a:xfrm>
            <a:off x="6877050" y="2060575"/>
            <a:ext cx="2016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Отображаемый объем</a:t>
            </a:r>
          </a:p>
        </p:txBody>
      </p:sp>
      <p:sp>
        <p:nvSpPr>
          <p:cNvPr id="216096" name="Arc 32"/>
          <p:cNvSpPr>
            <a:spLocks/>
          </p:cNvSpPr>
          <p:nvPr/>
        </p:nvSpPr>
        <p:spPr bwMode="auto">
          <a:xfrm flipH="1">
            <a:off x="4859338" y="2349500"/>
            <a:ext cx="2160587" cy="1727200"/>
          </a:xfrm>
          <a:custGeom>
            <a:avLst/>
            <a:gdLst>
              <a:gd name="T0" fmla="*/ 826284173 w 19904"/>
              <a:gd name="T1" fmla="*/ 0 h 21590"/>
              <a:gd name="T2" fmla="*/ 2147483647 w 19904"/>
              <a:gd name="T3" fmla="*/ 2147483647 h 21590"/>
              <a:gd name="T4" fmla="*/ 0 w 19904"/>
              <a:gd name="T5" fmla="*/ 2147483647 h 21590"/>
              <a:gd name="T6" fmla="*/ 0 60000 65536"/>
              <a:gd name="T7" fmla="*/ 0 60000 65536"/>
              <a:gd name="T8" fmla="*/ 0 60000 65536"/>
              <a:gd name="T9" fmla="*/ 0 w 19904"/>
              <a:gd name="T10" fmla="*/ 0 h 21590"/>
              <a:gd name="T11" fmla="*/ 19904 w 19904"/>
              <a:gd name="T12" fmla="*/ 21590 h 215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4" h="21590" fill="none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</a:path>
              <a:path w="19904" h="21590" stroke="0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  <a:lnTo>
                  <a:pt x="0" y="2159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7" name="AutoShape 33"/>
          <p:cNvSpPr>
            <a:spLocks noChangeArrowheads="1"/>
          </p:cNvSpPr>
          <p:nvPr/>
        </p:nvSpPr>
        <p:spPr bwMode="auto">
          <a:xfrm rot="9443456">
            <a:off x="2484438" y="3517900"/>
            <a:ext cx="2447925" cy="847725"/>
          </a:xfrm>
          <a:prstGeom prst="parallelogram">
            <a:avLst>
              <a:gd name="adj" fmla="val 70894"/>
            </a:avLst>
          </a:prstGeom>
          <a:noFill/>
          <a:ln w="12700">
            <a:solidFill>
              <a:srgbClr val="04700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69" name="AutoShape 5"/>
          <p:cNvSpPr>
            <a:spLocks noChangeArrowheads="1"/>
          </p:cNvSpPr>
          <p:nvPr/>
        </p:nvSpPr>
        <p:spPr bwMode="auto">
          <a:xfrm rot="9443456">
            <a:off x="2478088" y="3084513"/>
            <a:ext cx="1712912" cy="592137"/>
          </a:xfrm>
          <a:prstGeom prst="parallelogram">
            <a:avLst>
              <a:gd name="adj" fmla="val 7102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8" name="Text Box 34"/>
          <p:cNvSpPr txBox="1">
            <a:spLocks noChangeArrowheads="1"/>
          </p:cNvSpPr>
          <p:nvPr/>
        </p:nvSpPr>
        <p:spPr bwMode="auto">
          <a:xfrm>
            <a:off x="179388" y="4868863"/>
            <a:ext cx="146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216099" name="Arc 35"/>
          <p:cNvSpPr>
            <a:spLocks/>
          </p:cNvSpPr>
          <p:nvPr/>
        </p:nvSpPr>
        <p:spPr bwMode="auto">
          <a:xfrm flipV="1">
            <a:off x="1258888" y="3789363"/>
            <a:ext cx="2305050" cy="1498600"/>
          </a:xfrm>
          <a:custGeom>
            <a:avLst/>
            <a:gdLst>
              <a:gd name="T0" fmla="*/ 2147483647 w 20141"/>
              <a:gd name="T1" fmla="*/ 0 h 21415"/>
              <a:gd name="T2" fmla="*/ 2147483647 w 20141"/>
              <a:gd name="T3" fmla="*/ 2147483647 h 21415"/>
              <a:gd name="T4" fmla="*/ 0 w 20141"/>
              <a:gd name="T5" fmla="*/ 2147483647 h 21415"/>
              <a:gd name="T6" fmla="*/ 0 60000 65536"/>
              <a:gd name="T7" fmla="*/ 0 60000 65536"/>
              <a:gd name="T8" fmla="*/ 0 60000 65536"/>
              <a:gd name="T9" fmla="*/ 0 w 20141"/>
              <a:gd name="T10" fmla="*/ 0 h 21415"/>
              <a:gd name="T11" fmla="*/ 20141 w 20141"/>
              <a:gd name="T12" fmla="*/ 21415 h 214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41" h="21415" fill="none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</a:path>
              <a:path w="20141" h="21415" stroke="0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  <a:lnTo>
                  <a:pt x="0" y="2141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100" name="Text Box 36"/>
          <p:cNvSpPr txBox="1">
            <a:spLocks noChangeArrowheads="1"/>
          </p:cNvSpPr>
          <p:nvPr/>
        </p:nvSpPr>
        <p:spPr bwMode="auto">
          <a:xfrm>
            <a:off x="611188" y="1989138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16101" name="Arc 37"/>
          <p:cNvSpPr>
            <a:spLocks/>
          </p:cNvSpPr>
          <p:nvPr/>
        </p:nvSpPr>
        <p:spPr bwMode="auto">
          <a:xfrm>
            <a:off x="1189038" y="1844675"/>
            <a:ext cx="1222375" cy="504825"/>
          </a:xfrm>
          <a:custGeom>
            <a:avLst/>
            <a:gdLst>
              <a:gd name="T0" fmla="*/ 0 w 31788"/>
              <a:gd name="T1" fmla="*/ 107031789 h 21600"/>
              <a:gd name="T2" fmla="*/ 1807536405 w 31788"/>
              <a:gd name="T3" fmla="*/ 73737541 h 21600"/>
              <a:gd name="T4" fmla="*/ 971490868 w 31788"/>
              <a:gd name="T5" fmla="*/ 275749619 h 21600"/>
              <a:gd name="T6" fmla="*/ 0 60000 65536"/>
              <a:gd name="T7" fmla="*/ 0 60000 65536"/>
              <a:gd name="T8" fmla="*/ 0 60000 65536"/>
              <a:gd name="T9" fmla="*/ 0 w 31788"/>
              <a:gd name="T10" fmla="*/ 0 h 21600"/>
              <a:gd name="T11" fmla="*/ 31788 w 3178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88" h="21600" fill="none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</a:path>
              <a:path w="31788" h="21600" stroke="0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  <a:lnTo>
                  <a:pt x="17085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1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1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1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1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 animBg="1"/>
      <p:bldP spid="216072" grpId="0" animBg="1"/>
      <p:bldP spid="216074" grpId="0" animBg="1"/>
      <p:bldP spid="216079" grpId="0" animBg="1"/>
      <p:bldP spid="216080" grpId="0" animBg="1"/>
      <p:bldP spid="216081" grpId="0" animBg="1"/>
      <p:bldP spid="216073" grpId="0" animBg="1"/>
      <p:bldP spid="216071" grpId="0" animBg="1"/>
      <p:bldP spid="216089" grpId="0"/>
      <p:bldP spid="216090" grpId="0"/>
      <p:bldP spid="216091" grpId="0" animBg="1"/>
      <p:bldP spid="216092" grpId="0" animBg="1"/>
      <p:bldP spid="216095" grpId="0"/>
      <p:bldP spid="216096" grpId="0" animBg="1"/>
      <p:bldP spid="216097" grpId="0" animBg="1"/>
      <p:bldP spid="216069" grpId="0" animBg="1"/>
      <p:bldP spid="216098" grpId="0"/>
      <p:bldP spid="216099" grpId="0" animBg="1"/>
      <p:bldP spid="216100" grpId="0"/>
      <p:bldP spid="216101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16"/>
          <p:cNvSpPr>
            <a:spLocks noChangeShapeType="1"/>
          </p:cNvSpPr>
          <p:nvPr/>
        </p:nvSpPr>
        <p:spPr bwMode="auto">
          <a:xfrm flipH="1" flipV="1">
            <a:off x="250825" y="2420938"/>
            <a:ext cx="8027988" cy="2212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Процесс визуализации трехмерной сцены (продолжение)</a:t>
            </a:r>
          </a:p>
        </p:txBody>
      </p:sp>
      <p:sp>
        <p:nvSpPr>
          <p:cNvPr id="220181" name="AutoShape 21"/>
          <p:cNvSpPr>
            <a:spLocks noChangeArrowheads="1"/>
          </p:cNvSpPr>
          <p:nvPr/>
        </p:nvSpPr>
        <p:spPr bwMode="auto">
          <a:xfrm>
            <a:off x="3348038" y="3068638"/>
            <a:ext cx="433387" cy="43338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2" name="Oval 22"/>
          <p:cNvSpPr>
            <a:spLocks noChangeArrowheads="1"/>
          </p:cNvSpPr>
          <p:nvPr/>
        </p:nvSpPr>
        <p:spPr bwMode="auto">
          <a:xfrm>
            <a:off x="3348038" y="3465513"/>
            <a:ext cx="433387" cy="920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4" name="AutoShape 12"/>
          <p:cNvSpPr>
            <a:spLocks noChangeArrowheads="1"/>
          </p:cNvSpPr>
          <p:nvPr/>
        </p:nvSpPr>
        <p:spPr bwMode="auto">
          <a:xfrm rot="5259743" flipH="1">
            <a:off x="2961482" y="2564606"/>
            <a:ext cx="1087438" cy="1470025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5" name="Line 14"/>
          <p:cNvSpPr>
            <a:spLocks noChangeShapeType="1"/>
          </p:cNvSpPr>
          <p:nvPr/>
        </p:nvSpPr>
        <p:spPr bwMode="auto">
          <a:xfrm flipH="1" flipV="1">
            <a:off x="257175" y="2447925"/>
            <a:ext cx="7915275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6" name="Line 15"/>
          <p:cNvSpPr>
            <a:spLocks noChangeShapeType="1"/>
          </p:cNvSpPr>
          <p:nvPr/>
        </p:nvSpPr>
        <p:spPr bwMode="auto">
          <a:xfrm flipH="1" flipV="1">
            <a:off x="250825" y="2420938"/>
            <a:ext cx="5080000" cy="287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7" name="AutoShape 18"/>
          <p:cNvSpPr>
            <a:spLocks noChangeArrowheads="1"/>
          </p:cNvSpPr>
          <p:nvPr/>
        </p:nvSpPr>
        <p:spPr bwMode="auto">
          <a:xfrm>
            <a:off x="6011863" y="3644900"/>
            <a:ext cx="1008062" cy="10080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8" name="Oval 19"/>
          <p:cNvSpPr>
            <a:spLocks noChangeArrowheads="1"/>
          </p:cNvSpPr>
          <p:nvPr/>
        </p:nvSpPr>
        <p:spPr bwMode="auto">
          <a:xfrm>
            <a:off x="6011863" y="4508500"/>
            <a:ext cx="1008062" cy="215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9" name="Line 20"/>
          <p:cNvSpPr>
            <a:spLocks noChangeShapeType="1"/>
          </p:cNvSpPr>
          <p:nvPr/>
        </p:nvSpPr>
        <p:spPr bwMode="auto">
          <a:xfrm flipH="1" flipV="1">
            <a:off x="257174" y="2441828"/>
            <a:ext cx="6259513" cy="1203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3" name="AutoShape 23"/>
          <p:cNvSpPr>
            <a:spLocks noChangeArrowheads="1"/>
          </p:cNvSpPr>
          <p:nvPr/>
        </p:nvSpPr>
        <p:spPr bwMode="auto">
          <a:xfrm rot="5259743" flipH="1">
            <a:off x="2963069" y="2566194"/>
            <a:ext cx="1087437" cy="1470025"/>
          </a:xfrm>
          <a:prstGeom prst="parallelogram">
            <a:avLst>
              <a:gd name="adj" fmla="val 25000"/>
            </a:avLst>
          </a:prstGeom>
          <a:solidFill>
            <a:schemeClr val="accent2">
              <a:alpha val="45882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1" name="Line 17"/>
          <p:cNvSpPr>
            <a:spLocks noChangeShapeType="1"/>
          </p:cNvSpPr>
          <p:nvPr/>
        </p:nvSpPr>
        <p:spPr bwMode="auto">
          <a:xfrm flipH="1" flipV="1">
            <a:off x="250825" y="2420938"/>
            <a:ext cx="5022850" cy="1233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4" name="Text Box 24"/>
          <p:cNvSpPr txBox="1">
            <a:spLocks noChangeArrowheads="1"/>
          </p:cNvSpPr>
          <p:nvPr/>
        </p:nvSpPr>
        <p:spPr bwMode="auto">
          <a:xfrm>
            <a:off x="7019925" y="23495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4500563" y="2060575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20186" name="Arc 26"/>
          <p:cNvSpPr>
            <a:spLocks/>
          </p:cNvSpPr>
          <p:nvPr/>
        </p:nvSpPr>
        <p:spPr bwMode="auto">
          <a:xfrm flipH="1">
            <a:off x="6516688" y="2565400"/>
            <a:ext cx="503237" cy="1008063"/>
          </a:xfrm>
          <a:custGeom>
            <a:avLst/>
            <a:gdLst>
              <a:gd name="T0" fmla="*/ 0 w 21600"/>
              <a:gd name="T1" fmla="*/ 0 h 21600"/>
              <a:gd name="T2" fmla="*/ 2731555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8" name="Arc 28"/>
          <p:cNvSpPr>
            <a:spLocks/>
          </p:cNvSpPr>
          <p:nvPr/>
        </p:nvSpPr>
        <p:spPr bwMode="auto">
          <a:xfrm flipH="1">
            <a:off x="3563938" y="2276475"/>
            <a:ext cx="863600" cy="720725"/>
          </a:xfrm>
          <a:custGeom>
            <a:avLst/>
            <a:gdLst>
              <a:gd name="T0" fmla="*/ 0 w 21600"/>
              <a:gd name="T1" fmla="*/ 0 h 21600"/>
              <a:gd name="T2" fmla="*/ 1380480733 w 21600"/>
              <a:gd name="T3" fmla="*/ 802418889 h 21600"/>
              <a:gd name="T4" fmla="*/ 0 w 21600"/>
              <a:gd name="T5" fmla="*/ 80241888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6" name="AutoShape 13"/>
          <p:cNvSpPr>
            <a:spLocks noChangeArrowheads="1"/>
          </p:cNvSpPr>
          <p:nvPr/>
        </p:nvSpPr>
        <p:spPr bwMode="auto">
          <a:xfrm rot="5259743" flipH="1">
            <a:off x="5676900" y="2684463"/>
            <a:ext cx="2184400" cy="2952750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9" name="Text Box 29"/>
          <p:cNvSpPr txBox="1">
            <a:spLocks noChangeArrowheads="1"/>
          </p:cNvSpPr>
          <p:nvPr/>
        </p:nvSpPr>
        <p:spPr bwMode="auto">
          <a:xfrm>
            <a:off x="4859338" y="1773238"/>
            <a:ext cx="3959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Проецирование точек на плоскость просмотра</a:t>
            </a:r>
          </a:p>
        </p:txBody>
      </p:sp>
      <p:sp>
        <p:nvSpPr>
          <p:cNvPr id="220191" name="AutoShape 31"/>
          <p:cNvSpPr>
            <a:spLocks noChangeArrowheads="1"/>
          </p:cNvSpPr>
          <p:nvPr/>
        </p:nvSpPr>
        <p:spPr bwMode="auto">
          <a:xfrm>
            <a:off x="1071563" y="5400675"/>
            <a:ext cx="2233612" cy="1295400"/>
          </a:xfrm>
          <a:prstGeom prst="roundRect">
            <a:avLst>
              <a:gd name="adj" fmla="val 16667"/>
            </a:avLst>
          </a:prstGeom>
          <a:solidFill>
            <a:srgbClr val="98B1E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0" name="Rectangle 30"/>
          <p:cNvSpPr>
            <a:spLocks noChangeArrowheads="1"/>
          </p:cNvSpPr>
          <p:nvPr/>
        </p:nvSpPr>
        <p:spPr bwMode="auto">
          <a:xfrm>
            <a:off x="1187450" y="5516563"/>
            <a:ext cx="2016125" cy="10795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2" name="AutoShape 32"/>
          <p:cNvSpPr>
            <a:spLocks noChangeArrowheads="1"/>
          </p:cNvSpPr>
          <p:nvPr/>
        </p:nvSpPr>
        <p:spPr bwMode="auto">
          <a:xfrm>
            <a:off x="1835150" y="5661025"/>
            <a:ext cx="720725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3" name="Oval 33"/>
          <p:cNvSpPr>
            <a:spLocks noChangeArrowheads="1"/>
          </p:cNvSpPr>
          <p:nvPr/>
        </p:nvSpPr>
        <p:spPr bwMode="auto">
          <a:xfrm>
            <a:off x="1836738" y="6299200"/>
            <a:ext cx="719137" cy="1539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4" name="Text Box 34"/>
          <p:cNvSpPr txBox="1">
            <a:spLocks noChangeArrowheads="1"/>
          </p:cNvSpPr>
          <p:nvPr/>
        </p:nvSpPr>
        <p:spPr bwMode="auto">
          <a:xfrm>
            <a:off x="395288" y="4652963"/>
            <a:ext cx="3744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Преобразование в видовой порт (порт просмотра, </a:t>
            </a:r>
            <a:r>
              <a:rPr lang="en-US"/>
              <a:t>View Port)</a:t>
            </a:r>
            <a:endParaRPr lang="ru-RU"/>
          </a:p>
        </p:txBody>
      </p:sp>
      <p:sp>
        <p:nvSpPr>
          <p:cNvPr id="220196" name="Text Box 36"/>
          <p:cNvSpPr txBox="1">
            <a:spLocks noChangeArrowheads="1"/>
          </p:cNvSpPr>
          <p:nvPr/>
        </p:nvSpPr>
        <p:spPr bwMode="auto">
          <a:xfrm>
            <a:off x="3779838" y="5678488"/>
            <a:ext cx="511333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После того, как координаты ключевых точек объекта преобразованы в порт просмотра осуществляется этап </a:t>
            </a:r>
            <a:r>
              <a:rPr lang="ru-RU" b="1"/>
              <a:t>растеризации</a:t>
            </a:r>
            <a:r>
              <a:rPr lang="ru-RU"/>
              <a:t> объекта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2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2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2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81" grpId="0" animBg="1"/>
      <p:bldP spid="220182" grpId="0" animBg="1"/>
      <p:bldP spid="220183" grpId="0" animBg="1"/>
      <p:bldP spid="220184" grpId="0"/>
      <p:bldP spid="220185" grpId="0"/>
      <p:bldP spid="220186" grpId="0" animBg="1"/>
      <p:bldP spid="220188" grpId="0" animBg="1"/>
      <p:bldP spid="220189" grpId="0"/>
      <p:bldP spid="220191" grpId="0" animBg="1"/>
      <p:bldP spid="220190" grpId="0" animBg="1"/>
      <p:bldP spid="220192" grpId="0" animBg="1"/>
      <p:bldP spid="220193" grpId="0" animBg="1"/>
      <p:bldP spid="220194" grpId="0"/>
      <p:bldP spid="2201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Вектор – это направленный отрезок</a:t>
            </a:r>
          </a:p>
          <a:p>
            <a:pPr lvl="1" eaLnBrk="1" hangingPunct="1"/>
            <a:r>
              <a:rPr lang="ru-RU"/>
              <a:t>Объект, имеющий </a:t>
            </a:r>
            <a:r>
              <a:rPr lang="ru-RU" b="1"/>
              <a:t>длину</a:t>
            </a:r>
            <a:r>
              <a:rPr lang="ru-RU"/>
              <a:t> и </a:t>
            </a:r>
            <a:r>
              <a:rPr lang="ru-RU" b="1"/>
              <a:t>направление</a:t>
            </a:r>
          </a:p>
          <a:p>
            <a:pPr lvl="1" eaLnBrk="1" hangingPunct="1"/>
            <a:r>
              <a:rPr lang="ru-RU"/>
              <a:t>В физике, с помощью векторов представляются различные физические категории – скорость, сила, перемещение</a:t>
            </a:r>
          </a:p>
          <a:p>
            <a:pPr lvl="1" eaLnBrk="1" hangingPunct="1"/>
            <a:r>
              <a:rPr lang="ru-RU"/>
              <a:t>Вектор задает перемещение от одной точки к другой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1075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Позиционирование:</a:t>
            </a:r>
          </a:p>
          <a:p>
            <a:pPr lvl="1" eaLnBrk="1" hangingPunct="1"/>
            <a:r>
              <a:rPr lang="ru-RU" dirty="0"/>
              <a:t>Перемещаем камеру (глаз наблюдателя) в некоторую точку пространства</a:t>
            </a:r>
          </a:p>
          <a:p>
            <a:pPr eaLnBrk="1" hangingPunct="1"/>
            <a:r>
              <a:rPr lang="ru-RU" dirty="0"/>
              <a:t>Ориентация:</a:t>
            </a:r>
          </a:p>
          <a:p>
            <a:pPr lvl="1" eaLnBrk="1" hangingPunct="1"/>
            <a:r>
              <a:rPr lang="ru-RU" dirty="0"/>
              <a:t>Повернем камеру так, чтобы нацелить и наклонить в желаемом направлении 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Line 14"/>
          <p:cNvSpPr>
            <a:spLocks noChangeShapeType="1"/>
          </p:cNvSpPr>
          <p:nvPr/>
        </p:nvSpPr>
        <p:spPr bwMode="auto">
          <a:xfrm>
            <a:off x="4427538" y="5300663"/>
            <a:ext cx="2376487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005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2100" name="AutoShape 7"/>
          <p:cNvSpPr>
            <a:spLocks noChangeArrowheads="1"/>
          </p:cNvSpPr>
          <p:nvPr/>
        </p:nvSpPr>
        <p:spPr bwMode="auto">
          <a:xfrm>
            <a:off x="5508625" y="4437063"/>
            <a:ext cx="1728788" cy="1368425"/>
          </a:xfrm>
          <a:prstGeom prst="cube">
            <a:avLst>
              <a:gd name="adj" fmla="val 34685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1" name="AutoShape 8"/>
          <p:cNvSpPr>
            <a:spLocks noChangeArrowheads="1"/>
          </p:cNvSpPr>
          <p:nvPr/>
        </p:nvSpPr>
        <p:spPr bwMode="auto">
          <a:xfrm>
            <a:off x="6084888" y="4005263"/>
            <a:ext cx="576262" cy="792162"/>
          </a:xfrm>
          <a:prstGeom prst="can">
            <a:avLst>
              <a:gd name="adj" fmla="val 34366"/>
            </a:avLst>
          </a:prstGeom>
          <a:solidFill>
            <a:srgbClr val="E385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7339" name="AutoShape 11"/>
          <p:cNvSpPr>
            <a:spLocks noChangeArrowheads="1"/>
          </p:cNvSpPr>
          <p:nvPr/>
        </p:nvSpPr>
        <p:spPr bwMode="auto">
          <a:xfrm rot="-5532125">
            <a:off x="792162" y="5842001"/>
            <a:ext cx="360363" cy="5762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3" name="Line 12"/>
          <p:cNvSpPr>
            <a:spLocks noChangeShapeType="1"/>
          </p:cNvSpPr>
          <p:nvPr/>
        </p:nvSpPr>
        <p:spPr bwMode="auto">
          <a:xfrm flipV="1">
            <a:off x="4427538" y="3068638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2104" name="Line 13"/>
          <p:cNvSpPr>
            <a:spLocks noChangeShapeType="1"/>
          </p:cNvSpPr>
          <p:nvPr/>
        </p:nvSpPr>
        <p:spPr bwMode="auto">
          <a:xfrm flipH="1">
            <a:off x="2627313" y="5300663"/>
            <a:ext cx="1800225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7346" name="Text Box 18"/>
          <p:cNvSpPr txBox="1">
            <a:spLocks noChangeArrowheads="1"/>
          </p:cNvSpPr>
          <p:nvPr/>
        </p:nvSpPr>
        <p:spPr bwMode="auto">
          <a:xfrm>
            <a:off x="1166813" y="6397625"/>
            <a:ext cx="5424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Перенос камеры в заданную точку пространства</a:t>
            </a:r>
          </a:p>
        </p:txBody>
      </p:sp>
      <p:sp>
        <p:nvSpPr>
          <p:cNvPr id="227347" name="Text Box 19"/>
          <p:cNvSpPr txBox="1">
            <a:spLocks noChangeArrowheads="1"/>
          </p:cNvSpPr>
          <p:nvPr/>
        </p:nvSpPr>
        <p:spPr bwMode="auto">
          <a:xfrm>
            <a:off x="2916238" y="2349500"/>
            <a:ext cx="5622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Ориентирование камеры в заданном направлении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23699E-6 L 0.16545 -0.44578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2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80000">
                                      <p:cBhvr>
                                        <p:cTn id="24" dur="2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9" grpId="0" animBg="1"/>
      <p:bldP spid="227339" grpId="1" animBg="1"/>
      <p:bldP spid="227346" grpId="0"/>
      <p:bldP spid="227346" grpId="1"/>
      <p:bldP spid="227347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99" name="Line 23"/>
          <p:cNvSpPr>
            <a:spLocks noChangeShapeType="1"/>
          </p:cNvSpPr>
          <p:nvPr/>
        </p:nvSpPr>
        <p:spPr bwMode="auto">
          <a:xfrm flipH="1" flipV="1">
            <a:off x="2051050" y="5634038"/>
            <a:ext cx="30956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1" name="Line 15"/>
          <p:cNvSpPr>
            <a:spLocks noChangeShapeType="1"/>
          </p:cNvSpPr>
          <p:nvPr/>
        </p:nvSpPr>
        <p:spPr bwMode="auto">
          <a:xfrm flipH="1" flipV="1">
            <a:off x="4283075" y="3959225"/>
            <a:ext cx="0" cy="13858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2" name="Line 16"/>
          <p:cNvSpPr>
            <a:spLocks noChangeShapeType="1"/>
          </p:cNvSpPr>
          <p:nvPr/>
        </p:nvSpPr>
        <p:spPr bwMode="auto">
          <a:xfrm flipH="1">
            <a:off x="3130550" y="5345113"/>
            <a:ext cx="1152525" cy="7921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3" name="Line 17"/>
          <p:cNvSpPr>
            <a:spLocks noChangeShapeType="1"/>
          </p:cNvSpPr>
          <p:nvPr/>
        </p:nvSpPr>
        <p:spPr bwMode="auto">
          <a:xfrm>
            <a:off x="4283075" y="5345113"/>
            <a:ext cx="1368425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3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координат, связанная с камерой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 камеры имеет начало, расположенное в точке глаза и три координатные оси</a:t>
            </a:r>
            <a:r>
              <a:rPr lang="en-US"/>
              <a:t>: </a:t>
            </a: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,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29382" name="Line 6"/>
          <p:cNvSpPr>
            <a:spLocks noChangeShapeType="1"/>
          </p:cNvSpPr>
          <p:nvPr/>
        </p:nvSpPr>
        <p:spPr bwMode="auto">
          <a:xfrm flipH="1">
            <a:off x="179388" y="5634038"/>
            <a:ext cx="4286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3" name="Line 7"/>
          <p:cNvSpPr>
            <a:spLocks noChangeShapeType="1"/>
          </p:cNvSpPr>
          <p:nvPr/>
        </p:nvSpPr>
        <p:spPr bwMode="auto">
          <a:xfrm flipV="1">
            <a:off x="2051050" y="4194175"/>
            <a:ext cx="0" cy="1439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4" name="Line 8"/>
          <p:cNvSpPr>
            <a:spLocks noChangeShapeType="1"/>
          </p:cNvSpPr>
          <p:nvPr/>
        </p:nvSpPr>
        <p:spPr bwMode="auto">
          <a:xfrm flipH="1">
            <a:off x="827088" y="5634038"/>
            <a:ext cx="1223962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230188" y="5072063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endParaRPr lang="ru-RU" b="1"/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1114425" y="6353175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2122488" y="40497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3182938" y="593725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z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5580063" y="5705475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6" name="Text Box 20"/>
          <p:cNvSpPr txBox="1">
            <a:spLocks noChangeArrowheads="1"/>
          </p:cNvSpPr>
          <p:nvPr/>
        </p:nvSpPr>
        <p:spPr bwMode="auto">
          <a:xfrm>
            <a:off x="3995738" y="383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y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7" name="Freeform 21"/>
          <p:cNvSpPr>
            <a:spLocks/>
          </p:cNvSpPr>
          <p:nvPr/>
        </p:nvSpPr>
        <p:spPr bwMode="auto">
          <a:xfrm>
            <a:off x="2058988" y="5419725"/>
            <a:ext cx="1717675" cy="1435100"/>
          </a:xfrm>
          <a:custGeom>
            <a:avLst/>
            <a:gdLst>
              <a:gd name="T0" fmla="*/ 2147483647 w 1082"/>
              <a:gd name="T1" fmla="*/ 2147483647 h 904"/>
              <a:gd name="T2" fmla="*/ 2147483647 w 1082"/>
              <a:gd name="T3" fmla="*/ 0 h 904"/>
              <a:gd name="T4" fmla="*/ 0 w 1082"/>
              <a:gd name="T5" fmla="*/ 332660634 h 904"/>
              <a:gd name="T6" fmla="*/ 2147483647 w 1082"/>
              <a:gd name="T7" fmla="*/ 2147483647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8" name="Freeform 22"/>
          <p:cNvSpPr>
            <a:spLocks/>
          </p:cNvSpPr>
          <p:nvPr/>
        </p:nvSpPr>
        <p:spPr bwMode="auto">
          <a:xfrm>
            <a:off x="2055813" y="4410075"/>
            <a:ext cx="3092450" cy="1216025"/>
          </a:xfrm>
          <a:custGeom>
            <a:avLst/>
            <a:gdLst>
              <a:gd name="T0" fmla="*/ 2147483647 w 1948"/>
              <a:gd name="T1" fmla="*/ 1602819261 h 766"/>
              <a:gd name="T2" fmla="*/ 2147483647 w 1948"/>
              <a:gd name="T3" fmla="*/ 0 h 766"/>
              <a:gd name="T4" fmla="*/ 0 w 1948"/>
              <a:gd name="T5" fmla="*/ 1930439866 h 766"/>
              <a:gd name="T6" fmla="*/ 2147483647 w 1948"/>
              <a:gd name="T7" fmla="*/ 1602819261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80" name="AutoShape 4"/>
          <p:cNvSpPr>
            <a:spLocks noChangeArrowheads="1"/>
          </p:cNvSpPr>
          <p:nvPr/>
        </p:nvSpPr>
        <p:spPr bwMode="auto">
          <a:xfrm rot="16200000" flipH="1">
            <a:off x="3240088" y="4949825"/>
            <a:ext cx="2447925" cy="1368425"/>
          </a:xfrm>
          <a:prstGeom prst="parallelogram">
            <a:avLst>
              <a:gd name="adj" fmla="val 74006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1" name="Line 25"/>
          <p:cNvSpPr>
            <a:spLocks noChangeShapeType="1"/>
          </p:cNvSpPr>
          <p:nvPr/>
        </p:nvSpPr>
        <p:spPr bwMode="auto">
          <a:xfrm flipH="1">
            <a:off x="4462463" y="5634038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402" name="Oval 26"/>
          <p:cNvSpPr>
            <a:spLocks noChangeArrowheads="1"/>
          </p:cNvSpPr>
          <p:nvPr/>
        </p:nvSpPr>
        <p:spPr bwMode="auto">
          <a:xfrm>
            <a:off x="1979613" y="556101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3" name="Text Box 27"/>
          <p:cNvSpPr txBox="1">
            <a:spLocks noChangeArrowheads="1"/>
          </p:cNvSpPr>
          <p:nvPr/>
        </p:nvSpPr>
        <p:spPr bwMode="auto">
          <a:xfrm>
            <a:off x="466725" y="4481513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29404" name="Arc 28"/>
          <p:cNvSpPr>
            <a:spLocks/>
          </p:cNvSpPr>
          <p:nvPr/>
        </p:nvSpPr>
        <p:spPr bwMode="auto">
          <a:xfrm flipV="1">
            <a:off x="1114425" y="4121150"/>
            <a:ext cx="1223963" cy="1439863"/>
          </a:xfrm>
          <a:custGeom>
            <a:avLst/>
            <a:gdLst>
              <a:gd name="T0" fmla="*/ 0 w 18611"/>
              <a:gd name="T1" fmla="*/ 2147483647 h 20754"/>
              <a:gd name="T2" fmla="*/ 2147483647 w 18611"/>
              <a:gd name="T3" fmla="*/ 0 h 20754"/>
              <a:gd name="T4" fmla="*/ 2147483647 w 18611"/>
              <a:gd name="T5" fmla="*/ 2147483647 h 20754"/>
              <a:gd name="T6" fmla="*/ 0 60000 65536"/>
              <a:gd name="T7" fmla="*/ 0 60000 65536"/>
              <a:gd name="T8" fmla="*/ 0 60000 65536"/>
              <a:gd name="T9" fmla="*/ 0 w 18611"/>
              <a:gd name="T10" fmla="*/ 0 h 20754"/>
              <a:gd name="T11" fmla="*/ 18611 w 18611"/>
              <a:gd name="T12" fmla="*/ 20754 h 2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11" h="20754" fill="none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</a:path>
              <a:path w="18611" h="20754" stroke="0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  <a:lnTo>
                  <a:pt x="18611" y="20754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6" name="Text Box 30"/>
          <p:cNvSpPr txBox="1">
            <a:spLocks noChangeArrowheads="1"/>
          </p:cNvSpPr>
          <p:nvPr/>
        </p:nvSpPr>
        <p:spPr bwMode="auto">
          <a:xfrm>
            <a:off x="6084888" y="3949700"/>
            <a:ext cx="3059112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Ось </a:t>
            </a:r>
            <a:r>
              <a:rPr lang="en-US" b="1"/>
              <a:t>n</a:t>
            </a:r>
            <a:r>
              <a:rPr lang="en-US"/>
              <a:t> </a:t>
            </a:r>
            <a:r>
              <a:rPr lang="ru-RU"/>
              <a:t>направлена вдоль оси камеры по направлению к наблюдателю</a:t>
            </a:r>
          </a:p>
          <a:p>
            <a:r>
              <a:rPr lang="ru-RU"/>
              <a:t>Ось </a:t>
            </a:r>
            <a:r>
              <a:rPr lang="en-US" b="1"/>
              <a:t>u</a:t>
            </a:r>
            <a:r>
              <a:rPr lang="en-US"/>
              <a:t> </a:t>
            </a:r>
            <a:r>
              <a:rPr lang="ru-RU"/>
              <a:t>совпадает с направлением</a:t>
            </a:r>
            <a:r>
              <a:rPr lang="en-US"/>
              <a:t> </a:t>
            </a:r>
            <a:r>
              <a:rPr lang="ru-RU"/>
              <a:t>«вправо»</a:t>
            </a:r>
          </a:p>
          <a:p>
            <a:r>
              <a:rPr lang="ru-RU"/>
              <a:t>Ось </a:t>
            </a:r>
            <a:r>
              <a:rPr lang="en-US" b="1"/>
              <a:t>v</a:t>
            </a:r>
            <a:r>
              <a:rPr lang="en-US"/>
              <a:t> – </a:t>
            </a:r>
            <a:r>
              <a:rPr lang="ru-RU"/>
              <a:t>«вверх»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2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2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2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2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2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2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2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9" grpId="0" animBg="1"/>
      <p:bldP spid="229391" grpId="0" animBg="1"/>
      <p:bldP spid="229392" grpId="0" animBg="1"/>
      <p:bldP spid="229393" grpId="0" animBg="1"/>
      <p:bldP spid="229379" grpId="0" build="p"/>
      <p:bldP spid="229382" grpId="0" animBg="1"/>
      <p:bldP spid="229383" grpId="0" animBg="1"/>
      <p:bldP spid="229384" grpId="0" animBg="1"/>
      <p:bldP spid="229385" grpId="0"/>
      <p:bldP spid="229386" grpId="0"/>
      <p:bldP spid="229387" grpId="0"/>
      <p:bldP spid="229394" grpId="0"/>
      <p:bldP spid="229395" grpId="0"/>
      <p:bldP spid="229396" grpId="0"/>
      <p:bldP spid="229397" grpId="0" animBg="1"/>
      <p:bldP spid="229398" grpId="0" animBg="1"/>
      <p:bldP spid="229380" grpId="0" animBg="1"/>
      <p:bldP spid="229401" grpId="0" animBg="1"/>
      <p:bldP spid="229402" grpId="0" animBg="1"/>
      <p:bldP spid="229403" grpId="0"/>
      <p:bldP spid="229404" grpId="0" animBg="1"/>
      <p:bldP spid="229406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08" name="Line 108"/>
          <p:cNvSpPr>
            <a:spLocks noChangeShapeType="1"/>
          </p:cNvSpPr>
          <p:nvPr/>
        </p:nvSpPr>
        <p:spPr bwMode="auto">
          <a:xfrm>
            <a:off x="3465513" y="5932488"/>
            <a:ext cx="235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Свободное ориентирование камеры в пространстве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b="1" dirty="0"/>
              <a:t>Задание ориентации камеры в авиационных терминах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Курс</a:t>
            </a:r>
            <a:r>
              <a:rPr lang="ru-RU" dirty="0"/>
              <a:t> (</a:t>
            </a:r>
            <a:r>
              <a:rPr lang="en-US" dirty="0"/>
              <a:t>heading) – </a:t>
            </a:r>
            <a:r>
              <a:rPr lang="ru-RU" dirty="0"/>
              <a:t>управление направлением «взгляда» камеры (ось </a:t>
            </a:r>
            <a:r>
              <a:rPr lang="en-US" b="1" dirty="0"/>
              <a:t>n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Тангаж</a:t>
            </a:r>
            <a:r>
              <a:rPr lang="ru-RU" dirty="0"/>
              <a:t> (</a:t>
            </a:r>
            <a:r>
              <a:rPr lang="en-US" dirty="0"/>
              <a:t>pitch) – </a:t>
            </a:r>
            <a:r>
              <a:rPr lang="ru-RU" dirty="0"/>
              <a:t>управление креном камеры (вращение вдоль курса камеры)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Рысканье</a:t>
            </a:r>
            <a:r>
              <a:rPr lang="ru-RU" dirty="0"/>
              <a:t> (</a:t>
            </a:r>
            <a:r>
              <a:rPr lang="en-US" dirty="0"/>
              <a:t>yaw) – </a:t>
            </a:r>
            <a:r>
              <a:rPr lang="ru-RU" dirty="0"/>
              <a:t>отклонение от курса (вращение вокруг вертикальной оси)</a:t>
            </a:r>
          </a:p>
        </p:txBody>
      </p:sp>
      <p:sp>
        <p:nvSpPr>
          <p:cNvPr id="230493" name="Line 93"/>
          <p:cNvSpPr>
            <a:spLocks noChangeShapeType="1"/>
          </p:cNvSpPr>
          <p:nvPr/>
        </p:nvSpPr>
        <p:spPr bwMode="auto">
          <a:xfrm>
            <a:off x="3233738" y="5932488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3419475" y="5053013"/>
            <a:ext cx="2405063" cy="1804987"/>
            <a:chOff x="1429" y="2160"/>
            <a:chExt cx="2358" cy="1769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1429" y="2160"/>
              <a:ext cx="2358" cy="1175"/>
              <a:chOff x="1429" y="2160"/>
              <a:chExt cx="2358" cy="1175"/>
            </a:xfrm>
          </p:grpSpPr>
          <p:sp>
            <p:nvSpPr>
              <p:cNvPr id="134185" name="Line 96"/>
              <p:cNvSpPr>
                <a:spLocks noChangeShapeType="1"/>
              </p:cNvSpPr>
              <p:nvPr/>
            </p:nvSpPr>
            <p:spPr bwMode="auto">
              <a:xfrm flipH="1">
                <a:off x="1429" y="3022"/>
                <a:ext cx="23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86" name="Group 97"/>
              <p:cNvGrpSpPr>
                <a:grpSpLocks/>
              </p:cNvGrpSpPr>
              <p:nvPr/>
            </p:nvGrpSpPr>
            <p:grpSpPr bwMode="auto">
              <a:xfrm>
                <a:off x="1701" y="2523"/>
                <a:ext cx="1769" cy="771"/>
                <a:chOff x="1474" y="1979"/>
                <a:chExt cx="1769" cy="771"/>
              </a:xfrm>
            </p:grpSpPr>
            <p:sp>
              <p:nvSpPr>
                <p:cNvPr id="134190" name="Line 98"/>
                <p:cNvSpPr>
                  <a:spLocks noChangeShapeType="1"/>
                </p:cNvSpPr>
                <p:nvPr/>
              </p:nvSpPr>
              <p:spPr bwMode="auto">
                <a:xfrm>
                  <a:off x="1973" y="2341"/>
                  <a:ext cx="7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1" name="Line 99"/>
                <p:cNvSpPr>
                  <a:spLocks noChangeShapeType="1"/>
                </p:cNvSpPr>
                <p:nvPr/>
              </p:nvSpPr>
              <p:spPr bwMode="auto">
                <a:xfrm>
                  <a:off x="1474" y="2478"/>
                  <a:ext cx="176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2" name="Oval 100"/>
                <p:cNvSpPr>
                  <a:spLocks noChangeArrowheads="1"/>
                </p:cNvSpPr>
                <p:nvPr/>
              </p:nvSpPr>
              <p:spPr bwMode="auto">
                <a:xfrm>
                  <a:off x="2290" y="2205"/>
                  <a:ext cx="136" cy="136"/>
                </a:xfrm>
                <a:prstGeom prst="ellipse">
                  <a:avLst/>
                </a:prstGeom>
                <a:solidFill>
                  <a:srgbClr val="E4E9E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3" name="Oval 101"/>
                <p:cNvSpPr>
                  <a:spLocks noChangeArrowheads="1"/>
                </p:cNvSpPr>
                <p:nvPr/>
              </p:nvSpPr>
              <p:spPr bwMode="auto">
                <a:xfrm>
                  <a:off x="2200" y="2296"/>
                  <a:ext cx="318" cy="454"/>
                </a:xfrm>
                <a:prstGeom prst="ellipse">
                  <a:avLst/>
                </a:prstGeom>
                <a:solidFill>
                  <a:srgbClr val="D3D6E5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4" name="Oval 102"/>
                <p:cNvSpPr>
                  <a:spLocks noChangeArrowheads="1"/>
                </p:cNvSpPr>
                <p:nvPr/>
              </p:nvSpPr>
              <p:spPr bwMode="auto">
                <a:xfrm>
                  <a:off x="2290" y="2432"/>
                  <a:ext cx="136" cy="136"/>
                </a:xfrm>
                <a:prstGeom prst="ellipse">
                  <a:avLst/>
                </a:prstGeom>
                <a:solidFill>
                  <a:srgbClr val="A6B7C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5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2357" y="197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34187" name="Line 104"/>
              <p:cNvSpPr>
                <a:spLocks noChangeShapeType="1"/>
              </p:cNvSpPr>
              <p:nvPr/>
            </p:nvSpPr>
            <p:spPr bwMode="auto">
              <a:xfrm flipV="1">
                <a:off x="2585" y="2179"/>
                <a:ext cx="0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88" name="Text Box 105"/>
              <p:cNvSpPr txBox="1">
                <a:spLocks noChangeArrowheads="1"/>
              </p:cNvSpPr>
              <p:nvPr/>
            </p:nvSpPr>
            <p:spPr bwMode="auto">
              <a:xfrm>
                <a:off x="2562" y="2160"/>
                <a:ext cx="31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v</a:t>
                </a:r>
                <a:endParaRPr lang="ru-RU" b="1"/>
              </a:p>
            </p:txBody>
          </p:sp>
          <p:sp>
            <p:nvSpPr>
              <p:cNvPr id="134189" name="Text Box 106"/>
              <p:cNvSpPr txBox="1">
                <a:spLocks noChangeArrowheads="1"/>
              </p:cNvSpPr>
              <p:nvPr/>
            </p:nvSpPr>
            <p:spPr bwMode="auto">
              <a:xfrm>
                <a:off x="1473" y="2976"/>
                <a:ext cx="323" cy="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</p:grpSp>
        <p:sp>
          <p:nvSpPr>
            <p:cNvPr id="134184" name="Rectangle 107"/>
            <p:cNvSpPr>
              <a:spLocks noChangeArrowheads="1"/>
            </p:cNvSpPr>
            <p:nvPr/>
          </p:nvSpPr>
          <p:spPr bwMode="auto">
            <a:xfrm>
              <a:off x="1429" y="2160"/>
              <a:ext cx="2358" cy="176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09" name="Arc 109"/>
          <p:cNvSpPr>
            <a:spLocks/>
          </p:cNvSpPr>
          <p:nvPr/>
        </p:nvSpPr>
        <p:spPr bwMode="auto">
          <a:xfrm flipH="1" flipV="1">
            <a:off x="4067175" y="5934075"/>
            <a:ext cx="509588" cy="254000"/>
          </a:xfrm>
          <a:custGeom>
            <a:avLst/>
            <a:gdLst>
              <a:gd name="T0" fmla="*/ 245968885 w 21600"/>
              <a:gd name="T1" fmla="*/ 0 h 10754"/>
              <a:gd name="T2" fmla="*/ 283628557 w 21600"/>
              <a:gd name="T3" fmla="*/ 141697039 h 10754"/>
              <a:gd name="T4" fmla="*/ 0 w 21600"/>
              <a:gd name="T5" fmla="*/ 141697039 h 10754"/>
              <a:gd name="T6" fmla="*/ 0 60000 65536"/>
              <a:gd name="T7" fmla="*/ 0 60000 65536"/>
              <a:gd name="T8" fmla="*/ 0 60000 65536"/>
              <a:gd name="T9" fmla="*/ 0 w 21600"/>
              <a:gd name="T10" fmla="*/ 0 h 10754"/>
              <a:gd name="T11" fmla="*/ 21600 w 21600"/>
              <a:gd name="T12" fmla="*/ 10754 h 1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754" fill="none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</a:path>
              <a:path w="21600" h="10754" stroke="0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  <a:lnTo>
                  <a:pt x="0" y="1075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11" name="Line 111"/>
          <p:cNvSpPr>
            <a:spLocks noChangeShapeType="1"/>
          </p:cNvSpPr>
          <p:nvPr/>
        </p:nvSpPr>
        <p:spPr bwMode="auto">
          <a:xfrm>
            <a:off x="1243013" y="5945188"/>
            <a:ext cx="1960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5" name="Group 112"/>
          <p:cNvGrpSpPr>
            <a:grpSpLocks/>
          </p:cNvGrpSpPr>
          <p:nvPr/>
        </p:nvGrpSpPr>
        <p:grpSpPr bwMode="auto">
          <a:xfrm>
            <a:off x="179388" y="5229225"/>
            <a:ext cx="2492375" cy="1430338"/>
            <a:chOff x="2018" y="2387"/>
            <a:chExt cx="2767" cy="1587"/>
          </a:xfrm>
        </p:grpSpPr>
        <p:grpSp>
          <p:nvGrpSpPr>
            <p:cNvPr id="134173" name="Group 113"/>
            <p:cNvGrpSpPr>
              <a:grpSpLocks/>
            </p:cNvGrpSpPr>
            <p:nvPr/>
          </p:nvGrpSpPr>
          <p:grpSpPr bwMode="auto">
            <a:xfrm>
              <a:off x="2018" y="2704"/>
              <a:ext cx="2767" cy="916"/>
              <a:chOff x="2018" y="2704"/>
              <a:chExt cx="2767" cy="916"/>
            </a:xfrm>
          </p:grpSpPr>
          <p:sp>
            <p:nvSpPr>
              <p:cNvPr id="134175" name="Line 114"/>
              <p:cNvSpPr>
                <a:spLocks noChangeShapeType="1"/>
              </p:cNvSpPr>
              <p:nvPr/>
            </p:nvSpPr>
            <p:spPr bwMode="auto">
              <a:xfrm flipH="1" flipV="1">
                <a:off x="2018" y="3182"/>
                <a:ext cx="27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76" name="AutoShape 115"/>
              <p:cNvSpPr>
                <a:spLocks noChangeArrowheads="1"/>
              </p:cNvSpPr>
              <p:nvPr/>
            </p:nvSpPr>
            <p:spPr bwMode="auto">
              <a:xfrm flipV="1">
                <a:off x="2479" y="2704"/>
                <a:ext cx="271" cy="5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348 w 21600"/>
                  <a:gd name="T13" fmla="*/ 3369 h 21600"/>
                  <a:gd name="T14" fmla="*/ 18252 w 21600"/>
                  <a:gd name="T15" fmla="*/ 182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099" y="21600"/>
                    </a:lnTo>
                    <a:lnTo>
                      <a:pt x="185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1CDD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7" name="Oval 116"/>
              <p:cNvSpPr>
                <a:spLocks noChangeArrowheads="1"/>
              </p:cNvSpPr>
              <p:nvPr/>
            </p:nvSpPr>
            <p:spPr bwMode="auto">
              <a:xfrm>
                <a:off x="3809" y="2977"/>
                <a:ext cx="379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8" name="Oval 117"/>
              <p:cNvSpPr>
                <a:spLocks noChangeArrowheads="1"/>
              </p:cNvSpPr>
              <p:nvPr/>
            </p:nvSpPr>
            <p:spPr bwMode="auto">
              <a:xfrm>
                <a:off x="2561" y="3067"/>
                <a:ext cx="1980" cy="227"/>
              </a:xfrm>
              <a:prstGeom prst="ellipse">
                <a:avLst/>
              </a:prstGeom>
              <a:solidFill>
                <a:srgbClr val="A6B7C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9" name="Oval 118"/>
              <p:cNvSpPr>
                <a:spLocks noChangeArrowheads="1"/>
              </p:cNvSpPr>
              <p:nvPr/>
            </p:nvSpPr>
            <p:spPr bwMode="auto">
              <a:xfrm>
                <a:off x="3049" y="3158"/>
                <a:ext cx="1058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0" name="Oval 119"/>
              <p:cNvSpPr>
                <a:spLocks noChangeArrowheads="1"/>
              </p:cNvSpPr>
              <p:nvPr/>
            </p:nvSpPr>
            <p:spPr bwMode="auto">
              <a:xfrm>
                <a:off x="2398" y="3113"/>
                <a:ext cx="407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1" name="Oval 120"/>
              <p:cNvSpPr>
                <a:spLocks noChangeArrowheads="1"/>
              </p:cNvSpPr>
              <p:nvPr/>
            </p:nvSpPr>
            <p:spPr bwMode="auto">
              <a:xfrm>
                <a:off x="4514" y="2886"/>
                <a:ext cx="54" cy="544"/>
              </a:xfrm>
              <a:prstGeom prst="ellipse">
                <a:avLst/>
              </a:prstGeom>
              <a:solidFill>
                <a:srgbClr val="E4E9E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2" name="Text Box 121"/>
              <p:cNvSpPr txBox="1">
                <a:spLocks noChangeArrowheads="1"/>
              </p:cNvSpPr>
              <p:nvPr/>
            </p:nvSpPr>
            <p:spPr bwMode="auto">
              <a:xfrm>
                <a:off x="2051" y="3213"/>
                <a:ext cx="367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  <p:sp>
          <p:nvSpPr>
            <p:cNvPr id="134174" name="Rectangle 122"/>
            <p:cNvSpPr>
              <a:spLocks noChangeArrowheads="1"/>
            </p:cNvSpPr>
            <p:nvPr/>
          </p:nvSpPr>
          <p:spPr bwMode="auto">
            <a:xfrm>
              <a:off x="2018" y="2387"/>
              <a:ext cx="2767" cy="1587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23" name="Arc 123"/>
          <p:cNvSpPr>
            <a:spLocks/>
          </p:cNvSpPr>
          <p:nvPr/>
        </p:nvSpPr>
        <p:spPr bwMode="auto">
          <a:xfrm>
            <a:off x="1895475" y="5391150"/>
            <a:ext cx="735013" cy="552450"/>
          </a:xfrm>
          <a:custGeom>
            <a:avLst/>
            <a:gdLst>
              <a:gd name="T0" fmla="*/ 561563749 w 21600"/>
              <a:gd name="T1" fmla="*/ 0 h 16231"/>
              <a:gd name="T2" fmla="*/ 851093840 w 21600"/>
              <a:gd name="T3" fmla="*/ 640012439 h 16231"/>
              <a:gd name="T4" fmla="*/ 0 w 21600"/>
              <a:gd name="T5" fmla="*/ 640012439 h 16231"/>
              <a:gd name="T6" fmla="*/ 0 60000 65536"/>
              <a:gd name="T7" fmla="*/ 0 60000 65536"/>
              <a:gd name="T8" fmla="*/ 0 60000 65536"/>
              <a:gd name="T9" fmla="*/ 0 w 21600"/>
              <a:gd name="T10" fmla="*/ 0 h 16231"/>
              <a:gd name="T11" fmla="*/ 21600 w 21600"/>
              <a:gd name="T12" fmla="*/ 16231 h 162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231" fill="none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</a:path>
              <a:path w="21600" h="16231" stroke="0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  <a:lnTo>
                  <a:pt x="0" y="1623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6294438" y="4516438"/>
            <a:ext cx="2178050" cy="2236787"/>
            <a:chOff x="3965" y="2845"/>
            <a:chExt cx="1372" cy="1409"/>
          </a:xfrm>
        </p:grpSpPr>
        <p:sp>
          <p:nvSpPr>
            <p:cNvPr id="134160" name="Rectangle 127"/>
            <p:cNvSpPr>
              <a:spLocks noChangeArrowheads="1"/>
            </p:cNvSpPr>
            <p:nvPr/>
          </p:nvSpPr>
          <p:spPr bwMode="auto">
            <a:xfrm>
              <a:off x="3965" y="2845"/>
              <a:ext cx="1372" cy="140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34161" name="Group 141"/>
            <p:cNvGrpSpPr>
              <a:grpSpLocks/>
            </p:cNvGrpSpPr>
            <p:nvPr/>
          </p:nvGrpSpPr>
          <p:grpSpPr bwMode="auto">
            <a:xfrm>
              <a:off x="4072" y="3294"/>
              <a:ext cx="1224" cy="957"/>
              <a:chOff x="4072" y="3294"/>
              <a:chExt cx="1224" cy="957"/>
            </a:xfrm>
          </p:grpSpPr>
          <p:sp>
            <p:nvSpPr>
              <p:cNvPr id="134162" name="Line 129"/>
              <p:cNvSpPr>
                <a:spLocks noChangeShapeType="1"/>
              </p:cNvSpPr>
              <p:nvPr/>
            </p:nvSpPr>
            <p:spPr bwMode="auto">
              <a:xfrm>
                <a:off x="4649" y="3552"/>
                <a:ext cx="0" cy="6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63" name="Group 130"/>
              <p:cNvGrpSpPr>
                <a:grpSpLocks/>
              </p:cNvGrpSpPr>
              <p:nvPr/>
            </p:nvGrpSpPr>
            <p:grpSpPr bwMode="auto">
              <a:xfrm>
                <a:off x="4072" y="3300"/>
                <a:ext cx="1147" cy="878"/>
                <a:chOff x="2833" y="2478"/>
                <a:chExt cx="2406" cy="1842"/>
              </a:xfrm>
            </p:grpSpPr>
            <p:sp>
              <p:nvSpPr>
                <p:cNvPr id="134167" name="Oval 131"/>
                <p:cNvSpPr>
                  <a:spLocks noChangeArrowheads="1"/>
                </p:cNvSpPr>
                <p:nvPr/>
              </p:nvSpPr>
              <p:spPr bwMode="auto">
                <a:xfrm>
                  <a:off x="3787" y="2478"/>
                  <a:ext cx="499" cy="45"/>
                </a:xfrm>
                <a:prstGeom prst="ellipse">
                  <a:avLst/>
                </a:prstGeom>
                <a:solidFill>
                  <a:srgbClr val="E4E9EC">
                    <a:alpha val="6196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8" name="Rectangle 132"/>
                <p:cNvSpPr>
                  <a:spLocks noChangeArrowheads="1"/>
                </p:cNvSpPr>
                <p:nvPr/>
              </p:nvSpPr>
              <p:spPr bwMode="auto">
                <a:xfrm>
                  <a:off x="3606" y="3748"/>
                  <a:ext cx="860" cy="2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9" name="Rectangle 133"/>
                <p:cNvSpPr>
                  <a:spLocks noChangeArrowheads="1"/>
                </p:cNvSpPr>
                <p:nvPr/>
              </p:nvSpPr>
              <p:spPr bwMode="auto">
                <a:xfrm>
                  <a:off x="2833" y="2886"/>
                  <a:ext cx="2406" cy="317"/>
                </a:xfrm>
                <a:prstGeom prst="rect">
                  <a:avLst/>
                </a:prstGeom>
                <a:solidFill>
                  <a:srgbClr val="42A47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0" name="Oval 134"/>
                <p:cNvSpPr>
                  <a:spLocks noChangeArrowheads="1"/>
                </p:cNvSpPr>
                <p:nvPr/>
              </p:nvSpPr>
              <p:spPr bwMode="auto">
                <a:xfrm>
                  <a:off x="3923" y="2478"/>
                  <a:ext cx="227" cy="1678"/>
                </a:xfrm>
                <a:prstGeom prst="ellipse">
                  <a:avLst/>
                </a:prstGeom>
                <a:solidFill>
                  <a:srgbClr val="2A684A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1" name="Oval 135"/>
                <p:cNvSpPr>
                  <a:spLocks noChangeArrowheads="1"/>
                </p:cNvSpPr>
                <p:nvPr/>
              </p:nvSpPr>
              <p:spPr bwMode="auto">
                <a:xfrm>
                  <a:off x="3969" y="2750"/>
                  <a:ext cx="136" cy="408"/>
                </a:xfrm>
                <a:prstGeom prst="ellipse">
                  <a:avLst/>
                </a:prstGeom>
                <a:solidFill>
                  <a:srgbClr val="C1CDD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2" name="Oval 136"/>
                <p:cNvSpPr>
                  <a:spLocks noChangeArrowheads="1"/>
                </p:cNvSpPr>
                <p:nvPr/>
              </p:nvSpPr>
              <p:spPr bwMode="auto">
                <a:xfrm>
                  <a:off x="4014" y="3838"/>
                  <a:ext cx="45" cy="48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34164" name="Line 137"/>
              <p:cNvSpPr>
                <a:spLocks noChangeShapeType="1"/>
              </p:cNvSpPr>
              <p:nvPr/>
            </p:nvSpPr>
            <p:spPr bwMode="auto">
              <a:xfrm>
                <a:off x="4647" y="3554"/>
                <a:ext cx="6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65" name="Text Box 138"/>
              <p:cNvSpPr txBox="1">
                <a:spLocks noChangeArrowheads="1"/>
              </p:cNvSpPr>
              <p:nvPr/>
            </p:nvSpPr>
            <p:spPr bwMode="auto">
              <a:xfrm>
                <a:off x="5012" y="3294"/>
                <a:ext cx="2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  <p:sp>
            <p:nvSpPr>
              <p:cNvPr id="134166" name="Text Box 139"/>
              <p:cNvSpPr txBox="1">
                <a:spLocks noChangeArrowheads="1"/>
              </p:cNvSpPr>
              <p:nvPr/>
            </p:nvSpPr>
            <p:spPr bwMode="auto">
              <a:xfrm>
                <a:off x="4694" y="3973"/>
                <a:ext cx="2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</p:grpSp>
      <p:sp>
        <p:nvSpPr>
          <p:cNvPr id="230543" name="Line 143"/>
          <p:cNvSpPr>
            <a:spLocks noChangeShapeType="1"/>
          </p:cNvSpPr>
          <p:nvPr/>
        </p:nvSpPr>
        <p:spPr bwMode="auto">
          <a:xfrm flipV="1">
            <a:off x="7389813" y="5157788"/>
            <a:ext cx="277812" cy="477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0544" name="Text Box 144"/>
          <p:cNvSpPr txBox="1">
            <a:spLocks noChangeArrowheads="1"/>
          </p:cNvSpPr>
          <p:nvPr/>
        </p:nvSpPr>
        <p:spPr bwMode="auto">
          <a:xfrm>
            <a:off x="7504113" y="481330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0545" name="Arc 145"/>
          <p:cNvSpPr>
            <a:spLocks/>
          </p:cNvSpPr>
          <p:nvPr/>
        </p:nvSpPr>
        <p:spPr bwMode="auto">
          <a:xfrm>
            <a:off x="7380288" y="5235575"/>
            <a:ext cx="792162" cy="403225"/>
          </a:xfrm>
          <a:custGeom>
            <a:avLst/>
            <a:gdLst>
              <a:gd name="T0" fmla="*/ 917226738 w 21600"/>
              <a:gd name="T1" fmla="*/ 0 h 10990"/>
              <a:gd name="T2" fmla="*/ 1065453104 w 21600"/>
              <a:gd name="T3" fmla="*/ 542808754 h 10990"/>
              <a:gd name="T4" fmla="*/ 0 w 21600"/>
              <a:gd name="T5" fmla="*/ 542808754 h 10990"/>
              <a:gd name="T6" fmla="*/ 0 60000 65536"/>
              <a:gd name="T7" fmla="*/ 0 60000 65536"/>
              <a:gd name="T8" fmla="*/ 0 60000 65536"/>
              <a:gd name="T9" fmla="*/ 0 w 21600"/>
              <a:gd name="T10" fmla="*/ 0 h 10990"/>
              <a:gd name="T11" fmla="*/ 21600 w 21600"/>
              <a:gd name="T12" fmla="*/ 10990 h 10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990" fill="none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</a:path>
              <a:path w="21600" h="10990" stroke="0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  <a:lnTo>
                  <a:pt x="0" y="1099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25" name="Line 125"/>
          <p:cNvSpPr>
            <a:spLocks noChangeShapeType="1"/>
          </p:cNvSpPr>
          <p:nvPr/>
        </p:nvSpPr>
        <p:spPr bwMode="auto">
          <a:xfrm>
            <a:off x="6156325" y="5641975"/>
            <a:ext cx="2522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3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23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3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3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000"/>
                                        <p:tgtEl>
                                          <p:spTgt spid="23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508" grpId="0" animBg="1"/>
      <p:bldP spid="230493" grpId="0" animBg="1"/>
      <p:bldP spid="230509" grpId="0" animBg="1"/>
      <p:bldP spid="230511" grpId="0" animBg="1"/>
      <p:bldP spid="230523" grpId="0" animBg="1"/>
      <p:bldP spid="230543" grpId="0" animBg="1"/>
      <p:bldP spid="230544" grpId="0"/>
      <p:bldP spid="230545" grpId="0" animBg="1"/>
      <p:bldP spid="23052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60" name="Line 12"/>
          <p:cNvSpPr>
            <a:spLocks noChangeShapeType="1"/>
          </p:cNvSpPr>
          <p:nvPr/>
        </p:nvSpPr>
        <p:spPr bwMode="auto">
          <a:xfrm flipH="1" flipV="1">
            <a:off x="5724525" y="4724400"/>
            <a:ext cx="3279775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векторов </a:t>
            </a:r>
            <a:br>
              <a:rPr lang="en-US"/>
            </a:b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 </a:t>
            </a:r>
            <a:r>
              <a:rPr lang="ru-RU"/>
              <a:t>и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6084888" y="4721225"/>
            <a:ext cx="547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Eye</a:t>
            </a:r>
            <a:endParaRPr lang="ru-RU"/>
          </a:p>
        </p:txBody>
      </p: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8027988" y="5372100"/>
            <a:ext cx="66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Look</a:t>
            </a:r>
            <a:endParaRPr lang="ru-RU"/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7453313" y="3429000"/>
            <a:ext cx="474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up</a:t>
            </a:r>
            <a:endParaRPr lang="ru-RU" b="1"/>
          </a:p>
        </p:txBody>
      </p:sp>
      <p:sp>
        <p:nvSpPr>
          <p:cNvPr id="232457" name="Text Box 9"/>
          <p:cNvSpPr txBox="1">
            <a:spLocks noChangeArrowheads="1"/>
          </p:cNvSpPr>
          <p:nvPr/>
        </p:nvSpPr>
        <p:spPr bwMode="auto">
          <a:xfrm>
            <a:off x="827088" y="2060575"/>
            <a:ext cx="432117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Пусть нам известно:</a:t>
            </a:r>
          </a:p>
          <a:p>
            <a:pPr>
              <a:buFontTx/>
              <a:buChar char="•"/>
            </a:pPr>
            <a:r>
              <a:rPr lang="ru-RU"/>
              <a:t>Положение глаз наблюдателя</a:t>
            </a:r>
            <a:r>
              <a:rPr lang="en-US"/>
              <a:t> (Eye)</a:t>
            </a:r>
            <a:endParaRPr lang="ru-RU"/>
          </a:p>
          <a:p>
            <a:pPr>
              <a:buFontTx/>
              <a:buChar char="•"/>
            </a:pPr>
            <a:r>
              <a:rPr lang="ru-RU"/>
              <a:t>Положение точки наблюдения</a:t>
            </a:r>
            <a:r>
              <a:rPr lang="en-US"/>
              <a:t> (Look)</a:t>
            </a:r>
            <a:endParaRPr lang="ru-RU"/>
          </a:p>
          <a:p>
            <a:pPr>
              <a:buFontTx/>
              <a:buChar char="•"/>
            </a:pPr>
            <a:r>
              <a:rPr lang="ru-RU"/>
              <a:t>Направление вектора «вверх»</a:t>
            </a:r>
            <a:r>
              <a:rPr lang="en-US"/>
              <a:t> (</a:t>
            </a:r>
            <a:r>
              <a:rPr lang="en-US" b="1"/>
              <a:t>up</a:t>
            </a:r>
            <a:r>
              <a:rPr lang="en-US"/>
              <a:t>)</a:t>
            </a:r>
          </a:p>
          <a:p>
            <a:endParaRPr lang="ru-RU"/>
          </a:p>
          <a:p>
            <a:r>
              <a:rPr lang="ru-RU"/>
              <a:t>Тогда</a:t>
            </a:r>
            <a:r>
              <a:rPr lang="en-US"/>
              <a:t>:</a:t>
            </a:r>
            <a:endParaRPr lang="ru-RU"/>
          </a:p>
          <a:p>
            <a:pPr>
              <a:buFontTx/>
              <a:buChar char="•"/>
            </a:pPr>
            <a:r>
              <a:rPr lang="en-US" b="1"/>
              <a:t>n</a:t>
            </a:r>
            <a:r>
              <a:rPr lang="en-US"/>
              <a:t>=Eye</a:t>
            </a:r>
            <a:r>
              <a:rPr lang="ru-RU"/>
              <a:t> – </a:t>
            </a:r>
            <a:r>
              <a:rPr lang="en-US"/>
              <a:t>Look</a:t>
            </a:r>
          </a:p>
          <a:p>
            <a:pPr>
              <a:buFontTx/>
              <a:buChar char="•"/>
            </a:pPr>
            <a:r>
              <a:rPr lang="en-US" b="1"/>
              <a:t>u</a:t>
            </a:r>
            <a:r>
              <a:rPr lang="en-US"/>
              <a:t>=</a:t>
            </a:r>
            <a:r>
              <a:rPr lang="en-US" b="1"/>
              <a:t>up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/>
              <a:t> </a:t>
            </a:r>
            <a:r>
              <a:rPr lang="en-US" b="1"/>
              <a:t>n</a:t>
            </a:r>
          </a:p>
          <a:p>
            <a:pPr>
              <a:buFontTx/>
              <a:buChar char="•"/>
            </a:pPr>
            <a:r>
              <a:rPr lang="en-US" b="1"/>
              <a:t>v</a:t>
            </a:r>
            <a:r>
              <a:rPr lang="en-US"/>
              <a:t>=</a:t>
            </a:r>
            <a:r>
              <a:rPr lang="en-US" b="1"/>
              <a:t>n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u</a:t>
            </a:r>
          </a:p>
          <a:p>
            <a:endParaRPr lang="ru-RU">
              <a:sym typeface="Symbol" pitchFamily="18" charset="2"/>
            </a:endParaRPr>
          </a:p>
          <a:p>
            <a:r>
              <a:rPr lang="ru-RU">
                <a:sym typeface="Symbol" pitchFamily="18" charset="2"/>
              </a:rPr>
              <a:t>Затем производим нормализацию векторов </a:t>
            </a:r>
            <a:r>
              <a:rPr lang="en-US" b="1">
                <a:sym typeface="Symbol" pitchFamily="18" charset="2"/>
              </a:rPr>
              <a:t>u</a:t>
            </a:r>
            <a:r>
              <a:rPr lang="en-US">
                <a:sym typeface="Symbol" pitchFamily="18" charset="2"/>
              </a:rPr>
              <a:t>, </a:t>
            </a:r>
            <a:r>
              <a:rPr lang="en-US" b="1">
                <a:sym typeface="Symbol" pitchFamily="18" charset="2"/>
              </a:rPr>
              <a:t>v</a:t>
            </a:r>
            <a:r>
              <a:rPr lang="en-US">
                <a:sym typeface="Symbol" pitchFamily="18" charset="2"/>
              </a:rPr>
              <a:t>, </a:t>
            </a:r>
            <a:r>
              <a:rPr lang="ru-RU">
                <a:sym typeface="Symbol" pitchFamily="18" charset="2"/>
              </a:rPr>
              <a:t>и </a:t>
            </a:r>
            <a:r>
              <a:rPr lang="en-US" b="1">
                <a:sym typeface="Symbol" pitchFamily="18" charset="2"/>
              </a:rPr>
              <a:t>n</a:t>
            </a:r>
          </a:p>
          <a:p>
            <a:endParaRPr lang="ru-RU">
              <a:sym typeface="Symbol" pitchFamily="18" charset="2"/>
            </a:endParaRPr>
          </a:p>
        </p:txBody>
      </p:sp>
      <p:sp>
        <p:nvSpPr>
          <p:cNvPr id="232458" name="Oval 10"/>
          <p:cNvSpPr>
            <a:spLocks noChangeArrowheads="1"/>
          </p:cNvSpPr>
          <p:nvPr/>
        </p:nvSpPr>
        <p:spPr bwMode="auto">
          <a:xfrm>
            <a:off x="6804025" y="486886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59" name="Oval 11"/>
          <p:cNvSpPr>
            <a:spLocks noChangeArrowheads="1"/>
          </p:cNvSpPr>
          <p:nvPr/>
        </p:nvSpPr>
        <p:spPr bwMode="auto">
          <a:xfrm>
            <a:off x="8316913" y="51562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1" name="Line 13"/>
          <p:cNvSpPr>
            <a:spLocks noChangeShapeType="1"/>
          </p:cNvSpPr>
          <p:nvPr/>
        </p:nvSpPr>
        <p:spPr bwMode="auto">
          <a:xfrm flipH="1" flipV="1">
            <a:off x="5448300" y="4659313"/>
            <a:ext cx="1428750" cy="2809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5632450" y="423703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n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2464" name="Line 16"/>
          <p:cNvSpPr>
            <a:spLocks noChangeShapeType="1"/>
          </p:cNvSpPr>
          <p:nvPr/>
        </p:nvSpPr>
        <p:spPr bwMode="auto">
          <a:xfrm flipH="1">
            <a:off x="5940425" y="4940300"/>
            <a:ext cx="936625" cy="115252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5" name="AutoShape 17"/>
          <p:cNvSpPr>
            <a:spLocks noChangeArrowheads="1"/>
          </p:cNvSpPr>
          <p:nvPr/>
        </p:nvSpPr>
        <p:spPr bwMode="auto">
          <a:xfrm rot="663211">
            <a:off x="5613400" y="3284538"/>
            <a:ext cx="1655763" cy="1546225"/>
          </a:xfrm>
          <a:prstGeom prst="parallelogram">
            <a:avLst>
              <a:gd name="adj" fmla="val 14323"/>
            </a:avLst>
          </a:prstGeom>
          <a:solidFill>
            <a:srgbClr val="FFFF99">
              <a:alpha val="6392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6" name="Text Box 18"/>
          <p:cNvSpPr txBox="1">
            <a:spLocks noChangeArrowheads="1"/>
          </p:cNvSpPr>
          <p:nvPr/>
        </p:nvSpPr>
        <p:spPr bwMode="auto">
          <a:xfrm>
            <a:off x="5992813" y="5892800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32452" name="Line 4"/>
          <p:cNvSpPr>
            <a:spLocks noChangeShapeType="1"/>
          </p:cNvSpPr>
          <p:nvPr/>
        </p:nvSpPr>
        <p:spPr bwMode="auto">
          <a:xfrm flipV="1">
            <a:off x="6877050" y="3500438"/>
            <a:ext cx="503238" cy="143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7" name="Line 19"/>
          <p:cNvSpPr>
            <a:spLocks noChangeShapeType="1"/>
          </p:cNvSpPr>
          <p:nvPr/>
        </p:nvSpPr>
        <p:spPr bwMode="auto">
          <a:xfrm flipV="1">
            <a:off x="6877050" y="2852738"/>
            <a:ext cx="0" cy="2087562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8" name="Text Box 20"/>
          <p:cNvSpPr txBox="1">
            <a:spLocks noChangeArrowheads="1"/>
          </p:cNvSpPr>
          <p:nvPr/>
        </p:nvSpPr>
        <p:spPr bwMode="auto">
          <a:xfrm>
            <a:off x="6927850" y="2725738"/>
            <a:ext cx="315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2470" name="AutoShape 22"/>
          <p:cNvSpPr>
            <a:spLocks noChangeArrowheads="1"/>
          </p:cNvSpPr>
          <p:nvPr/>
        </p:nvSpPr>
        <p:spPr bwMode="auto">
          <a:xfrm rot="661094">
            <a:off x="4572000" y="4724400"/>
            <a:ext cx="2197100" cy="1304925"/>
          </a:xfrm>
          <a:prstGeom prst="parallelogram">
            <a:avLst>
              <a:gd name="adj" fmla="val 53948"/>
            </a:avLst>
          </a:prstGeom>
          <a:solidFill>
            <a:srgbClr val="9999FF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3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6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7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0"/>
                                        <p:tgtEl>
                                          <p:spTgt spid="23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3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0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1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000"/>
                                        <p:tgtEl>
                                          <p:spTgt spid="23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23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0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0" grpId="0" animBg="1"/>
      <p:bldP spid="232454" grpId="0"/>
      <p:bldP spid="232455" grpId="0"/>
      <p:bldP spid="232456" grpId="0"/>
      <p:bldP spid="232458" grpId="0" animBg="1"/>
      <p:bldP spid="232459" grpId="0" animBg="1"/>
      <p:bldP spid="232461" grpId="0" animBg="1"/>
      <p:bldP spid="232461" grpId="1" animBg="1"/>
      <p:bldP spid="232461" grpId="2" animBg="1"/>
      <p:bldP spid="232462" grpId="0"/>
      <p:bldP spid="232464" grpId="0" animBg="1"/>
      <p:bldP spid="232464" grpId="1" animBg="1"/>
      <p:bldP spid="232465" grpId="0" animBg="1"/>
      <p:bldP spid="232465" grpId="1" animBg="1"/>
      <p:bldP spid="232466" grpId="0"/>
      <p:bldP spid="232452" grpId="0" animBg="1"/>
      <p:bldP spid="232452" grpId="1" animBg="1"/>
      <p:bldP spid="232467" grpId="0" animBg="1"/>
      <p:bldP spid="232468" grpId="0"/>
      <p:bldP spid="232470" grpId="0" animBg="1"/>
      <p:bldP spid="232470" grpId="1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60" name="Line 44"/>
          <p:cNvSpPr>
            <a:spLocks noChangeShapeType="1"/>
          </p:cNvSpPr>
          <p:nvPr/>
        </p:nvSpPr>
        <p:spPr bwMode="auto">
          <a:xfrm flipH="1">
            <a:off x="5435600" y="5900738"/>
            <a:ext cx="19097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9" name="Line 33"/>
          <p:cNvSpPr>
            <a:spLocks noChangeShapeType="1"/>
          </p:cNvSpPr>
          <p:nvPr/>
        </p:nvSpPr>
        <p:spPr bwMode="auto">
          <a:xfrm>
            <a:off x="800100" y="2819400"/>
            <a:ext cx="1955800" cy="195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матрицы камеры</a:t>
            </a:r>
          </a:p>
        </p:txBody>
      </p:sp>
      <p:sp>
        <p:nvSpPr>
          <p:cNvPr id="239620" name="Line 4"/>
          <p:cNvSpPr>
            <a:spLocks noChangeShapeType="1"/>
          </p:cNvSpPr>
          <p:nvPr/>
        </p:nvSpPr>
        <p:spPr bwMode="auto">
          <a:xfrm flipH="1" flipV="1">
            <a:off x="5451475" y="5900738"/>
            <a:ext cx="2422525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24" name="Line 8"/>
          <p:cNvSpPr>
            <a:spLocks noChangeShapeType="1"/>
          </p:cNvSpPr>
          <p:nvPr/>
        </p:nvSpPr>
        <p:spPr bwMode="auto">
          <a:xfrm flipH="1">
            <a:off x="3986213" y="5902325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5" name="Line 9"/>
          <p:cNvSpPr>
            <a:spLocks noChangeShapeType="1"/>
          </p:cNvSpPr>
          <p:nvPr/>
        </p:nvSpPr>
        <p:spPr bwMode="auto">
          <a:xfrm flipV="1">
            <a:off x="5451475" y="4773613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 flipH="1">
            <a:off x="4494213" y="5900738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4025900" y="5461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28" name="Text Box 12"/>
          <p:cNvSpPr txBox="1">
            <a:spLocks noChangeArrowheads="1"/>
          </p:cNvSpPr>
          <p:nvPr/>
        </p:nvSpPr>
        <p:spPr bwMode="auto">
          <a:xfrm>
            <a:off x="4718050" y="6462713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29" name="Text Box 13"/>
          <p:cNvSpPr txBox="1">
            <a:spLocks noChangeArrowheads="1"/>
          </p:cNvSpPr>
          <p:nvPr/>
        </p:nvSpPr>
        <p:spPr bwMode="auto">
          <a:xfrm>
            <a:off x="5507038" y="466090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33" name="Freeform 17"/>
          <p:cNvSpPr>
            <a:spLocks/>
          </p:cNvSpPr>
          <p:nvPr/>
        </p:nvSpPr>
        <p:spPr bwMode="auto">
          <a:xfrm>
            <a:off x="5453063" y="5730875"/>
            <a:ext cx="1343025" cy="1123950"/>
          </a:xfrm>
          <a:custGeom>
            <a:avLst/>
            <a:gdLst>
              <a:gd name="T0" fmla="*/ 1667020340 w 1082"/>
              <a:gd name="T1" fmla="*/ 1397415734 h 904"/>
              <a:gd name="T2" fmla="*/ 1667020340 w 1082"/>
              <a:gd name="T3" fmla="*/ 0 h 904"/>
              <a:gd name="T4" fmla="*/ 0 w 1082"/>
              <a:gd name="T5" fmla="*/ 204047923 h 904"/>
              <a:gd name="T6" fmla="*/ 1667020340 w 1082"/>
              <a:gd name="T7" fmla="*/ 1397415734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4" name="Freeform 18"/>
          <p:cNvSpPr>
            <a:spLocks/>
          </p:cNvSpPr>
          <p:nvPr/>
        </p:nvSpPr>
        <p:spPr bwMode="auto">
          <a:xfrm>
            <a:off x="5454650" y="4943475"/>
            <a:ext cx="2420938" cy="950913"/>
          </a:xfrm>
          <a:custGeom>
            <a:avLst/>
            <a:gdLst>
              <a:gd name="T0" fmla="*/ 1674244119 w 1948"/>
              <a:gd name="T1" fmla="*/ 980124400 h 766"/>
              <a:gd name="T2" fmla="*/ 2147483647 w 1948"/>
              <a:gd name="T3" fmla="*/ 0 h 766"/>
              <a:gd name="T4" fmla="*/ 0 w 1948"/>
              <a:gd name="T5" fmla="*/ 1180464077 h 766"/>
              <a:gd name="T6" fmla="*/ 1674244119 w 1948"/>
              <a:gd name="T7" fmla="*/ 980124400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5" name="AutoShape 19"/>
          <p:cNvSpPr>
            <a:spLocks noChangeArrowheads="1"/>
          </p:cNvSpPr>
          <p:nvPr/>
        </p:nvSpPr>
        <p:spPr bwMode="auto">
          <a:xfrm rot="16200000" flipH="1">
            <a:off x="6382544" y="5364956"/>
            <a:ext cx="1914525" cy="1071563"/>
          </a:xfrm>
          <a:prstGeom prst="parallelogram">
            <a:avLst>
              <a:gd name="adj" fmla="val 73915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36" name="Line 20"/>
          <p:cNvSpPr>
            <a:spLocks noChangeShapeType="1"/>
          </p:cNvSpPr>
          <p:nvPr/>
        </p:nvSpPr>
        <p:spPr bwMode="auto">
          <a:xfrm flipH="1">
            <a:off x="7339013" y="5900738"/>
            <a:ext cx="10715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7" name="Oval 21"/>
          <p:cNvSpPr>
            <a:spLocks noChangeArrowheads="1"/>
          </p:cNvSpPr>
          <p:nvPr/>
        </p:nvSpPr>
        <p:spPr bwMode="auto">
          <a:xfrm>
            <a:off x="5395913" y="5843588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2" name="Oval 26"/>
          <p:cNvSpPr>
            <a:spLocks noChangeArrowheads="1"/>
          </p:cNvSpPr>
          <p:nvPr/>
        </p:nvSpPr>
        <p:spPr bwMode="auto">
          <a:xfrm>
            <a:off x="1116013" y="3141663"/>
            <a:ext cx="144462" cy="1444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6" name="Line 30"/>
          <p:cNvSpPr>
            <a:spLocks noChangeShapeType="1"/>
          </p:cNvSpPr>
          <p:nvPr/>
        </p:nvSpPr>
        <p:spPr bwMode="auto">
          <a:xfrm>
            <a:off x="1187450" y="3213100"/>
            <a:ext cx="2447925" cy="2157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0" name="AutoShape 24"/>
          <p:cNvSpPr>
            <a:spLocks noChangeArrowheads="1"/>
          </p:cNvSpPr>
          <p:nvPr/>
        </p:nvSpPr>
        <p:spPr bwMode="auto">
          <a:xfrm rot="17134856" flipH="1">
            <a:off x="1705769" y="3774282"/>
            <a:ext cx="2133600" cy="2017712"/>
          </a:xfrm>
          <a:prstGeom prst="parallelogram">
            <a:avLst>
              <a:gd name="adj" fmla="val 37098"/>
            </a:avLst>
          </a:prstGeom>
          <a:solidFill>
            <a:srgbClr val="D3D6E5">
              <a:alpha val="63921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7" name="Freeform 31"/>
          <p:cNvSpPr>
            <a:spLocks/>
          </p:cNvSpPr>
          <p:nvPr/>
        </p:nvSpPr>
        <p:spPr bwMode="auto">
          <a:xfrm>
            <a:off x="1187450" y="3213100"/>
            <a:ext cx="692150" cy="2324100"/>
          </a:xfrm>
          <a:custGeom>
            <a:avLst/>
            <a:gdLst>
              <a:gd name="T0" fmla="*/ 514111929 w 436"/>
              <a:gd name="T1" fmla="*/ 2147483647 h 1464"/>
              <a:gd name="T2" fmla="*/ 1098788214 w 436"/>
              <a:gd name="T3" fmla="*/ 1562496751 h 1464"/>
              <a:gd name="T4" fmla="*/ 0 w 436"/>
              <a:gd name="T5" fmla="*/ 0 h 1464"/>
              <a:gd name="T6" fmla="*/ 514111929 w 436"/>
              <a:gd name="T7" fmla="*/ 2147483647 h 1464"/>
              <a:gd name="T8" fmla="*/ 0 60000 65536"/>
              <a:gd name="T9" fmla="*/ 0 60000 65536"/>
              <a:gd name="T10" fmla="*/ 0 60000 65536"/>
              <a:gd name="T11" fmla="*/ 0 60000 65536"/>
              <a:gd name="T12" fmla="*/ 0 w 436"/>
              <a:gd name="T13" fmla="*/ 0 h 1464"/>
              <a:gd name="T14" fmla="*/ 436 w 436"/>
              <a:gd name="T15" fmla="*/ 1464 h 14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6" h="1464">
                <a:moveTo>
                  <a:pt x="204" y="1464"/>
                </a:moveTo>
                <a:lnTo>
                  <a:pt x="436" y="620"/>
                </a:lnTo>
                <a:lnTo>
                  <a:pt x="0" y="0"/>
                </a:lnTo>
                <a:lnTo>
                  <a:pt x="204" y="146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8" name="Freeform 32"/>
          <p:cNvSpPr>
            <a:spLocks/>
          </p:cNvSpPr>
          <p:nvPr/>
        </p:nvSpPr>
        <p:spPr bwMode="auto">
          <a:xfrm>
            <a:off x="1187450" y="3213100"/>
            <a:ext cx="2857500" cy="992188"/>
          </a:xfrm>
          <a:custGeom>
            <a:avLst/>
            <a:gdLst>
              <a:gd name="T0" fmla="*/ 1108868846 w 1800"/>
              <a:gd name="T1" fmla="*/ 1575099025 h 625"/>
              <a:gd name="T2" fmla="*/ 2147483647 w 1800"/>
              <a:gd name="T3" fmla="*/ 1272680241 h 625"/>
              <a:gd name="T4" fmla="*/ 0 w 1800"/>
              <a:gd name="T5" fmla="*/ 0 h 625"/>
              <a:gd name="T6" fmla="*/ 1108868846 w 1800"/>
              <a:gd name="T7" fmla="*/ 1575099025 h 625"/>
              <a:gd name="T8" fmla="*/ 0 60000 65536"/>
              <a:gd name="T9" fmla="*/ 0 60000 65536"/>
              <a:gd name="T10" fmla="*/ 0 60000 65536"/>
              <a:gd name="T11" fmla="*/ 0 60000 65536"/>
              <a:gd name="T12" fmla="*/ 0 w 1800"/>
              <a:gd name="T13" fmla="*/ 0 h 625"/>
              <a:gd name="T14" fmla="*/ 1800 w 1800"/>
              <a:gd name="T15" fmla="*/ 625 h 6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" h="625">
                <a:moveTo>
                  <a:pt x="440" y="625"/>
                </a:moveTo>
                <a:lnTo>
                  <a:pt x="1800" y="505"/>
                </a:lnTo>
                <a:lnTo>
                  <a:pt x="0" y="0"/>
                </a:lnTo>
                <a:lnTo>
                  <a:pt x="440" y="625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2" name="Line 36"/>
          <p:cNvSpPr>
            <a:spLocks noChangeShapeType="1"/>
          </p:cNvSpPr>
          <p:nvPr/>
        </p:nvSpPr>
        <p:spPr bwMode="auto">
          <a:xfrm flipH="1" flipV="1">
            <a:off x="611188" y="2636838"/>
            <a:ext cx="574675" cy="57467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3" name="Line 37"/>
          <p:cNvSpPr>
            <a:spLocks noChangeShapeType="1"/>
          </p:cNvSpPr>
          <p:nvPr/>
        </p:nvSpPr>
        <p:spPr bwMode="auto">
          <a:xfrm flipH="1">
            <a:off x="323850" y="3213100"/>
            <a:ext cx="863600" cy="730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4" name="Line 38"/>
          <p:cNvSpPr>
            <a:spLocks noChangeShapeType="1"/>
          </p:cNvSpPr>
          <p:nvPr/>
        </p:nvSpPr>
        <p:spPr bwMode="auto">
          <a:xfrm flipV="1">
            <a:off x="1187450" y="2349500"/>
            <a:ext cx="215900" cy="792163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5" name="Line 39"/>
          <p:cNvSpPr>
            <a:spLocks noChangeShapeType="1"/>
          </p:cNvSpPr>
          <p:nvPr/>
        </p:nvSpPr>
        <p:spPr bwMode="auto">
          <a:xfrm>
            <a:off x="2747963" y="4773613"/>
            <a:ext cx="815975" cy="815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6" name="Text Box 40"/>
          <p:cNvSpPr txBox="1">
            <a:spLocks noChangeArrowheads="1"/>
          </p:cNvSpPr>
          <p:nvPr/>
        </p:nvSpPr>
        <p:spPr bwMode="auto">
          <a:xfrm>
            <a:off x="468313" y="335438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u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57" name="Text Box 41"/>
          <p:cNvSpPr txBox="1">
            <a:spLocks noChangeArrowheads="1"/>
          </p:cNvSpPr>
          <p:nvPr/>
        </p:nvSpPr>
        <p:spPr bwMode="auto">
          <a:xfrm>
            <a:off x="1476375" y="2349500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v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58" name="Text Box 42"/>
          <p:cNvSpPr txBox="1">
            <a:spLocks noChangeArrowheads="1"/>
          </p:cNvSpPr>
          <p:nvPr/>
        </p:nvSpPr>
        <p:spPr bwMode="auto">
          <a:xfrm>
            <a:off x="684213" y="2349500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n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61" name="Text Box 45"/>
          <p:cNvSpPr txBox="1">
            <a:spLocks noChangeArrowheads="1"/>
          </p:cNvSpPr>
          <p:nvPr/>
        </p:nvSpPr>
        <p:spPr bwMode="auto">
          <a:xfrm>
            <a:off x="1908175" y="2349500"/>
            <a:ext cx="673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39662" name="Arc 46"/>
          <p:cNvSpPr>
            <a:spLocks/>
          </p:cNvSpPr>
          <p:nvPr/>
        </p:nvSpPr>
        <p:spPr bwMode="auto">
          <a:xfrm flipH="1">
            <a:off x="1258888" y="2709863"/>
            <a:ext cx="865187" cy="863600"/>
          </a:xfrm>
          <a:custGeom>
            <a:avLst/>
            <a:gdLst>
              <a:gd name="T0" fmla="*/ 0 w 17880"/>
              <a:gd name="T1" fmla="*/ 0 h 21600"/>
              <a:gd name="T2" fmla="*/ 2025791700 w 17880"/>
              <a:gd name="T3" fmla="*/ 605940723 h 21600"/>
              <a:gd name="T4" fmla="*/ 0 w 17880"/>
              <a:gd name="T5" fmla="*/ 1380480733 h 21600"/>
              <a:gd name="T6" fmla="*/ 0 60000 65536"/>
              <a:gd name="T7" fmla="*/ 0 60000 65536"/>
              <a:gd name="T8" fmla="*/ 0 60000 65536"/>
              <a:gd name="T9" fmla="*/ 0 w 17880"/>
              <a:gd name="T10" fmla="*/ 0 h 21600"/>
              <a:gd name="T11" fmla="*/ 17880 w 1788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880" h="21600" fill="none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</a:path>
              <a:path w="17880" h="21600" stroke="0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3" name="Arc 47"/>
          <p:cNvSpPr>
            <a:spLocks/>
          </p:cNvSpPr>
          <p:nvPr/>
        </p:nvSpPr>
        <p:spPr bwMode="auto">
          <a:xfrm>
            <a:off x="3132138" y="3429000"/>
            <a:ext cx="2735262" cy="2324100"/>
          </a:xfrm>
          <a:custGeom>
            <a:avLst/>
            <a:gdLst>
              <a:gd name="T0" fmla="*/ 2147483647 w 18710"/>
              <a:gd name="T1" fmla="*/ 0 h 21388"/>
              <a:gd name="T2" fmla="*/ 2147483647 w 18710"/>
              <a:gd name="T3" fmla="*/ 2147483647 h 21388"/>
              <a:gd name="T4" fmla="*/ 0 w 18710"/>
              <a:gd name="T5" fmla="*/ 2147483647 h 21388"/>
              <a:gd name="T6" fmla="*/ 0 60000 65536"/>
              <a:gd name="T7" fmla="*/ 0 60000 65536"/>
              <a:gd name="T8" fmla="*/ 0 60000 65536"/>
              <a:gd name="T9" fmla="*/ 0 w 18710"/>
              <a:gd name="T10" fmla="*/ 0 h 21388"/>
              <a:gd name="T11" fmla="*/ 18710 w 18710"/>
              <a:gd name="T12" fmla="*/ 21388 h 213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10" h="21388" fill="none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</a:path>
              <a:path w="18710" h="21388" stroke="0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4" name="Text Box 48"/>
          <p:cNvSpPr txBox="1">
            <a:spLocks noChangeArrowheads="1"/>
          </p:cNvSpPr>
          <p:nvPr/>
        </p:nvSpPr>
        <p:spPr bwMode="auto">
          <a:xfrm>
            <a:off x="4716463" y="3500438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</a:t>
            </a:r>
            <a:endParaRPr lang="ru-RU"/>
          </a:p>
        </p:txBody>
      </p:sp>
      <p:sp>
        <p:nvSpPr>
          <p:cNvPr id="239665" name="Text Box 49"/>
          <p:cNvSpPr txBox="1">
            <a:spLocks noChangeArrowheads="1"/>
          </p:cNvSpPr>
          <p:nvPr/>
        </p:nvSpPr>
        <p:spPr bwMode="auto">
          <a:xfrm>
            <a:off x="3132138" y="1844675"/>
            <a:ext cx="60118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Матрица камеры </a:t>
            </a:r>
            <a:r>
              <a:rPr lang="en-US" dirty="0"/>
              <a:t>V </a:t>
            </a:r>
            <a:r>
              <a:rPr lang="ru-RU" dirty="0"/>
              <a:t>преобразовывает точки из мировых координат в координаты камеры</a:t>
            </a:r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4494213" y="3141663"/>
            <a:ext cx="4541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Вектор </a:t>
            </a:r>
            <a:r>
              <a:rPr lang="en-US" b="1" dirty="0">
                <a:solidFill>
                  <a:srgbClr val="FF6600"/>
                </a:solidFill>
              </a:rPr>
              <a:t>u</a:t>
            </a:r>
            <a:r>
              <a:rPr lang="en-US" dirty="0"/>
              <a:t> </a:t>
            </a:r>
            <a:r>
              <a:rPr lang="ru-RU" dirty="0"/>
              <a:t>преобразовывается в вектор </a:t>
            </a:r>
            <a:r>
              <a:rPr lang="en-US" b="1" dirty="0">
                <a:solidFill>
                  <a:srgbClr val="FF6600"/>
                </a:solidFill>
              </a:rPr>
              <a:t>x</a:t>
            </a:r>
            <a:endParaRPr lang="ru-RU" b="1" dirty="0">
              <a:solidFill>
                <a:srgbClr val="FF6600"/>
              </a:solidFill>
            </a:endParaRPr>
          </a:p>
        </p:txBody>
      </p:sp>
      <p:sp>
        <p:nvSpPr>
          <p:cNvPr id="239667" name="Text Box 51"/>
          <p:cNvSpPr txBox="1">
            <a:spLocks noChangeArrowheads="1"/>
          </p:cNvSpPr>
          <p:nvPr/>
        </p:nvSpPr>
        <p:spPr bwMode="auto">
          <a:xfrm>
            <a:off x="6550025" y="3789363"/>
            <a:ext cx="2593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3366FF"/>
                </a:solidFill>
              </a:rPr>
              <a:t>v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68" name="Text Box 52"/>
          <p:cNvSpPr txBox="1">
            <a:spLocks noChangeArrowheads="1"/>
          </p:cNvSpPr>
          <p:nvPr/>
        </p:nvSpPr>
        <p:spPr bwMode="auto">
          <a:xfrm>
            <a:off x="6588125" y="4365625"/>
            <a:ext cx="2555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669900"/>
                </a:solidFill>
              </a:rPr>
              <a:t>n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3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3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3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3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3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2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20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2000"/>
                                        <p:tgtEl>
                                          <p:spTgt spid="2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0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2000"/>
                                        <p:tgtEl>
                                          <p:spTgt spid="23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0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60" grpId="0" animBg="1"/>
      <p:bldP spid="239649" grpId="0" animBg="1"/>
      <p:bldP spid="239620" grpId="0" animBg="1"/>
      <p:bldP spid="239624" grpId="0" animBg="1"/>
      <p:bldP spid="239625" grpId="0" animBg="1"/>
      <p:bldP spid="239626" grpId="0" animBg="1"/>
      <p:bldP spid="239627" grpId="0"/>
      <p:bldP spid="239628" grpId="0"/>
      <p:bldP spid="239629" grpId="0"/>
      <p:bldP spid="239633" grpId="0" animBg="1"/>
      <p:bldP spid="239634" grpId="0" animBg="1"/>
      <p:bldP spid="239635" grpId="0" animBg="1"/>
      <p:bldP spid="239636" grpId="0" animBg="1"/>
      <p:bldP spid="239637" grpId="0" animBg="1"/>
      <p:bldP spid="239642" grpId="0" animBg="1"/>
      <p:bldP spid="239646" grpId="0" animBg="1"/>
      <p:bldP spid="239640" grpId="0" animBg="1"/>
      <p:bldP spid="239647" grpId="0" animBg="1"/>
      <p:bldP spid="239648" grpId="0" animBg="1"/>
      <p:bldP spid="239652" grpId="0" animBg="1"/>
      <p:bldP spid="239653" grpId="0" animBg="1"/>
      <p:bldP spid="239654" grpId="0" animBg="1"/>
      <p:bldP spid="239655" grpId="0" animBg="1"/>
      <p:bldP spid="239656" grpId="0"/>
      <p:bldP spid="239657" grpId="0"/>
      <p:bldP spid="239658" grpId="0"/>
      <p:bldP spid="239661" grpId="0"/>
      <p:bldP spid="239662" grpId="0" animBg="1"/>
      <p:bldP spid="239663" grpId="0" animBg="1"/>
      <p:bldP spid="239664" grpId="0"/>
      <p:bldP spid="239665" grpId="0"/>
      <p:bldP spid="239666" grpId="0"/>
      <p:bldP spid="239667" grpId="0"/>
      <p:bldP spid="239668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Построение матрицы камеры</a:t>
            </a:r>
          </a:p>
        </p:txBody>
      </p:sp>
      <p:sp>
        <p:nvSpPr>
          <p:cNvPr id="23450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камеры имеет следующий вид: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/>
              <p:nvPr/>
            </p:nvSpPr>
            <p:spPr>
              <a:xfrm>
                <a:off x="683568" y="2638540"/>
                <a:ext cx="8003232" cy="3933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=</a:t>
                </a:r>
              </a:p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638540"/>
                <a:ext cx="8003232" cy="39338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5" grpId="0" build="p"/>
      <p:bldP spid="2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54" name="Freeform 66"/>
          <p:cNvSpPr>
            <a:spLocks/>
          </p:cNvSpPr>
          <p:nvPr/>
        </p:nvSpPr>
        <p:spPr bwMode="auto">
          <a:xfrm>
            <a:off x="3203575" y="3500438"/>
            <a:ext cx="144463" cy="144462"/>
          </a:xfrm>
          <a:custGeom>
            <a:avLst/>
            <a:gdLst>
              <a:gd name="T0" fmla="*/ 0 w 136"/>
              <a:gd name="T1" fmla="*/ 153450508 h 136"/>
              <a:gd name="T2" fmla="*/ 0 w 136"/>
              <a:gd name="T3" fmla="*/ 0 h 136"/>
              <a:gd name="T4" fmla="*/ 153452633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2" name="Line 64"/>
          <p:cNvSpPr>
            <a:spLocks noChangeShapeType="1"/>
          </p:cNvSpPr>
          <p:nvPr/>
        </p:nvSpPr>
        <p:spPr bwMode="auto">
          <a:xfrm flipV="1">
            <a:off x="3000375" y="3165475"/>
            <a:ext cx="342900" cy="238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48" name="Line 60"/>
          <p:cNvSpPr>
            <a:spLocks noChangeShapeType="1"/>
          </p:cNvSpPr>
          <p:nvPr/>
        </p:nvSpPr>
        <p:spPr bwMode="auto">
          <a:xfrm>
            <a:off x="3348038" y="3162300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1" name="AutoShape 63"/>
          <p:cNvSpPr>
            <a:spLocks noChangeArrowheads="1"/>
          </p:cNvSpPr>
          <p:nvPr/>
        </p:nvSpPr>
        <p:spPr bwMode="auto">
          <a:xfrm flipH="1">
            <a:off x="1619250" y="2349500"/>
            <a:ext cx="4681538" cy="1295400"/>
          </a:xfrm>
          <a:prstGeom prst="rtTriangle">
            <a:avLst/>
          </a:prstGeom>
          <a:solidFill>
            <a:srgbClr val="99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6" name="AutoShape 28"/>
          <p:cNvSpPr>
            <a:spLocks noChangeArrowheads="1"/>
          </p:cNvSpPr>
          <p:nvPr/>
        </p:nvSpPr>
        <p:spPr bwMode="auto">
          <a:xfrm rot="1562076">
            <a:off x="7419975" y="4768850"/>
            <a:ext cx="360363" cy="360363"/>
          </a:xfrm>
          <a:prstGeom prst="cube">
            <a:avLst>
              <a:gd name="adj" fmla="val 280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699" name="Line 11"/>
          <p:cNvSpPr>
            <a:spLocks noChangeShapeType="1"/>
          </p:cNvSpPr>
          <p:nvPr/>
        </p:nvSpPr>
        <p:spPr bwMode="auto">
          <a:xfrm>
            <a:off x="682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5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Перспективная проекция точки</a:t>
            </a:r>
          </a:p>
        </p:txBody>
      </p:sp>
      <p:graphicFrame>
        <p:nvGraphicFramePr>
          <p:cNvPr id="242742" name="Object 54"/>
          <p:cNvGraphicFramePr>
            <a:graphicFrameLocks noGrp="1" noChangeAspect="1"/>
          </p:cNvGraphicFramePr>
          <p:nvPr>
            <p:ph idx="1"/>
          </p:nvPr>
        </p:nvGraphicFramePr>
        <p:xfrm>
          <a:off x="179388" y="5516563"/>
          <a:ext cx="10001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Формула" r:id="rId3" imgW="660113" imgH="431613" progId="Equation.3">
                  <p:embed/>
                </p:oleObj>
              </mc:Choice>
              <mc:Fallback>
                <p:oleObj name="Формула" r:id="rId3" imgW="660113" imgH="431613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516563"/>
                        <a:ext cx="10001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2" name="Line 4"/>
          <p:cNvSpPr>
            <a:spLocks noChangeShapeType="1"/>
          </p:cNvSpPr>
          <p:nvPr/>
        </p:nvSpPr>
        <p:spPr bwMode="auto">
          <a:xfrm flipH="1">
            <a:off x="179388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3" name="Line 5"/>
          <p:cNvSpPr>
            <a:spLocks noChangeShapeType="1"/>
          </p:cNvSpPr>
          <p:nvPr/>
        </p:nvSpPr>
        <p:spPr bwMode="auto">
          <a:xfrm flipV="1">
            <a:off x="1644650" y="2516188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 flipH="1">
            <a:off x="687388" y="3643313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219075" y="32035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911225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697" name="Text Box 9"/>
          <p:cNvSpPr txBox="1">
            <a:spLocks noChangeArrowheads="1"/>
          </p:cNvSpPr>
          <p:nvPr/>
        </p:nvSpPr>
        <p:spPr bwMode="auto">
          <a:xfrm>
            <a:off x="1700213" y="2403475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698" name="Oval 10"/>
          <p:cNvSpPr>
            <a:spLocks noChangeArrowheads="1"/>
          </p:cNvSpPr>
          <p:nvPr/>
        </p:nvSpPr>
        <p:spPr bwMode="auto">
          <a:xfrm>
            <a:off x="1589088" y="3586163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0" name="Line 12"/>
          <p:cNvSpPr>
            <a:spLocks noChangeShapeType="1"/>
          </p:cNvSpPr>
          <p:nvPr/>
        </p:nvSpPr>
        <p:spPr bwMode="auto">
          <a:xfrm flipV="1">
            <a:off x="1581150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1" name="Line 13"/>
          <p:cNvSpPr>
            <a:spLocks noChangeShapeType="1"/>
          </p:cNvSpPr>
          <p:nvPr/>
        </p:nvSpPr>
        <p:spPr bwMode="auto">
          <a:xfrm>
            <a:off x="1581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2" name="Arc 14"/>
          <p:cNvSpPr>
            <a:spLocks/>
          </p:cNvSpPr>
          <p:nvPr/>
        </p:nvSpPr>
        <p:spPr bwMode="auto">
          <a:xfrm>
            <a:off x="1685925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3" name="Oval 15"/>
          <p:cNvSpPr>
            <a:spLocks noChangeArrowheads="1"/>
          </p:cNvSpPr>
          <p:nvPr/>
        </p:nvSpPr>
        <p:spPr bwMode="auto">
          <a:xfrm>
            <a:off x="1763713" y="3571875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4" name="AutoShape 16"/>
          <p:cNvSpPr>
            <a:spLocks noChangeArrowheads="1"/>
          </p:cNvSpPr>
          <p:nvPr/>
        </p:nvSpPr>
        <p:spPr bwMode="auto">
          <a:xfrm rot="16200000" flipV="1">
            <a:off x="1799431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6" name="Line 18"/>
          <p:cNvSpPr>
            <a:spLocks noChangeShapeType="1"/>
          </p:cNvSpPr>
          <p:nvPr/>
        </p:nvSpPr>
        <p:spPr bwMode="auto">
          <a:xfrm flipV="1">
            <a:off x="1619250" y="2997200"/>
            <a:ext cx="3744913" cy="6477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07" name="Line 19"/>
          <p:cNvSpPr>
            <a:spLocks noChangeShapeType="1"/>
          </p:cNvSpPr>
          <p:nvPr/>
        </p:nvSpPr>
        <p:spPr bwMode="auto">
          <a:xfrm flipH="1">
            <a:off x="5364163" y="36449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0" name="Line 22"/>
          <p:cNvSpPr>
            <a:spLocks noChangeShapeType="1"/>
          </p:cNvSpPr>
          <p:nvPr/>
        </p:nvSpPr>
        <p:spPr bwMode="auto">
          <a:xfrm>
            <a:off x="3006725" y="3397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1" name="Line 23"/>
          <p:cNvSpPr>
            <a:spLocks noChangeShapeType="1"/>
          </p:cNvSpPr>
          <p:nvPr/>
        </p:nvSpPr>
        <p:spPr bwMode="auto">
          <a:xfrm flipV="1">
            <a:off x="3008313" y="3656013"/>
            <a:ext cx="330200" cy="233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3" name="Rectangle 25"/>
          <p:cNvSpPr>
            <a:spLocks noChangeArrowheads="1"/>
          </p:cNvSpPr>
          <p:nvPr/>
        </p:nvSpPr>
        <p:spPr bwMode="auto">
          <a:xfrm>
            <a:off x="5364163" y="5013325"/>
            <a:ext cx="2592387" cy="1439863"/>
          </a:xfrm>
          <a:prstGeom prst="rect">
            <a:avLst/>
          </a:prstGeom>
          <a:solidFill>
            <a:srgbClr val="CCFF66">
              <a:alpha val="4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4" name="Line 26"/>
          <p:cNvSpPr>
            <a:spLocks noChangeShapeType="1"/>
          </p:cNvSpPr>
          <p:nvPr/>
        </p:nvSpPr>
        <p:spPr bwMode="auto">
          <a:xfrm flipV="1">
            <a:off x="6661150" y="4508500"/>
            <a:ext cx="0" cy="2160588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5" name="Line 27"/>
          <p:cNvSpPr>
            <a:spLocks noChangeShapeType="1"/>
          </p:cNvSpPr>
          <p:nvPr/>
        </p:nvSpPr>
        <p:spPr bwMode="auto">
          <a:xfrm>
            <a:off x="5076825" y="5734050"/>
            <a:ext cx="352742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7" name="Line 29"/>
          <p:cNvSpPr>
            <a:spLocks noChangeShapeType="1"/>
          </p:cNvSpPr>
          <p:nvPr/>
        </p:nvSpPr>
        <p:spPr bwMode="auto">
          <a:xfrm flipV="1">
            <a:off x="7596188" y="51577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8" name="Line 30"/>
          <p:cNvSpPr>
            <a:spLocks noChangeShapeType="1"/>
          </p:cNvSpPr>
          <p:nvPr/>
        </p:nvSpPr>
        <p:spPr bwMode="auto">
          <a:xfrm flipV="1">
            <a:off x="6661150" y="51577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9" name="Text Box 31"/>
          <p:cNvSpPr txBox="1">
            <a:spLocks noChangeArrowheads="1"/>
          </p:cNvSpPr>
          <p:nvPr/>
        </p:nvSpPr>
        <p:spPr bwMode="auto">
          <a:xfrm>
            <a:off x="8512175" y="56784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721" name="Text Box 33"/>
          <p:cNvSpPr txBox="1">
            <a:spLocks noChangeArrowheads="1"/>
          </p:cNvSpPr>
          <p:nvPr/>
        </p:nvSpPr>
        <p:spPr bwMode="auto">
          <a:xfrm>
            <a:off x="6300788" y="429260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722" name="Text Box 34"/>
          <p:cNvSpPr txBox="1">
            <a:spLocks noChangeArrowheads="1"/>
          </p:cNvSpPr>
          <p:nvPr/>
        </p:nvSpPr>
        <p:spPr bwMode="auto">
          <a:xfrm>
            <a:off x="7380288" y="5734050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x*</a:t>
            </a:r>
            <a:endParaRPr lang="ru-RU"/>
          </a:p>
        </p:txBody>
      </p:sp>
      <p:sp>
        <p:nvSpPr>
          <p:cNvPr id="242729" name="Text Box 41"/>
          <p:cNvSpPr txBox="1">
            <a:spLocks noChangeArrowheads="1"/>
          </p:cNvSpPr>
          <p:nvPr/>
        </p:nvSpPr>
        <p:spPr bwMode="auto">
          <a:xfrm>
            <a:off x="6227763" y="5013325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y*</a:t>
            </a:r>
            <a:endParaRPr lang="ru-RU"/>
          </a:p>
        </p:txBody>
      </p:sp>
      <p:sp>
        <p:nvSpPr>
          <p:cNvPr id="242730" name="Line 42"/>
          <p:cNvSpPr>
            <a:spLocks noChangeShapeType="1"/>
          </p:cNvSpPr>
          <p:nvPr/>
        </p:nvSpPr>
        <p:spPr bwMode="auto">
          <a:xfrm>
            <a:off x="468313" y="4581525"/>
            <a:ext cx="2087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31" name="Text Box 43"/>
          <p:cNvSpPr txBox="1">
            <a:spLocks noChangeArrowheads="1"/>
          </p:cNvSpPr>
          <p:nvPr/>
        </p:nvSpPr>
        <p:spPr bwMode="auto">
          <a:xfrm>
            <a:off x="1331913" y="458152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  <a:endParaRPr lang="ru-RU"/>
          </a:p>
        </p:txBody>
      </p:sp>
      <p:sp>
        <p:nvSpPr>
          <p:cNvPr id="242733" name="Text Box 45"/>
          <p:cNvSpPr txBox="1">
            <a:spLocks noChangeArrowheads="1"/>
          </p:cNvSpPr>
          <p:nvPr/>
        </p:nvSpPr>
        <p:spPr bwMode="auto">
          <a:xfrm>
            <a:off x="2941638" y="3094038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34" name="Text Box 46"/>
          <p:cNvSpPr txBox="1">
            <a:spLocks noChangeArrowheads="1"/>
          </p:cNvSpPr>
          <p:nvPr/>
        </p:nvSpPr>
        <p:spPr bwMode="auto">
          <a:xfrm>
            <a:off x="6280150" y="3300413"/>
            <a:ext cx="377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z</a:t>
            </a:r>
            <a:endParaRPr lang="ru-RU" baseline="-25000"/>
          </a:p>
        </p:txBody>
      </p:sp>
      <p:sp>
        <p:nvSpPr>
          <p:cNvPr id="242705" name="AutoShape 17"/>
          <p:cNvSpPr>
            <a:spLocks noChangeArrowheads="1"/>
          </p:cNvSpPr>
          <p:nvPr/>
        </p:nvSpPr>
        <p:spPr bwMode="auto">
          <a:xfrm rot="-2517708">
            <a:off x="4937125" y="1890713"/>
            <a:ext cx="1008063" cy="865187"/>
          </a:xfrm>
          <a:prstGeom prst="cube">
            <a:avLst>
              <a:gd name="adj" fmla="val 29421"/>
            </a:avLst>
          </a:prstGeom>
          <a:solidFill>
            <a:srgbClr val="00E4A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36" name="Text Box 48"/>
          <p:cNvSpPr txBox="1">
            <a:spLocks noChangeArrowheads="1"/>
          </p:cNvSpPr>
          <p:nvPr/>
        </p:nvSpPr>
        <p:spPr bwMode="auto">
          <a:xfrm>
            <a:off x="5056188" y="4092575"/>
            <a:ext cx="385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x</a:t>
            </a:r>
            <a:endParaRPr lang="ru-RU" baseline="-25000"/>
          </a:p>
        </p:txBody>
      </p:sp>
      <p:sp>
        <p:nvSpPr>
          <p:cNvPr id="242737" name="Text Box 49"/>
          <p:cNvSpPr txBox="1">
            <a:spLocks noChangeArrowheads="1"/>
          </p:cNvSpPr>
          <p:nvPr/>
        </p:nvSpPr>
        <p:spPr bwMode="auto">
          <a:xfrm>
            <a:off x="5435600" y="2924175"/>
            <a:ext cx="385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32" name="Text Box 44"/>
          <p:cNvSpPr txBox="1">
            <a:spLocks noChangeArrowheads="1"/>
          </p:cNvSpPr>
          <p:nvPr/>
        </p:nvSpPr>
        <p:spPr bwMode="auto">
          <a:xfrm>
            <a:off x="5003800" y="263683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42741" name="Freeform 53"/>
          <p:cNvSpPr>
            <a:spLocks/>
          </p:cNvSpPr>
          <p:nvPr/>
        </p:nvSpPr>
        <p:spPr bwMode="auto">
          <a:xfrm>
            <a:off x="3119438" y="3641725"/>
            <a:ext cx="134937" cy="69850"/>
          </a:xfrm>
          <a:custGeom>
            <a:avLst/>
            <a:gdLst>
              <a:gd name="T0" fmla="*/ 101155535 w 180"/>
              <a:gd name="T1" fmla="*/ 52462614 h 93"/>
              <a:gd name="T2" fmla="*/ 0 w 180"/>
              <a:gd name="T3" fmla="*/ 51898556 h 93"/>
              <a:gd name="T4" fmla="*/ 76428314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8" name="Freeform 50"/>
          <p:cNvSpPr>
            <a:spLocks/>
          </p:cNvSpPr>
          <p:nvPr/>
        </p:nvSpPr>
        <p:spPr bwMode="auto">
          <a:xfrm>
            <a:off x="1631950" y="3648075"/>
            <a:ext cx="4679950" cy="673100"/>
          </a:xfrm>
          <a:custGeom>
            <a:avLst/>
            <a:gdLst>
              <a:gd name="T0" fmla="*/ 0 w 2948"/>
              <a:gd name="T1" fmla="*/ 0 h 424"/>
              <a:gd name="T2" fmla="*/ 2147483647 w 2948"/>
              <a:gd name="T3" fmla="*/ 0 h 424"/>
              <a:gd name="T4" fmla="*/ 2147483647 w 2948"/>
              <a:gd name="T5" fmla="*/ 1068546339 h 424"/>
              <a:gd name="T6" fmla="*/ 0 w 2948"/>
              <a:gd name="T7" fmla="*/ 0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2948"/>
              <a:gd name="T13" fmla="*/ 0 h 424"/>
              <a:gd name="T14" fmla="*/ 2948 w 2948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48" h="424">
                <a:moveTo>
                  <a:pt x="0" y="0"/>
                </a:moveTo>
                <a:lnTo>
                  <a:pt x="2948" y="0"/>
                </a:lnTo>
                <a:lnTo>
                  <a:pt x="2348" y="4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9" name="Freeform 51"/>
          <p:cNvSpPr>
            <a:spLocks/>
          </p:cNvSpPr>
          <p:nvPr/>
        </p:nvSpPr>
        <p:spPr bwMode="auto">
          <a:xfrm>
            <a:off x="5816600" y="3638550"/>
            <a:ext cx="285750" cy="147638"/>
          </a:xfrm>
          <a:custGeom>
            <a:avLst/>
            <a:gdLst>
              <a:gd name="T0" fmla="*/ 453628170 w 180"/>
              <a:gd name="T1" fmla="*/ 234376141 h 93"/>
              <a:gd name="T2" fmla="*/ 0 w 180"/>
              <a:gd name="T3" fmla="*/ 231855183 h 93"/>
              <a:gd name="T4" fmla="*/ 342741233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242744" name="Object 56"/>
          <p:cNvGraphicFramePr>
            <a:graphicFrameLocks noChangeAspect="1"/>
          </p:cNvGraphicFramePr>
          <p:nvPr/>
        </p:nvGraphicFramePr>
        <p:xfrm>
          <a:off x="2195513" y="6203950"/>
          <a:ext cx="11525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Формула" r:id="rId5" imgW="761669" imgH="431613" progId="Equation.3">
                  <p:embed/>
                </p:oleObj>
              </mc:Choice>
              <mc:Fallback>
                <p:oleObj name="Формула" r:id="rId5" imgW="761669" imgH="431613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6203950"/>
                        <a:ext cx="11525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45" name="Object 57"/>
          <p:cNvGraphicFramePr>
            <a:graphicFrameLocks noChangeAspect="1"/>
          </p:cNvGraphicFramePr>
          <p:nvPr/>
        </p:nvGraphicFramePr>
        <p:xfrm>
          <a:off x="1835150" y="5516563"/>
          <a:ext cx="10207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Формула" r:id="rId7" imgW="672808" imgH="444307" progId="Equation.3">
                  <p:embed/>
                </p:oleObj>
              </mc:Choice>
              <mc:Fallback>
                <p:oleObj name="Формула" r:id="rId7" imgW="672808" imgH="444307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516563"/>
                        <a:ext cx="1020763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46" name="Object 58"/>
          <p:cNvGraphicFramePr>
            <a:graphicFrameLocks noChangeAspect="1"/>
          </p:cNvGraphicFramePr>
          <p:nvPr/>
        </p:nvGraphicFramePr>
        <p:xfrm>
          <a:off x="3635375" y="6165850"/>
          <a:ext cx="1152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Формула" r:id="rId9" imgW="762000" imgH="457200" progId="Equation.3">
                  <p:embed/>
                </p:oleObj>
              </mc:Choice>
              <mc:Fallback>
                <p:oleObj name="Формула" r:id="rId9" imgW="762000" imgH="457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6165850"/>
                        <a:ext cx="1152525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09" name="Oval 21"/>
          <p:cNvSpPr>
            <a:spLocks noChangeArrowheads="1"/>
          </p:cNvSpPr>
          <p:nvPr/>
        </p:nvSpPr>
        <p:spPr bwMode="auto">
          <a:xfrm>
            <a:off x="2957513" y="3338513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5" name="Freeform 67"/>
          <p:cNvSpPr>
            <a:spLocks/>
          </p:cNvSpPr>
          <p:nvPr/>
        </p:nvSpPr>
        <p:spPr bwMode="auto">
          <a:xfrm>
            <a:off x="6011863" y="3355975"/>
            <a:ext cx="288925" cy="288925"/>
          </a:xfrm>
          <a:custGeom>
            <a:avLst/>
            <a:gdLst>
              <a:gd name="T0" fmla="*/ 0 w 136"/>
              <a:gd name="T1" fmla="*/ 613806281 h 136"/>
              <a:gd name="T2" fmla="*/ 0 w 136"/>
              <a:gd name="T3" fmla="*/ 0 h 136"/>
              <a:gd name="T4" fmla="*/ 613806281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6" name="Text Box 68"/>
          <p:cNvSpPr txBox="1">
            <a:spLocks noChangeArrowheads="1"/>
          </p:cNvSpPr>
          <p:nvPr/>
        </p:nvSpPr>
        <p:spPr bwMode="auto">
          <a:xfrm>
            <a:off x="6300788" y="2276475"/>
            <a:ext cx="2016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57" name="Line 69"/>
          <p:cNvSpPr>
            <a:spLocks noChangeShapeType="1"/>
          </p:cNvSpPr>
          <p:nvPr/>
        </p:nvSpPr>
        <p:spPr bwMode="auto">
          <a:xfrm flipH="1">
            <a:off x="5338763" y="23622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8" name="Line 20"/>
          <p:cNvSpPr>
            <a:spLocks noChangeShapeType="1"/>
          </p:cNvSpPr>
          <p:nvPr/>
        </p:nvSpPr>
        <p:spPr bwMode="auto">
          <a:xfrm>
            <a:off x="5364163" y="29972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5" name="Oval 47"/>
          <p:cNvSpPr>
            <a:spLocks noChangeArrowheads="1"/>
          </p:cNvSpPr>
          <p:nvPr/>
        </p:nvSpPr>
        <p:spPr bwMode="auto">
          <a:xfrm>
            <a:off x="5292725" y="2924175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9" name="Text Box 71"/>
          <p:cNvSpPr txBox="1">
            <a:spLocks noChangeArrowheads="1"/>
          </p:cNvSpPr>
          <p:nvPr/>
        </p:nvSpPr>
        <p:spPr bwMode="auto">
          <a:xfrm>
            <a:off x="87313" y="5173663"/>
            <a:ext cx="4154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По признаку подобия треугольников:</a:t>
            </a:r>
          </a:p>
        </p:txBody>
      </p:sp>
      <p:sp>
        <p:nvSpPr>
          <p:cNvPr id="242760" name="Text Box 72"/>
          <p:cNvSpPr txBox="1">
            <a:spLocks noChangeArrowheads="1"/>
          </p:cNvSpPr>
          <p:nvPr/>
        </p:nvSpPr>
        <p:spPr bwMode="auto">
          <a:xfrm>
            <a:off x="0" y="6308725"/>
            <a:ext cx="1938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Следовательно:</a:t>
            </a:r>
          </a:p>
        </p:txBody>
      </p:sp>
      <p:sp>
        <p:nvSpPr>
          <p:cNvPr id="242762" name="Text Box 74"/>
          <p:cNvSpPr txBox="1">
            <a:spLocks noChangeArrowheads="1"/>
          </p:cNvSpPr>
          <p:nvPr/>
        </p:nvSpPr>
        <p:spPr bwMode="auto">
          <a:xfrm>
            <a:off x="7596188" y="5084763"/>
            <a:ext cx="357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64" name="Text Box 76"/>
          <p:cNvSpPr txBox="1">
            <a:spLocks noChangeArrowheads="1"/>
          </p:cNvSpPr>
          <p:nvPr/>
        </p:nvSpPr>
        <p:spPr bwMode="auto">
          <a:xfrm>
            <a:off x="2987675" y="3933825"/>
            <a:ext cx="1841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x*</a:t>
            </a:r>
            <a:endParaRPr lang="ru-RU" sz="1400"/>
          </a:p>
        </p:txBody>
      </p:sp>
      <p:sp>
        <p:nvSpPr>
          <p:cNvPr id="242765" name="Text Box 77"/>
          <p:cNvSpPr txBox="1">
            <a:spLocks noChangeArrowheads="1"/>
          </p:cNvSpPr>
          <p:nvPr/>
        </p:nvSpPr>
        <p:spPr bwMode="auto">
          <a:xfrm>
            <a:off x="3348038" y="2924175"/>
            <a:ext cx="1841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y*</a:t>
            </a:r>
            <a:endParaRPr lang="ru-RU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4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4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4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4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4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4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4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4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000"/>
                                        <p:tgtEl>
                                          <p:spTgt spid="24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4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4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4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4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4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4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4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24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24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24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24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4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24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2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2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24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24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24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24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24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24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24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24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24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000"/>
                                        <p:tgtEl>
                                          <p:spTgt spid="24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24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24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000"/>
                                        <p:tgtEl>
                                          <p:spTgt spid="24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24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24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2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24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000"/>
                                        <p:tgtEl>
                                          <p:spTgt spid="24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54" grpId="0" animBg="1"/>
      <p:bldP spid="242752" grpId="0" animBg="1"/>
      <p:bldP spid="242748" grpId="0" animBg="1"/>
      <p:bldP spid="242751" grpId="0" animBg="1"/>
      <p:bldP spid="242716" grpId="0" animBg="1"/>
      <p:bldP spid="242699" grpId="0" animBg="1"/>
      <p:bldP spid="242692" grpId="0" animBg="1"/>
      <p:bldP spid="242693" grpId="0" animBg="1"/>
      <p:bldP spid="242694" grpId="0" animBg="1"/>
      <p:bldP spid="242695" grpId="0"/>
      <p:bldP spid="242696" grpId="0"/>
      <p:bldP spid="242697" grpId="0"/>
      <p:bldP spid="242698" grpId="0" animBg="1"/>
      <p:bldP spid="242700" grpId="0" animBg="1"/>
      <p:bldP spid="242701" grpId="0" animBg="1"/>
      <p:bldP spid="242702" grpId="0" animBg="1"/>
      <p:bldP spid="242703" grpId="0" animBg="1"/>
      <p:bldP spid="242704" grpId="0" animBg="1"/>
      <p:bldP spid="242706" grpId="0" animBg="1"/>
      <p:bldP spid="242707" grpId="0" animBg="1"/>
      <p:bldP spid="242710" grpId="0" animBg="1"/>
      <p:bldP spid="242711" grpId="0" animBg="1"/>
      <p:bldP spid="242713" grpId="0" animBg="1"/>
      <p:bldP spid="242714" grpId="0" animBg="1"/>
      <p:bldP spid="242715" grpId="0" animBg="1"/>
      <p:bldP spid="242717" grpId="0" animBg="1"/>
      <p:bldP spid="242718" grpId="0" animBg="1"/>
      <p:bldP spid="242719" grpId="0"/>
      <p:bldP spid="242721" grpId="0"/>
      <p:bldP spid="242722" grpId="0"/>
      <p:bldP spid="242729" grpId="0"/>
      <p:bldP spid="242730" grpId="0" animBg="1"/>
      <p:bldP spid="242731" grpId="0"/>
      <p:bldP spid="242733" grpId="0"/>
      <p:bldP spid="242734" grpId="0"/>
      <p:bldP spid="242705" grpId="0" animBg="1"/>
      <p:bldP spid="242736" grpId="0"/>
      <p:bldP spid="242737" grpId="0"/>
      <p:bldP spid="242732" grpId="0"/>
      <p:bldP spid="242741" grpId="0" animBg="1"/>
      <p:bldP spid="242738" grpId="0" animBg="1"/>
      <p:bldP spid="242739" grpId="0" animBg="1"/>
      <p:bldP spid="242709" grpId="0" animBg="1"/>
      <p:bldP spid="242755" grpId="0" animBg="1"/>
      <p:bldP spid="242756" grpId="0"/>
      <p:bldP spid="242757" grpId="0" animBg="1"/>
      <p:bldP spid="242708" grpId="0" animBg="1"/>
      <p:bldP spid="242735" grpId="0" animBg="1"/>
      <p:bldP spid="242759" grpId="0"/>
      <p:bldP spid="242760" grpId="0"/>
      <p:bldP spid="242762" grpId="0"/>
      <p:bldP spid="242764" grpId="0"/>
      <p:bldP spid="242765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Перспективная проекция прямых линий</a:t>
            </a:r>
          </a:p>
        </p:txBody>
      </p:sp>
      <p:sp>
        <p:nvSpPr>
          <p:cNvPr id="13721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параллельных прямых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Перспективная проекция прямой линии является прямой линией</a:t>
            </a:r>
          </a:p>
          <a:p>
            <a:pPr eaLnBrk="1" hangingPunct="1"/>
            <a:r>
              <a:rPr lang="ru-RU" sz="2800" dirty="0"/>
              <a:t>Если две прямые параллельны друг другу, а также плоскости просмотра, они проецируются в </a:t>
            </a:r>
            <a:r>
              <a:rPr lang="ru-RU" sz="2800" b="1" dirty="0"/>
              <a:t>параллельные</a:t>
            </a:r>
            <a:r>
              <a:rPr lang="ru-RU" sz="2800" dirty="0"/>
              <a:t> прямые</a:t>
            </a:r>
          </a:p>
          <a:p>
            <a:pPr eaLnBrk="1" hangingPunct="1"/>
            <a:r>
              <a:rPr lang="ru-RU" sz="2800" dirty="0"/>
              <a:t>Параллельные прямые, не параллельные плоскости просмотра сходятся в некоторой </a:t>
            </a:r>
            <a:r>
              <a:rPr lang="ru-RU" sz="2800" b="1" dirty="0">
                <a:solidFill>
                  <a:schemeClr val="hlink"/>
                </a:solidFill>
              </a:rPr>
              <a:t>точке схода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Точки и векторы</a:t>
            </a:r>
          </a:p>
        </p:txBody>
      </p:sp>
      <p:sp>
        <p:nvSpPr>
          <p:cNvPr id="63491" name="Line 5"/>
          <p:cNvSpPr>
            <a:spLocks noChangeShapeType="1"/>
          </p:cNvSpPr>
          <p:nvPr/>
        </p:nvSpPr>
        <p:spPr bwMode="auto">
          <a:xfrm flipV="1">
            <a:off x="1403350" y="3789363"/>
            <a:ext cx="0" cy="2087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2" name="Line 7"/>
          <p:cNvSpPr>
            <a:spLocks noChangeShapeType="1"/>
          </p:cNvSpPr>
          <p:nvPr/>
        </p:nvSpPr>
        <p:spPr bwMode="auto">
          <a:xfrm>
            <a:off x="1403350" y="5876925"/>
            <a:ext cx="194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3" name="Line 10"/>
          <p:cNvSpPr>
            <a:spLocks noChangeShapeType="1"/>
          </p:cNvSpPr>
          <p:nvPr/>
        </p:nvSpPr>
        <p:spPr bwMode="auto">
          <a:xfrm>
            <a:off x="1892300" y="4481513"/>
            <a:ext cx="1168400" cy="820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1836738" y="443865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3060700" y="5302250"/>
            <a:ext cx="71438" cy="71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6" name="Text Box 13"/>
          <p:cNvSpPr txBox="1">
            <a:spLocks noChangeArrowheads="1"/>
          </p:cNvSpPr>
          <p:nvPr/>
        </p:nvSpPr>
        <p:spPr bwMode="auto">
          <a:xfrm>
            <a:off x="1889125" y="40941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63497" name="Text Box 14"/>
          <p:cNvSpPr txBox="1">
            <a:spLocks noChangeArrowheads="1"/>
          </p:cNvSpPr>
          <p:nvPr/>
        </p:nvSpPr>
        <p:spPr bwMode="auto">
          <a:xfrm>
            <a:off x="3132138" y="4941888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63498" name="Text Box 15"/>
          <p:cNvSpPr txBox="1">
            <a:spLocks noChangeArrowheads="1"/>
          </p:cNvSpPr>
          <p:nvPr/>
        </p:nvSpPr>
        <p:spPr bwMode="auto">
          <a:xfrm>
            <a:off x="2413000" y="4581525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63499" name="Text Box 16"/>
          <p:cNvSpPr txBox="1">
            <a:spLocks noChangeArrowheads="1"/>
          </p:cNvSpPr>
          <p:nvPr/>
        </p:nvSpPr>
        <p:spPr bwMode="auto">
          <a:xfrm>
            <a:off x="3419475" y="5876925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63500" name="Text Box 17"/>
          <p:cNvSpPr txBox="1">
            <a:spLocks noChangeArrowheads="1"/>
          </p:cNvSpPr>
          <p:nvPr/>
        </p:nvSpPr>
        <p:spPr bwMode="auto">
          <a:xfrm>
            <a:off x="971550" y="3716338"/>
            <a:ext cx="296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63501" name="Text Box 18"/>
          <p:cNvSpPr txBox="1">
            <a:spLocks noChangeArrowheads="1"/>
          </p:cNvSpPr>
          <p:nvPr/>
        </p:nvSpPr>
        <p:spPr bwMode="auto">
          <a:xfrm>
            <a:off x="3708400" y="2997200"/>
            <a:ext cx="50514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ru-RU"/>
              <a:t>Вектор – разность между двумя точками:</a:t>
            </a:r>
          </a:p>
          <a:p>
            <a:pPr lvl="1">
              <a:buFontTx/>
              <a:buChar char="•"/>
            </a:pPr>
            <a:r>
              <a:rPr lang="en-US" b="1"/>
              <a:t>v</a:t>
            </a:r>
            <a:r>
              <a:rPr lang="en-US"/>
              <a:t> = Q – P</a:t>
            </a:r>
            <a:endParaRPr lang="ru-RU"/>
          </a:p>
          <a:p>
            <a:pPr lvl="1">
              <a:buFontTx/>
              <a:buChar char="•"/>
            </a:pPr>
            <a:r>
              <a:rPr lang="ru-RU" i="1"/>
              <a:t>Разность точки и точки есть </a:t>
            </a:r>
            <a:r>
              <a:rPr lang="ru-RU" b="1" i="1"/>
              <a:t>вектор</a:t>
            </a:r>
          </a:p>
        </p:txBody>
      </p:sp>
      <p:sp>
        <p:nvSpPr>
          <p:cNvPr id="63502" name="Text Box 20"/>
          <p:cNvSpPr txBox="1">
            <a:spLocks noChangeArrowheads="1"/>
          </p:cNvSpPr>
          <p:nvPr/>
        </p:nvSpPr>
        <p:spPr bwMode="auto">
          <a:xfrm>
            <a:off x="3708400" y="4325938"/>
            <a:ext cx="48974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ru-RU"/>
              <a:t>Точка </a:t>
            </a:r>
            <a:r>
              <a:rPr lang="en-US"/>
              <a:t>Q </a:t>
            </a:r>
            <a:r>
              <a:rPr lang="ru-RU"/>
              <a:t>получена путем перемещения точки </a:t>
            </a:r>
            <a:r>
              <a:rPr lang="en-US"/>
              <a:t>P </a:t>
            </a:r>
            <a:r>
              <a:rPr lang="ru-RU"/>
              <a:t>на вектор </a:t>
            </a:r>
            <a:r>
              <a:rPr lang="en-US" b="1"/>
              <a:t>v</a:t>
            </a:r>
          </a:p>
          <a:p>
            <a:pPr lvl="1">
              <a:buFontTx/>
              <a:buChar char="•"/>
            </a:pPr>
            <a:r>
              <a:rPr lang="en-US"/>
              <a:t>Q = P + </a:t>
            </a:r>
            <a:r>
              <a:rPr lang="en-US" b="1"/>
              <a:t>v</a:t>
            </a:r>
            <a:endParaRPr lang="en-US"/>
          </a:p>
          <a:p>
            <a:pPr lvl="1">
              <a:buFontTx/>
              <a:buChar char="•"/>
            </a:pPr>
            <a:r>
              <a:rPr lang="ru-RU" i="1"/>
              <a:t>Сумма точки и вектора есть </a:t>
            </a:r>
            <a:r>
              <a:rPr lang="ru-RU" b="1" i="1"/>
              <a:t>точка</a:t>
            </a:r>
          </a:p>
        </p:txBody>
      </p:sp>
      <p:sp>
        <p:nvSpPr>
          <p:cNvPr id="63503" name="Text Box 21"/>
          <p:cNvSpPr txBox="1">
            <a:spLocks noChangeArrowheads="1"/>
          </p:cNvSpPr>
          <p:nvPr/>
        </p:nvSpPr>
        <p:spPr bwMode="auto">
          <a:xfrm>
            <a:off x="1095375" y="2220913"/>
            <a:ext cx="4465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Точка имеет положение в пространстве</a:t>
            </a:r>
          </a:p>
          <a:p>
            <a:r>
              <a:rPr lang="ru-RU"/>
              <a:t>Вектор имеет размер и направление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Точка схода параллельных прямых</a:t>
            </a:r>
          </a:p>
        </p:txBody>
      </p:sp>
      <p:sp>
        <p:nvSpPr>
          <p:cNvPr id="139267" name="Rectangle 7"/>
          <p:cNvSpPr>
            <a:spLocks noChangeArrowheads="1"/>
          </p:cNvSpPr>
          <p:nvPr/>
        </p:nvSpPr>
        <p:spPr bwMode="auto">
          <a:xfrm>
            <a:off x="539750" y="4581525"/>
            <a:ext cx="1944688" cy="1368425"/>
          </a:xfrm>
          <a:prstGeom prst="rect">
            <a:avLst/>
          </a:prstGeom>
          <a:solidFill>
            <a:srgbClr val="74836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8" name="Freeform 8"/>
          <p:cNvSpPr>
            <a:spLocks/>
          </p:cNvSpPr>
          <p:nvPr/>
        </p:nvSpPr>
        <p:spPr bwMode="auto">
          <a:xfrm>
            <a:off x="539750" y="3952875"/>
            <a:ext cx="2571750" cy="628650"/>
          </a:xfrm>
          <a:custGeom>
            <a:avLst/>
            <a:gdLst>
              <a:gd name="T0" fmla="*/ 0 w 1620"/>
              <a:gd name="T1" fmla="*/ 997981964 h 396"/>
              <a:gd name="T2" fmla="*/ 2147483647 w 1620"/>
              <a:gd name="T3" fmla="*/ 997981964 h 396"/>
              <a:gd name="T4" fmla="*/ 2147483647 w 1620"/>
              <a:gd name="T5" fmla="*/ 0 h 396"/>
              <a:gd name="T6" fmla="*/ 2147483647 w 1620"/>
              <a:gd name="T7" fmla="*/ 0 h 396"/>
              <a:gd name="T8" fmla="*/ 0 w 1620"/>
              <a:gd name="T9" fmla="*/ 997981964 h 3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0"/>
              <a:gd name="T16" fmla="*/ 0 h 396"/>
              <a:gd name="T17" fmla="*/ 1620 w 1620"/>
              <a:gd name="T18" fmla="*/ 396 h 3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0" h="396">
                <a:moveTo>
                  <a:pt x="0" y="396"/>
                </a:moveTo>
                <a:lnTo>
                  <a:pt x="1229" y="396"/>
                </a:lnTo>
                <a:lnTo>
                  <a:pt x="1620" y="0"/>
                </a:lnTo>
                <a:lnTo>
                  <a:pt x="1016" y="0"/>
                </a:lnTo>
                <a:lnTo>
                  <a:pt x="0" y="396"/>
                </a:lnTo>
                <a:close/>
              </a:path>
            </a:pathLst>
          </a:custGeom>
          <a:solidFill>
            <a:srgbClr val="A4B195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9" name="Freeform 9"/>
          <p:cNvSpPr>
            <a:spLocks/>
          </p:cNvSpPr>
          <p:nvPr/>
        </p:nvSpPr>
        <p:spPr bwMode="auto">
          <a:xfrm>
            <a:off x="2484438" y="3952875"/>
            <a:ext cx="620712" cy="2000250"/>
          </a:xfrm>
          <a:custGeom>
            <a:avLst/>
            <a:gdLst>
              <a:gd name="T0" fmla="*/ 0 w 391"/>
              <a:gd name="T1" fmla="*/ 997981885 h 1260"/>
              <a:gd name="T2" fmla="*/ 2519360 w 391"/>
              <a:gd name="T3" fmla="*/ 2147483647 h 1260"/>
              <a:gd name="T4" fmla="*/ 985379595 w 391"/>
              <a:gd name="T5" fmla="*/ 1103828407 h 1260"/>
              <a:gd name="T6" fmla="*/ 985379595 w 391"/>
              <a:gd name="T7" fmla="*/ 0 h 1260"/>
              <a:gd name="T8" fmla="*/ 0 w 391"/>
              <a:gd name="T9" fmla="*/ 997981885 h 1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1"/>
              <a:gd name="T16" fmla="*/ 0 h 1260"/>
              <a:gd name="T17" fmla="*/ 391 w 391"/>
              <a:gd name="T18" fmla="*/ 1260 h 1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1" h="1260">
                <a:moveTo>
                  <a:pt x="0" y="396"/>
                </a:moveTo>
                <a:lnTo>
                  <a:pt x="1" y="1260"/>
                </a:lnTo>
                <a:lnTo>
                  <a:pt x="391" y="438"/>
                </a:lnTo>
                <a:lnTo>
                  <a:pt x="391" y="0"/>
                </a:lnTo>
                <a:lnTo>
                  <a:pt x="0" y="396"/>
                </a:lnTo>
                <a:close/>
              </a:path>
            </a:pathLst>
          </a:custGeom>
          <a:solidFill>
            <a:srgbClr val="535E4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8842" name="Line 10"/>
          <p:cNvSpPr>
            <a:spLocks noChangeShapeType="1"/>
          </p:cNvSpPr>
          <p:nvPr/>
        </p:nvSpPr>
        <p:spPr bwMode="auto">
          <a:xfrm flipV="1">
            <a:off x="539750" y="3322638"/>
            <a:ext cx="3197225" cy="1258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 flipV="1">
            <a:off x="2484438" y="3327400"/>
            <a:ext cx="1247775" cy="1254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 flipV="1">
            <a:off x="2484438" y="3327400"/>
            <a:ext cx="1249362" cy="2622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 flipV="1">
            <a:off x="468313" y="4052888"/>
            <a:ext cx="1031875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 flipV="1">
            <a:off x="2843213" y="5195888"/>
            <a:ext cx="266700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7" name="Text Box 15"/>
          <p:cNvSpPr txBox="1">
            <a:spLocks noChangeArrowheads="1"/>
          </p:cNvSpPr>
          <p:nvPr/>
        </p:nvSpPr>
        <p:spPr bwMode="auto">
          <a:xfrm>
            <a:off x="663575" y="387826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8" name="Text Box 16"/>
          <p:cNvSpPr txBox="1">
            <a:spLocks noChangeArrowheads="1"/>
          </p:cNvSpPr>
          <p:nvPr/>
        </p:nvSpPr>
        <p:spPr bwMode="auto">
          <a:xfrm>
            <a:off x="3059113" y="5516563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9" name="Oval 17"/>
          <p:cNvSpPr>
            <a:spLocks noChangeArrowheads="1"/>
          </p:cNvSpPr>
          <p:nvPr/>
        </p:nvSpPr>
        <p:spPr bwMode="auto">
          <a:xfrm>
            <a:off x="3708400" y="3284538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2" grpId="0" animBg="1"/>
      <p:bldP spid="248843" grpId="0" animBg="1"/>
      <p:bldP spid="248844" grpId="0" animBg="1"/>
      <p:bldP spid="248845" grpId="0" animBg="1"/>
      <p:bldP spid="248846" grpId="0" animBg="1"/>
      <p:bldP spid="248847" grpId="0"/>
      <p:bldP spid="248848" grpId="0"/>
      <p:bldP spid="248849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Прямые, проходящие за «глазом»</a:t>
            </a:r>
          </a:p>
        </p:txBody>
      </p:sp>
      <p:sp>
        <p:nvSpPr>
          <p:cNvPr id="140291" name="Line 4"/>
          <p:cNvSpPr>
            <a:spLocks noChangeShapeType="1"/>
          </p:cNvSpPr>
          <p:nvPr/>
        </p:nvSpPr>
        <p:spPr bwMode="auto">
          <a:xfrm flipH="1">
            <a:off x="1476375" y="3933825"/>
            <a:ext cx="4391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40292" name="Line 12"/>
          <p:cNvSpPr>
            <a:spLocks noChangeShapeType="1"/>
          </p:cNvSpPr>
          <p:nvPr/>
        </p:nvSpPr>
        <p:spPr bwMode="auto">
          <a:xfrm flipV="1">
            <a:off x="2555875" y="2349500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140293" name="Group 11"/>
          <p:cNvGrpSpPr>
            <a:grpSpLocks/>
          </p:cNvGrpSpPr>
          <p:nvPr/>
        </p:nvGrpSpPr>
        <p:grpSpPr bwMode="auto">
          <a:xfrm>
            <a:off x="2460625" y="3767138"/>
            <a:ext cx="203200" cy="323850"/>
            <a:chOff x="2789" y="1570"/>
            <a:chExt cx="1111" cy="1769"/>
          </a:xfrm>
        </p:grpSpPr>
        <p:sp>
          <p:nvSpPr>
            <p:cNvPr id="140309" name="Arc 6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0" name="Oval 7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031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40294" name="Rectangle 15"/>
          <p:cNvSpPr>
            <a:spLocks noChangeArrowheads="1"/>
          </p:cNvSpPr>
          <p:nvPr/>
        </p:nvSpPr>
        <p:spPr bwMode="auto">
          <a:xfrm>
            <a:off x="3635375" y="1557338"/>
            <a:ext cx="73025" cy="4967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0295" name="Line 16"/>
          <p:cNvSpPr>
            <a:spLocks noChangeShapeType="1"/>
          </p:cNvSpPr>
          <p:nvPr/>
        </p:nvSpPr>
        <p:spPr bwMode="auto">
          <a:xfrm flipV="1">
            <a:off x="2555875" y="3213100"/>
            <a:ext cx="16557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6" name="Line 17"/>
          <p:cNvSpPr>
            <a:spLocks noChangeShapeType="1"/>
          </p:cNvSpPr>
          <p:nvPr/>
        </p:nvSpPr>
        <p:spPr bwMode="auto">
          <a:xfrm flipV="1">
            <a:off x="2555875" y="3500438"/>
            <a:ext cx="26638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2" name="Line 18"/>
          <p:cNvSpPr>
            <a:spLocks noChangeShapeType="1"/>
          </p:cNvSpPr>
          <p:nvPr/>
        </p:nvSpPr>
        <p:spPr bwMode="auto">
          <a:xfrm>
            <a:off x="1763713" y="2595563"/>
            <a:ext cx="1893887" cy="321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1042988" y="2420938"/>
            <a:ext cx="2622550" cy="261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9" name="Text Box 20"/>
          <p:cNvSpPr txBox="1">
            <a:spLocks noChangeArrowheads="1"/>
          </p:cNvSpPr>
          <p:nvPr/>
        </p:nvSpPr>
        <p:spPr bwMode="auto">
          <a:xfrm>
            <a:off x="1476375" y="393382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40300" name="Text Box 21"/>
          <p:cNvSpPr txBox="1">
            <a:spLocks noChangeArrowheads="1"/>
          </p:cNvSpPr>
          <p:nvPr/>
        </p:nvSpPr>
        <p:spPr bwMode="auto">
          <a:xfrm>
            <a:off x="2627313" y="2420938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40301" name="Text Box 22"/>
          <p:cNvSpPr txBox="1">
            <a:spLocks noChangeArrowheads="1"/>
          </p:cNvSpPr>
          <p:nvPr/>
        </p:nvSpPr>
        <p:spPr bwMode="auto">
          <a:xfrm>
            <a:off x="5003800" y="2060575"/>
            <a:ext cx="38893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При попытке построить проекцию прямой, проходящей «за глазом» происходит «оборачивание проекции вокруг бесконечности»</a:t>
            </a:r>
          </a:p>
        </p:txBody>
      </p:sp>
      <p:sp>
        <p:nvSpPr>
          <p:cNvPr id="251918" name="Line 14"/>
          <p:cNvSpPr>
            <a:spLocks noChangeShapeType="1"/>
          </p:cNvSpPr>
          <p:nvPr/>
        </p:nvSpPr>
        <p:spPr bwMode="auto">
          <a:xfrm>
            <a:off x="827088" y="2363788"/>
            <a:ext cx="5040312" cy="1281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3" name="Text Box 23"/>
          <p:cNvSpPr txBox="1">
            <a:spLocks noChangeArrowheads="1"/>
          </p:cNvSpPr>
          <p:nvPr/>
        </p:nvSpPr>
        <p:spPr bwMode="auto">
          <a:xfrm>
            <a:off x="4787900" y="6308725"/>
            <a:ext cx="249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140304" name="Arc 24"/>
          <p:cNvSpPr>
            <a:spLocks/>
          </p:cNvSpPr>
          <p:nvPr/>
        </p:nvSpPr>
        <p:spPr bwMode="auto">
          <a:xfrm>
            <a:off x="3851275" y="6021388"/>
            <a:ext cx="935038" cy="574675"/>
          </a:xfrm>
          <a:custGeom>
            <a:avLst/>
            <a:gdLst>
              <a:gd name="T0" fmla="*/ 0 w 19191"/>
              <a:gd name="T1" fmla="*/ 0 h 21600"/>
              <a:gd name="T2" fmla="*/ 2147483647 w 19191"/>
              <a:gd name="T3" fmla="*/ 220093900 h 21600"/>
              <a:gd name="T4" fmla="*/ 0 w 19191"/>
              <a:gd name="T5" fmla="*/ 406779827 h 21600"/>
              <a:gd name="T6" fmla="*/ 0 60000 65536"/>
              <a:gd name="T7" fmla="*/ 0 60000 65536"/>
              <a:gd name="T8" fmla="*/ 0 60000 65536"/>
              <a:gd name="T9" fmla="*/ 0 w 19191"/>
              <a:gd name="T10" fmla="*/ 0 h 21600"/>
              <a:gd name="T11" fmla="*/ 19191 w 191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91" h="21600" fill="none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</a:path>
              <a:path w="19191" h="21600" stroke="0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1929" name="Line 25"/>
          <p:cNvSpPr>
            <a:spLocks noChangeShapeType="1"/>
          </p:cNvSpPr>
          <p:nvPr/>
        </p:nvSpPr>
        <p:spPr bwMode="auto">
          <a:xfrm>
            <a:off x="2916238" y="2881313"/>
            <a:ext cx="2951162" cy="749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oval" w="lg" len="lg"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30" name="Text Box 26"/>
          <p:cNvSpPr txBox="1">
            <a:spLocks noChangeArrowheads="1"/>
          </p:cNvSpPr>
          <p:nvPr/>
        </p:nvSpPr>
        <p:spPr bwMode="auto">
          <a:xfrm>
            <a:off x="5076825" y="4076700"/>
            <a:ext cx="40671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Поэтому перед проецированием необходимо произвести отсечение части прямой, находящейся ближе к глазу, нежели ближняя плоскость отсечения</a:t>
            </a:r>
          </a:p>
        </p:txBody>
      </p:sp>
      <p:sp>
        <p:nvSpPr>
          <p:cNvPr id="251931" name="Line 27"/>
          <p:cNvSpPr>
            <a:spLocks noChangeShapeType="1"/>
          </p:cNvSpPr>
          <p:nvPr/>
        </p:nvSpPr>
        <p:spPr bwMode="auto">
          <a:xfrm>
            <a:off x="2916238" y="19891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8" name="Line 28"/>
          <p:cNvSpPr>
            <a:spLocks noChangeShapeType="1"/>
          </p:cNvSpPr>
          <p:nvPr/>
        </p:nvSpPr>
        <p:spPr bwMode="auto">
          <a:xfrm flipV="1">
            <a:off x="2555875" y="2276475"/>
            <a:ext cx="113030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5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5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51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22" grpId="0" animBg="1"/>
      <p:bldP spid="251923" grpId="0" animBg="1"/>
      <p:bldP spid="251918" grpId="0" animBg="1"/>
      <p:bldP spid="251929" grpId="0" animBg="1"/>
      <p:bldP spid="251930" grpId="0"/>
      <p:bldP spid="251931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Добавление псевдоглубины</a:t>
            </a:r>
          </a:p>
        </p:txBody>
      </p:sp>
      <p:sp>
        <p:nvSpPr>
          <p:cNvPr id="1413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Особенности проецирования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При проецировании отбрасывается информация о глубине – расстоянии до глаза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Различные точки могут проецироваться в в одну и ту же точку</a:t>
            </a:r>
          </a:p>
          <a:p>
            <a:pPr eaLnBrk="1" hangingPunct="1">
              <a:lnSpc>
                <a:spcPct val="90000"/>
              </a:lnSpc>
            </a:pPr>
            <a:r>
              <a:rPr lang="ru-RU"/>
              <a:t>Некоторые алгоритмы удаления невидимых поверхностей требуют знания глубины точек после проецирования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Line 40"/>
          <p:cNvSpPr>
            <a:spLocks noChangeShapeType="1"/>
          </p:cNvSpPr>
          <p:nvPr/>
        </p:nvSpPr>
        <p:spPr bwMode="auto">
          <a:xfrm>
            <a:off x="682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68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graphicFrame>
        <p:nvGraphicFramePr>
          <p:cNvPr id="36866" name="Object 48"/>
          <p:cNvGraphicFramePr>
            <a:graphicFrameLocks noGrp="1" noChangeAspect="1"/>
          </p:cNvGraphicFramePr>
          <p:nvPr>
            <p:ph idx="1"/>
          </p:nvPr>
        </p:nvGraphicFramePr>
        <p:xfrm>
          <a:off x="4284663" y="4365625"/>
          <a:ext cx="15113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Формула" r:id="rId3" imgW="939392" imgH="304668" progId="Equation.3">
                  <p:embed/>
                </p:oleObj>
              </mc:Choice>
              <mc:Fallback>
                <p:oleObj name="Формула" r:id="rId3" imgW="939392" imgH="304668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365625"/>
                        <a:ext cx="151130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Line 19"/>
          <p:cNvSpPr>
            <a:spLocks noChangeShapeType="1"/>
          </p:cNvSpPr>
          <p:nvPr/>
        </p:nvSpPr>
        <p:spPr bwMode="auto">
          <a:xfrm flipH="1">
            <a:off x="179388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0" name="Line 20"/>
          <p:cNvSpPr>
            <a:spLocks noChangeShapeType="1"/>
          </p:cNvSpPr>
          <p:nvPr/>
        </p:nvSpPr>
        <p:spPr bwMode="auto">
          <a:xfrm flipV="1">
            <a:off x="1644650" y="2516188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1" name="Line 21"/>
          <p:cNvSpPr>
            <a:spLocks noChangeShapeType="1"/>
          </p:cNvSpPr>
          <p:nvPr/>
        </p:nvSpPr>
        <p:spPr bwMode="auto">
          <a:xfrm flipH="1">
            <a:off x="687388" y="3643313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2" name="Text Box 22"/>
          <p:cNvSpPr txBox="1">
            <a:spLocks noChangeArrowheads="1"/>
          </p:cNvSpPr>
          <p:nvPr/>
        </p:nvSpPr>
        <p:spPr bwMode="auto">
          <a:xfrm>
            <a:off x="219075" y="32035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36873" name="Text Box 23"/>
          <p:cNvSpPr txBox="1">
            <a:spLocks noChangeArrowheads="1"/>
          </p:cNvSpPr>
          <p:nvPr/>
        </p:nvSpPr>
        <p:spPr bwMode="auto">
          <a:xfrm>
            <a:off x="911225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36874" name="Text Box 24"/>
          <p:cNvSpPr txBox="1">
            <a:spLocks noChangeArrowheads="1"/>
          </p:cNvSpPr>
          <p:nvPr/>
        </p:nvSpPr>
        <p:spPr bwMode="auto">
          <a:xfrm>
            <a:off x="1700213" y="2403475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36875" name="Oval 25"/>
          <p:cNvSpPr>
            <a:spLocks noChangeArrowheads="1"/>
          </p:cNvSpPr>
          <p:nvPr/>
        </p:nvSpPr>
        <p:spPr bwMode="auto">
          <a:xfrm>
            <a:off x="1589088" y="3586163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6" name="Line 26"/>
          <p:cNvSpPr>
            <a:spLocks noChangeShapeType="1"/>
          </p:cNvSpPr>
          <p:nvPr/>
        </p:nvSpPr>
        <p:spPr bwMode="auto">
          <a:xfrm flipV="1">
            <a:off x="1581150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7" name="Line 27"/>
          <p:cNvSpPr>
            <a:spLocks noChangeShapeType="1"/>
          </p:cNvSpPr>
          <p:nvPr/>
        </p:nvSpPr>
        <p:spPr bwMode="auto">
          <a:xfrm>
            <a:off x="1581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8" name="Arc 28"/>
          <p:cNvSpPr>
            <a:spLocks/>
          </p:cNvSpPr>
          <p:nvPr/>
        </p:nvSpPr>
        <p:spPr bwMode="auto">
          <a:xfrm>
            <a:off x="1685925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9" name="Oval 29"/>
          <p:cNvSpPr>
            <a:spLocks noChangeArrowheads="1"/>
          </p:cNvSpPr>
          <p:nvPr/>
        </p:nvSpPr>
        <p:spPr bwMode="auto">
          <a:xfrm>
            <a:off x="1763713" y="3571875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80" name="AutoShape 30"/>
          <p:cNvSpPr>
            <a:spLocks noChangeArrowheads="1"/>
          </p:cNvSpPr>
          <p:nvPr/>
        </p:nvSpPr>
        <p:spPr bwMode="auto">
          <a:xfrm rot="16200000" flipV="1">
            <a:off x="1654969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83" name="Text Box 35"/>
          <p:cNvSpPr txBox="1">
            <a:spLocks noChangeArrowheads="1"/>
          </p:cNvSpPr>
          <p:nvPr/>
        </p:nvSpPr>
        <p:spPr bwMode="auto">
          <a:xfrm>
            <a:off x="2941638" y="3094038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58085" name="Oval 37"/>
          <p:cNvSpPr>
            <a:spLocks noChangeArrowheads="1"/>
          </p:cNvSpPr>
          <p:nvPr/>
        </p:nvSpPr>
        <p:spPr bwMode="auto">
          <a:xfrm>
            <a:off x="2957513" y="3338513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86" name="Text Box 38"/>
          <p:cNvSpPr txBox="1">
            <a:spLocks noChangeArrowheads="1"/>
          </p:cNvSpPr>
          <p:nvPr/>
        </p:nvSpPr>
        <p:spPr bwMode="auto">
          <a:xfrm>
            <a:off x="2700338" y="1989138"/>
            <a:ext cx="6159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(x*, y*)</a:t>
            </a:r>
            <a:endParaRPr lang="ru-RU" sz="1400"/>
          </a:p>
        </p:txBody>
      </p:sp>
      <p:sp>
        <p:nvSpPr>
          <p:cNvPr id="258089" name="Line 41"/>
          <p:cNvSpPr>
            <a:spLocks noChangeShapeType="1"/>
          </p:cNvSpPr>
          <p:nvPr/>
        </p:nvSpPr>
        <p:spPr bwMode="auto">
          <a:xfrm flipV="1">
            <a:off x="1619250" y="2708275"/>
            <a:ext cx="504031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8090" name="Oval 42"/>
          <p:cNvSpPr>
            <a:spLocks noChangeArrowheads="1"/>
          </p:cNvSpPr>
          <p:nvPr/>
        </p:nvSpPr>
        <p:spPr bwMode="auto">
          <a:xfrm>
            <a:off x="4284663" y="3090863"/>
            <a:ext cx="95250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1" name="Oval 43"/>
          <p:cNvSpPr>
            <a:spLocks noChangeArrowheads="1"/>
          </p:cNvSpPr>
          <p:nvPr/>
        </p:nvSpPr>
        <p:spPr bwMode="auto">
          <a:xfrm>
            <a:off x="5580063" y="2852738"/>
            <a:ext cx="95250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2" name="Text Box 44"/>
          <p:cNvSpPr txBox="1">
            <a:spLocks noChangeArrowheads="1"/>
          </p:cNvSpPr>
          <p:nvPr/>
        </p:nvSpPr>
        <p:spPr bwMode="auto">
          <a:xfrm>
            <a:off x="4335463" y="3084513"/>
            <a:ext cx="392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36888" name="Text Box 45"/>
          <p:cNvSpPr txBox="1">
            <a:spLocks noChangeArrowheads="1"/>
          </p:cNvSpPr>
          <p:nvPr/>
        </p:nvSpPr>
        <p:spPr bwMode="auto">
          <a:xfrm>
            <a:off x="5651500" y="2924175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258094" name="Arc 46"/>
          <p:cNvSpPr>
            <a:spLocks/>
          </p:cNvSpPr>
          <p:nvPr/>
        </p:nvSpPr>
        <p:spPr bwMode="auto">
          <a:xfrm>
            <a:off x="2916238" y="2212975"/>
            <a:ext cx="431800" cy="1096963"/>
          </a:xfrm>
          <a:custGeom>
            <a:avLst/>
            <a:gdLst>
              <a:gd name="T0" fmla="*/ 82165853 w 21600"/>
              <a:gd name="T1" fmla="*/ 0 h 36212"/>
              <a:gd name="T2" fmla="*/ 104199020 w 21600"/>
              <a:gd name="T3" fmla="*/ 1006632091 h 36212"/>
              <a:gd name="T4" fmla="*/ 0 w 21600"/>
              <a:gd name="T5" fmla="*/ 528000671 h 36212"/>
              <a:gd name="T6" fmla="*/ 0 60000 65536"/>
              <a:gd name="T7" fmla="*/ 0 60000 65536"/>
              <a:gd name="T8" fmla="*/ 0 60000 65536"/>
              <a:gd name="T9" fmla="*/ 0 w 21600"/>
              <a:gd name="T10" fmla="*/ 0 h 36212"/>
              <a:gd name="T11" fmla="*/ 21600 w 21600"/>
              <a:gd name="T12" fmla="*/ 36212 h 362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6212" fill="none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</a:path>
              <a:path w="21600" h="36212" stroke="0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  <a:lnTo>
                  <a:pt x="0" y="189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90" name="Text Box 47"/>
          <p:cNvSpPr txBox="1">
            <a:spLocks noChangeArrowheads="1"/>
          </p:cNvSpPr>
          <p:nvPr/>
        </p:nvSpPr>
        <p:spPr bwMode="auto">
          <a:xfrm>
            <a:off x="4211638" y="3933825"/>
            <a:ext cx="434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Расстояние от точки </a:t>
            </a:r>
            <a:r>
              <a:rPr lang="en-US"/>
              <a:t>P </a:t>
            </a:r>
            <a:r>
              <a:rPr lang="ru-RU"/>
              <a:t>до глаза равно:</a:t>
            </a:r>
          </a:p>
        </p:txBody>
      </p:sp>
      <p:sp>
        <p:nvSpPr>
          <p:cNvPr id="36891" name="Text Box 51"/>
          <p:cNvSpPr txBox="1">
            <a:spLocks noChangeArrowheads="1"/>
          </p:cNvSpPr>
          <p:nvPr/>
        </p:nvSpPr>
        <p:spPr bwMode="auto">
          <a:xfrm>
            <a:off x="250825" y="5229225"/>
            <a:ext cx="820896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Извлечение квадратных корней – довольно дорогостоящая операция, поэтому для </a:t>
            </a:r>
            <a:r>
              <a:rPr lang="ru-RU" b="1" dirty="0"/>
              <a:t>оценки расстояния</a:t>
            </a:r>
            <a:r>
              <a:rPr lang="ru-RU" dirty="0"/>
              <a:t> от точки </a:t>
            </a:r>
            <a:r>
              <a:rPr lang="en-US" dirty="0"/>
              <a:t>P </a:t>
            </a:r>
            <a:r>
              <a:rPr lang="ru-RU" dirty="0"/>
              <a:t>до глаза вычисляют </a:t>
            </a:r>
            <a:r>
              <a:rPr lang="ru-RU" dirty="0" err="1"/>
              <a:t>псевдоглубину</a:t>
            </a:r>
            <a:r>
              <a:rPr lang="ru-RU" dirty="0"/>
              <a:t> – оценку глубины точки </a:t>
            </a:r>
            <a:r>
              <a:rPr lang="en-US" dirty="0"/>
              <a:t>P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5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83" grpId="0"/>
      <p:bldP spid="258085" grpId="0" animBg="1"/>
      <p:bldP spid="258086" grpId="0"/>
      <p:bldP spid="258089" grpId="0" animBg="1"/>
      <p:bldP spid="258090" grpId="0" animBg="1"/>
      <p:bldP spid="258091" grpId="0" animBg="1"/>
      <p:bldP spid="258092" grpId="0"/>
      <p:bldP spid="25809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Псевдоглубина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Если две точки проецируются в одну и ту же точку, то более дальней из них соответствует та, у которой величина 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 </a:t>
            </a:r>
            <a:r>
              <a:rPr lang="ru-RU" dirty="0"/>
              <a:t>больше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 качестве значения </a:t>
            </a:r>
            <a:r>
              <a:rPr lang="ru-RU" dirty="0" err="1"/>
              <a:t>псевдоглубины</a:t>
            </a:r>
            <a:r>
              <a:rPr lang="ru-RU" dirty="0"/>
              <a:t> может подойти значение </a:t>
            </a:r>
            <a:r>
              <a:rPr lang="en-US" dirty="0"/>
              <a:t>–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en-US" baseline="-25000" dirty="0"/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Однако лучше выразить значение </a:t>
            </a:r>
            <a:r>
              <a:rPr lang="ru-RU" dirty="0" err="1"/>
              <a:t>псевдоглубины</a:t>
            </a:r>
            <a:r>
              <a:rPr lang="ru-RU" dirty="0"/>
              <a:t> </a:t>
            </a:r>
            <a:r>
              <a:rPr lang="en-US" dirty="0"/>
              <a:t>z* </a:t>
            </a:r>
            <a:r>
              <a:rPr lang="ru-RU" dirty="0"/>
              <a:t>в тех же терминах, что и координаты </a:t>
            </a:r>
            <a:r>
              <a:rPr lang="en-US" dirty="0"/>
              <a:t>x* </a:t>
            </a:r>
            <a:r>
              <a:rPr lang="ru-RU" dirty="0"/>
              <a:t>и </a:t>
            </a:r>
            <a:r>
              <a:rPr lang="en-US" dirty="0"/>
              <a:t>y* - </a:t>
            </a:r>
            <a:r>
              <a:rPr lang="ru-RU" dirty="0"/>
              <a:t>через знаменатель </a:t>
            </a:r>
            <a:r>
              <a:rPr lang="en-US" dirty="0"/>
              <a:t>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ru-RU" baseline="-25000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точки с сохранением информации о ее псевдоглубине</a:t>
            </a:r>
          </a:p>
        </p:txBody>
      </p:sp>
      <p:graphicFrame>
        <p:nvGraphicFramePr>
          <p:cNvPr id="26214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87450" y="2133600"/>
          <a:ext cx="5545138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Формула" r:id="rId3" imgW="2425700" imgH="482600" progId="Equation.3">
                  <p:embed/>
                </p:oleObj>
              </mc:Choice>
              <mc:Fallback>
                <p:oleObj name="Формула" r:id="rId3" imgW="2425700" imgH="482600" progId="Equation.3">
                  <p:embed/>
                  <p:pic>
                    <p:nvPicPr>
                      <p:cNvPr id="0" name="Picture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33600"/>
                        <a:ext cx="5545138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1187450" y="3284538"/>
            <a:ext cx="7796213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a </a:t>
            </a:r>
            <a:r>
              <a:rPr lang="ru-RU" sz="1600"/>
              <a:t>и </a:t>
            </a:r>
            <a:r>
              <a:rPr lang="en-US" sz="1600"/>
              <a:t>b – </a:t>
            </a:r>
            <a:r>
              <a:rPr lang="ru-RU" sz="1600"/>
              <a:t>некоторые константы</a:t>
            </a:r>
          </a:p>
          <a:p>
            <a:endParaRPr lang="ru-RU" sz="1600"/>
          </a:p>
          <a:p>
            <a:r>
              <a:rPr lang="ru-RU" sz="1600"/>
              <a:t>Удачным решением было бы выбрать </a:t>
            </a:r>
            <a:r>
              <a:rPr lang="en-US" sz="1600"/>
              <a:t>a </a:t>
            </a:r>
            <a:r>
              <a:rPr lang="ru-RU" sz="1600"/>
              <a:t>и </a:t>
            </a:r>
            <a:r>
              <a:rPr lang="en-US" sz="1600"/>
              <a:t>b</a:t>
            </a:r>
            <a:r>
              <a:rPr lang="ru-RU" sz="1600"/>
              <a:t> таким образом, чтобы значение псевдоглубины изменялось в пределах -1 до +1:</a:t>
            </a:r>
          </a:p>
          <a:p>
            <a:r>
              <a:rPr lang="en-US" sz="1600"/>
              <a:t>z* = -1 </a:t>
            </a:r>
            <a:r>
              <a:rPr lang="ru-RU" sz="1600"/>
              <a:t>при </a:t>
            </a:r>
            <a:r>
              <a:rPr lang="en-US" sz="1600"/>
              <a:t>P</a:t>
            </a:r>
            <a:r>
              <a:rPr lang="en-US" sz="1600" baseline="-25000"/>
              <a:t>z</a:t>
            </a:r>
            <a:r>
              <a:rPr lang="en-US" sz="1600"/>
              <a:t> = -N</a:t>
            </a:r>
          </a:p>
          <a:p>
            <a:r>
              <a:rPr lang="en-US" sz="1600"/>
              <a:t>z* = +1 </a:t>
            </a:r>
            <a:r>
              <a:rPr lang="ru-RU" sz="1600"/>
              <a:t>при </a:t>
            </a:r>
            <a:r>
              <a:rPr lang="en-US" sz="1600"/>
              <a:t>P</a:t>
            </a:r>
            <a:r>
              <a:rPr lang="en-US" sz="1600" baseline="-25000"/>
              <a:t>z</a:t>
            </a:r>
            <a:r>
              <a:rPr lang="en-US" sz="1600"/>
              <a:t> = -F</a:t>
            </a:r>
          </a:p>
          <a:p>
            <a:r>
              <a:rPr lang="en-US" sz="1600"/>
              <a:t>N – </a:t>
            </a:r>
            <a:r>
              <a:rPr lang="ru-RU" sz="1600"/>
              <a:t>расстояние до ближней плоскости проецирования</a:t>
            </a:r>
          </a:p>
          <a:p>
            <a:r>
              <a:rPr lang="en-US" sz="1600"/>
              <a:t>F – </a:t>
            </a:r>
            <a:r>
              <a:rPr lang="ru-RU" sz="1600"/>
              <a:t>расстояние до дальней плоскости проецирования</a:t>
            </a:r>
          </a:p>
          <a:p>
            <a:endParaRPr lang="ru-RU" sz="1600"/>
          </a:p>
          <a:p>
            <a:r>
              <a:rPr lang="ru-RU" sz="1600"/>
              <a:t>В этом случае:</a:t>
            </a:r>
          </a:p>
        </p:txBody>
      </p:sp>
      <p:graphicFrame>
        <p:nvGraphicFramePr>
          <p:cNvPr id="262150" name="Object 6"/>
          <p:cNvGraphicFramePr>
            <a:graphicFrameLocks noChangeAspect="1"/>
          </p:cNvGraphicFramePr>
          <p:nvPr/>
        </p:nvGraphicFramePr>
        <p:xfrm>
          <a:off x="1258888" y="5957888"/>
          <a:ext cx="18002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Формула" r:id="rId5" imgW="787058" imgH="393529" progId="Equation.3">
                  <p:embed/>
                </p:oleObj>
              </mc:Choice>
              <mc:Fallback>
                <p:oleObj name="Формула" r:id="rId5" imgW="787058" imgH="393529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957888"/>
                        <a:ext cx="18002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1" name="Object 7"/>
          <p:cNvGraphicFramePr>
            <a:graphicFrameLocks noChangeAspect="1"/>
          </p:cNvGraphicFramePr>
          <p:nvPr/>
        </p:nvGraphicFramePr>
        <p:xfrm>
          <a:off x="4657725" y="5957888"/>
          <a:ext cx="15970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Формула" r:id="rId7" imgW="698197" imgH="393529" progId="Equation.3">
                  <p:embed/>
                </p:oleObj>
              </mc:Choice>
              <mc:Fallback>
                <p:oleObj name="Формула" r:id="rId7" imgW="698197" imgH="393529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5957888"/>
                        <a:ext cx="15970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Изменение псевдоглубины</a:t>
            </a:r>
          </a:p>
        </p:txBody>
      </p:sp>
      <p:graphicFrame>
        <p:nvGraphicFramePr>
          <p:cNvPr id="38914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539750" y="2028825"/>
          <a:ext cx="8415338" cy="44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Диаграмма" r:id="rId3" imgW="7962839" imgH="4191122" progId="Excel.Sheet.8">
                  <p:embed/>
                </p:oleObj>
              </mc:Choice>
              <mc:Fallback>
                <p:oleObj name="Диаграмма" r:id="rId3" imgW="7962839" imgH="4191122" progId="Excel.Sheet.8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028825"/>
                        <a:ext cx="8415338" cy="442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Использование однородных координат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Точка </a:t>
            </a:r>
            <a:r>
              <a:rPr lang="en-US" sz="2800" dirty="0"/>
              <a:t>P = (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P</a:t>
            </a:r>
            <a:r>
              <a:rPr lang="en-US" sz="2800" baseline="-25000" dirty="0" err="1"/>
              <a:t>y</a:t>
            </a:r>
            <a:r>
              <a:rPr lang="en-US" sz="2800" dirty="0"/>
              <a:t>, </a:t>
            </a:r>
            <a:r>
              <a:rPr lang="en-US" sz="2800" dirty="0" err="1"/>
              <a:t>P</a:t>
            </a:r>
            <a:r>
              <a:rPr lang="en-US" sz="2800" baseline="-25000" dirty="0" err="1"/>
              <a:t>z</a:t>
            </a:r>
            <a:r>
              <a:rPr lang="en-US" sz="2800" dirty="0"/>
              <a:t>) </a:t>
            </a:r>
            <a:r>
              <a:rPr lang="ru-RU" sz="2800" dirty="0"/>
              <a:t>в однородных координатах выражается в виде:</a:t>
            </a:r>
          </a:p>
          <a:p>
            <a:pPr lvl="1" eaLnBrk="1" hangingPunct="1"/>
            <a:r>
              <a:rPr lang="en-US" dirty="0"/>
              <a:t>P = (</a:t>
            </a:r>
            <a:r>
              <a:rPr lang="en-US" dirty="0" err="1"/>
              <a:t>P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, 1)</a:t>
            </a:r>
          </a:p>
          <a:p>
            <a:pPr eaLnBrk="1" hangingPunct="1"/>
            <a:r>
              <a:rPr lang="ru-RU" sz="2800" dirty="0"/>
              <a:t>Вектор </a:t>
            </a:r>
            <a:r>
              <a:rPr lang="en-US" sz="2800" b="1" dirty="0"/>
              <a:t>v</a:t>
            </a:r>
            <a:r>
              <a:rPr lang="en-US" sz="2800" dirty="0"/>
              <a:t>=(</a:t>
            </a:r>
            <a:r>
              <a:rPr lang="en-US" sz="2800" dirty="0" err="1"/>
              <a:t>v</a:t>
            </a:r>
            <a:r>
              <a:rPr lang="en-US" sz="2800" baseline="-250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y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z</a:t>
            </a:r>
            <a:r>
              <a:rPr lang="en-US" sz="2800" dirty="0"/>
              <a:t>) </a:t>
            </a:r>
            <a:r>
              <a:rPr lang="ru-RU" sz="2800" dirty="0"/>
              <a:t>в однородных выражается в виде:</a:t>
            </a:r>
          </a:p>
          <a:p>
            <a:pPr lvl="1" eaLnBrk="1" hangingPunct="1"/>
            <a:r>
              <a:rPr lang="en-US" b="1" dirty="0"/>
              <a:t>v</a:t>
            </a:r>
            <a:r>
              <a:rPr lang="en-US" dirty="0"/>
              <a:t> = (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z</a:t>
            </a:r>
            <a:r>
              <a:rPr lang="ru-RU" dirty="0"/>
              <a:t>, 0</a:t>
            </a:r>
            <a:r>
              <a:rPr lang="en-US" dirty="0"/>
              <a:t>)</a:t>
            </a:r>
            <a:endParaRPr lang="ru-RU" dirty="0"/>
          </a:p>
          <a:p>
            <a:pPr eaLnBrk="1" hangingPunct="1"/>
            <a:r>
              <a:rPr lang="ru-RU" sz="2800" dirty="0"/>
              <a:t>Такой подход позволил представлять векторы и точки внутри координатных фреймов и выражать аффинные преобразования с помощью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Дальнейшее развитие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Точка </a:t>
            </a:r>
            <a:r>
              <a:rPr lang="en-US" sz="2800" dirty="0"/>
              <a:t>P </a:t>
            </a:r>
            <a:r>
              <a:rPr lang="ru-RU" sz="2800" dirty="0"/>
              <a:t>имеет целое семейство однородных представлений вида: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(</a:t>
            </a:r>
            <a:r>
              <a:rPr lang="en-US" dirty="0" err="1"/>
              <a:t>wP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wP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wP</a:t>
            </a:r>
            <a:r>
              <a:rPr lang="en-US" baseline="-25000" dirty="0" err="1"/>
              <a:t>z</a:t>
            </a:r>
            <a:r>
              <a:rPr lang="en-US" dirty="0"/>
              <a:t>, w) </a:t>
            </a:r>
            <a:r>
              <a:rPr lang="ru-RU" dirty="0"/>
              <a:t>для любого ненулевого </a:t>
            </a:r>
            <a:r>
              <a:rPr lang="en-US" dirty="0"/>
              <a:t>w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в однородные координаты: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Добавить 1 (при необходимости, умножить все компоненты на любую ненулевую величину)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точки из однородных координат в обычные: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Разделить все компоненты на последний, а затем отбросить его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Запись векторов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1266825"/>
          </a:xfrm>
        </p:spPr>
        <p:txBody>
          <a:bodyPr/>
          <a:lstStyle/>
          <a:p>
            <a:pPr eaLnBrk="1" hangingPunct="1"/>
            <a:r>
              <a:rPr lang="en-US" sz="2800"/>
              <a:t>n-</a:t>
            </a:r>
            <a:r>
              <a:rPr lang="ru-RU" sz="2800"/>
              <a:t>мерный вектор задается посредством его </a:t>
            </a:r>
            <a:r>
              <a:rPr lang="en-US" sz="2800"/>
              <a:t>n-</a:t>
            </a:r>
            <a:r>
              <a:rPr lang="ru-RU" sz="2800"/>
              <a:t>кортежа – списка его компонентов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422748" y="4295775"/>
                <a:ext cx="3742060" cy="5445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2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422748" y="4295775"/>
                <a:ext cx="3742060" cy="544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Object 6"/>
              <p:cNvSpPr txBox="1"/>
              <p:nvPr/>
            </p:nvSpPr>
            <p:spPr bwMode="auto">
              <a:xfrm>
                <a:off x="5248274" y="3590925"/>
                <a:ext cx="2276054" cy="207032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2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48274" y="3590925"/>
                <a:ext cx="2276054" cy="2070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4335463" y="4384675"/>
            <a:ext cx="57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или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аффинного преобразования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946FF6-F43B-4DE7-A64A-7877D7BD5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Матрица аффинного преобразования имеет четвертой строкой (0</a:t>
            </a:r>
            <a:r>
              <a:rPr lang="en-US" sz="2400" dirty="0"/>
              <a:t>, 0, 0, 1)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При умножении такой матрицы на точку в однородных координатах, компонент </a:t>
            </a:r>
            <a:r>
              <a:rPr lang="en-US" sz="2400" dirty="0"/>
              <a:t>w </a:t>
            </a:r>
            <a:r>
              <a:rPr lang="ru-RU" sz="2400" dirty="0"/>
              <a:t>останется неизменным:</a:t>
            </a:r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37E48956-E767-4D8B-B78B-38813491C8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493270"/>
              </p:ext>
            </p:extLst>
          </p:nvPr>
        </p:nvGraphicFramePr>
        <p:xfrm>
          <a:off x="1835696" y="3989870"/>
          <a:ext cx="6139579" cy="2165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Формула" r:id="rId3" imgW="2590800" imgH="914400" progId="Equation.3">
                  <p:embed/>
                </p:oleObj>
              </mc:Choice>
              <mc:Fallback>
                <p:oleObj name="Формула" r:id="rId3" imgW="2590800" imgH="914400" progId="Equation.3">
                  <p:embed/>
                  <p:pic>
                    <p:nvPicPr>
                      <p:cNvPr id="271367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989870"/>
                        <a:ext cx="6139579" cy="2165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Эксперимент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1123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/>
              <a:t>Что, если четвертая строка матрицы будет отличной от </a:t>
            </a:r>
            <a:r>
              <a:rPr lang="en-US" sz="2400"/>
              <a:t>(0, 0, 0, 1)?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/>
              <a:t>Например, такой:</a:t>
            </a:r>
          </a:p>
        </p:txBody>
      </p:sp>
      <p:graphicFrame>
        <p:nvGraphicFramePr>
          <p:cNvPr id="27648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763713" y="3141663"/>
          <a:ext cx="1104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Формула" r:id="rId3" imgW="1104900" imgH="914400" progId="Equation.3">
                  <p:embed/>
                </p:oleObj>
              </mc:Choice>
              <mc:Fallback>
                <p:oleObj name="Формула" r:id="rId3" imgW="1104900" imgH="9144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141663"/>
                        <a:ext cx="1104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6" name="Object 6"/>
          <p:cNvGraphicFramePr>
            <a:graphicFrameLocks noChangeAspect="1"/>
          </p:cNvGraphicFramePr>
          <p:nvPr/>
        </p:nvGraphicFramePr>
        <p:xfrm>
          <a:off x="1619250" y="5229225"/>
          <a:ext cx="2413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Формула" r:id="rId5" imgW="2413000" imgH="939800" progId="Equation.3">
                  <p:embed/>
                </p:oleObj>
              </mc:Choice>
              <mc:Fallback>
                <p:oleObj name="Формула" r:id="rId5" imgW="24130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229225"/>
                        <a:ext cx="2413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1116013" y="4076700"/>
            <a:ext cx="7772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/>
              <a:t>При умножении такой матрицы на точку в однородных координатах с любым значением </a:t>
            </a:r>
            <a:r>
              <a:rPr lang="en-US" sz="2400"/>
              <a:t>w</a:t>
            </a:r>
            <a:r>
              <a:rPr lang="ru-RU" sz="2400"/>
              <a:t> мы получим:</a:t>
            </a:r>
          </a:p>
        </p:txBody>
      </p:sp>
      <p:sp>
        <p:nvSpPr>
          <p:cNvPr id="276489" name="Text Box 9"/>
          <p:cNvSpPr txBox="1">
            <a:spLocks noChangeArrowheads="1"/>
          </p:cNvSpPr>
          <p:nvPr/>
        </p:nvSpPr>
        <p:spPr bwMode="auto">
          <a:xfrm>
            <a:off x="4500563" y="5229225"/>
            <a:ext cx="44846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Результатом данного умножения будет некоторая точка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9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Перспективное деление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576" y="2017713"/>
            <a:ext cx="8199512" cy="1981200"/>
          </a:xfrm>
        </p:spPr>
        <p:txBody>
          <a:bodyPr/>
          <a:lstStyle/>
          <a:p>
            <a:pPr eaLnBrk="1" hangingPunct="1"/>
            <a:r>
              <a:rPr lang="ru-RU" sz="2800" dirty="0"/>
              <a:t>Для выяснения фактических координат данной точки разделим компоненты данной точки на четвертый и отбросим его:</a:t>
            </a:r>
          </a:p>
        </p:txBody>
      </p:sp>
      <p:graphicFrame>
        <p:nvGraphicFramePr>
          <p:cNvPr id="27853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547813" y="3789363"/>
          <a:ext cx="3878262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Формула" r:id="rId3" imgW="1612900" imgH="482600" progId="Equation.3">
                  <p:embed/>
                </p:oleObj>
              </mc:Choice>
              <mc:Fallback>
                <p:oleObj name="Формула" r:id="rId3" imgW="1612900" imgH="4826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789363"/>
                        <a:ext cx="3878262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971600" y="5013325"/>
            <a:ext cx="7700913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А это есть ни что иное, как координаты точки после перспективного проецирования!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Данный этап называется </a:t>
            </a:r>
            <a:r>
              <a:rPr lang="ru-RU" sz="2400" b="1" dirty="0">
                <a:solidFill>
                  <a:schemeClr val="hlink"/>
                </a:solidFill>
              </a:rPr>
              <a:t>перспективным делением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5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перспективного преобразования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Матрица, четвертая строка которой не равна </a:t>
            </a:r>
            <a:r>
              <a:rPr lang="en-US" dirty="0"/>
              <a:t>(0, 0, 0, 1)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производит </a:t>
            </a:r>
            <a:r>
              <a:rPr lang="ru-RU" b="1" dirty="0">
                <a:solidFill>
                  <a:schemeClr val="hlink"/>
                </a:solidFill>
              </a:rPr>
              <a:t>перспективное преобразование</a:t>
            </a:r>
          </a:p>
          <a:p>
            <a:pPr eaLnBrk="1" hangingPunct="1"/>
            <a:r>
              <a:rPr lang="ru-RU" dirty="0"/>
              <a:t>Данное </a:t>
            </a:r>
            <a:r>
              <a:rPr lang="ru-RU" b="1" u="sng" dirty="0"/>
              <a:t>преобразование</a:t>
            </a:r>
            <a:r>
              <a:rPr lang="ru-RU" dirty="0"/>
              <a:t> не является аффинным</a:t>
            </a:r>
          </a:p>
          <a:p>
            <a:pPr eaLnBrk="1" hangingPunct="1"/>
            <a:r>
              <a:rPr lang="ru-RU" dirty="0"/>
              <a:t>Это именно </a:t>
            </a:r>
            <a:r>
              <a:rPr lang="ru-RU" b="1" dirty="0"/>
              <a:t>преобразование</a:t>
            </a:r>
            <a:r>
              <a:rPr lang="ru-RU" dirty="0"/>
              <a:t>, а не проекция. Результатом данного преобразования является точка той же размерности, что и аргумент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Получение перспективной проекции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2017713"/>
            <a:ext cx="8343528" cy="1555750"/>
          </a:xfrm>
        </p:spPr>
        <p:txBody>
          <a:bodyPr/>
          <a:lstStyle/>
          <a:p>
            <a:pPr eaLnBrk="1" hangingPunct="1"/>
            <a:r>
              <a:rPr lang="ru-RU" sz="2400" b="1" dirty="0"/>
              <a:t>Перспективное преобразование</a:t>
            </a:r>
            <a:r>
              <a:rPr lang="ru-RU" sz="2400" dirty="0"/>
              <a:t> переносит трехмерную точку </a:t>
            </a:r>
            <a:r>
              <a:rPr lang="en-US" sz="2400" dirty="0"/>
              <a:t>P </a:t>
            </a:r>
            <a:r>
              <a:rPr lang="ru-RU" sz="2400" dirty="0"/>
              <a:t>в другую трехмерную точку в соответствии с отображением:</a:t>
            </a:r>
          </a:p>
        </p:txBody>
      </p:sp>
      <p:graphicFrame>
        <p:nvGraphicFramePr>
          <p:cNvPr id="28160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693863" y="3284538"/>
          <a:ext cx="48196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Формула" r:id="rId3" imgW="2425700" imgH="482600" progId="Equation.3">
                  <p:embed/>
                </p:oleObj>
              </mc:Choice>
              <mc:Fallback>
                <p:oleObj name="Формула" r:id="rId3" imgW="2425700" imgH="482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3284538"/>
                        <a:ext cx="48196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611560" y="4221163"/>
            <a:ext cx="8419728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Для получения </a:t>
            </a:r>
            <a:r>
              <a:rPr lang="ru-RU" sz="2400" b="1" dirty="0"/>
              <a:t>проекции точки</a:t>
            </a:r>
            <a:r>
              <a:rPr lang="ru-RU" sz="2400" dirty="0"/>
              <a:t> мы можем просто проигнорировать третий компонент, заменив его на нуль:</a:t>
            </a:r>
          </a:p>
        </p:txBody>
      </p:sp>
      <p:graphicFrame>
        <p:nvGraphicFramePr>
          <p:cNvPr id="281607" name="Object 7"/>
          <p:cNvGraphicFramePr>
            <a:graphicFrameLocks noChangeAspect="1"/>
          </p:cNvGraphicFramePr>
          <p:nvPr/>
        </p:nvGraphicFramePr>
        <p:xfrm>
          <a:off x="1692275" y="5516563"/>
          <a:ext cx="59610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Формула" r:id="rId5" imgW="2997200" imgH="482600" progId="Equation.3">
                  <p:embed/>
                </p:oleObj>
              </mc:Choice>
              <mc:Fallback>
                <p:oleObj name="Формула" r:id="rId5" imgW="2997200" imgH="482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516563"/>
                        <a:ext cx="596106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Что такое перспективная проекция?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>
                <a:solidFill>
                  <a:schemeClr val="hlink"/>
                </a:solidFill>
              </a:rPr>
              <a:t>Перспективная проекция</a:t>
            </a:r>
            <a:r>
              <a:rPr lang="ru-RU" dirty="0"/>
              <a:t> = </a:t>
            </a:r>
            <a:r>
              <a:rPr lang="ru-RU" b="1" dirty="0">
                <a:solidFill>
                  <a:schemeClr val="folHlink"/>
                </a:solidFill>
              </a:rPr>
              <a:t>Перспективное преобразование</a:t>
            </a:r>
            <a:r>
              <a:rPr lang="ru-RU" dirty="0"/>
              <a:t> + </a:t>
            </a:r>
            <a:r>
              <a:rPr lang="ru-RU" b="1" dirty="0">
                <a:solidFill>
                  <a:schemeClr val="accent1"/>
                </a:solidFill>
              </a:rPr>
              <a:t>Ортографическая проекция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Геометрическая природа перспективного преобразования</a:t>
            </a:r>
          </a:p>
        </p:txBody>
      </p:sp>
      <p:sp>
        <p:nvSpPr>
          <p:cNvPr id="14848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AF2FC-92AB-4454-9AE4-C1D27783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Перспективное преобразование превращает </a:t>
            </a:r>
            <a:r>
              <a:rPr lang="ru-RU" sz="2800" b="1" dirty="0"/>
              <a:t>трехмерную</a:t>
            </a:r>
            <a:r>
              <a:rPr lang="ru-RU" sz="2800" dirty="0"/>
              <a:t> точку </a:t>
            </a:r>
            <a:r>
              <a:rPr lang="en-US" sz="2800" dirty="0"/>
              <a:t>P</a:t>
            </a:r>
            <a:r>
              <a:rPr lang="ru-RU" sz="2800" dirty="0"/>
              <a:t> в другую </a:t>
            </a:r>
            <a:r>
              <a:rPr lang="ru-RU" sz="2800" b="1" dirty="0"/>
              <a:t>трехмерную</a:t>
            </a:r>
            <a:r>
              <a:rPr lang="ru-RU" sz="2800" dirty="0"/>
              <a:t> точку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Трёхмерное пространство деформируется: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прямолинейности (прямые линии преобразуются в прямые линии)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плоскостности (плоскости – в плоскости)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«промежуточности» (точка </a:t>
            </a:r>
            <a:r>
              <a:rPr lang="ru-RU" b="1" dirty="0"/>
              <a:t>внутри</a:t>
            </a:r>
            <a:r>
              <a:rPr lang="ru-RU" dirty="0"/>
              <a:t> объекта преобразуется в другую точку внутри преобразованного объекта)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63" name="Rectangle 19"/>
          <p:cNvSpPr>
            <a:spLocks noChangeArrowheads="1"/>
          </p:cNvSpPr>
          <p:nvPr/>
        </p:nvSpPr>
        <p:spPr bwMode="auto">
          <a:xfrm>
            <a:off x="2411413" y="3213100"/>
            <a:ext cx="1223962" cy="187325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78" name="Rectangle 34"/>
          <p:cNvSpPr>
            <a:spLocks noChangeArrowheads="1"/>
          </p:cNvSpPr>
          <p:nvPr/>
        </p:nvSpPr>
        <p:spPr bwMode="auto">
          <a:xfrm>
            <a:off x="5143500" y="3213100"/>
            <a:ext cx="1876425" cy="18732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8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Деформирование отображаемого объема перспективным преобразованием</a:t>
            </a:r>
          </a:p>
        </p:txBody>
      </p:sp>
      <p:sp>
        <p:nvSpPr>
          <p:cNvPr id="287748" name="Line 4"/>
          <p:cNvSpPr>
            <a:spLocks noChangeShapeType="1"/>
          </p:cNvSpPr>
          <p:nvPr/>
        </p:nvSpPr>
        <p:spPr bwMode="auto">
          <a:xfrm flipH="1">
            <a:off x="250825" y="4148138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49" name="Line 5"/>
          <p:cNvSpPr>
            <a:spLocks noChangeShapeType="1"/>
          </p:cNvSpPr>
          <p:nvPr/>
        </p:nvSpPr>
        <p:spPr bwMode="auto">
          <a:xfrm flipV="1">
            <a:off x="1330325" y="2563813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35075" y="3981450"/>
            <a:ext cx="203200" cy="323850"/>
            <a:chOff x="2789" y="1570"/>
            <a:chExt cx="1111" cy="1769"/>
          </a:xfrm>
        </p:grpSpPr>
        <p:sp>
          <p:nvSpPr>
            <p:cNvPr id="150559" name="Arc 7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0" name="Oval 8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056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87755" name="Rectangle 11"/>
          <p:cNvSpPr>
            <a:spLocks noChangeArrowheads="1"/>
          </p:cNvSpPr>
          <p:nvPr/>
        </p:nvSpPr>
        <p:spPr bwMode="auto">
          <a:xfrm>
            <a:off x="2047875" y="3213100"/>
            <a:ext cx="76200" cy="1870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58" name="Text Box 14"/>
          <p:cNvSpPr txBox="1">
            <a:spLocks noChangeArrowheads="1"/>
          </p:cNvSpPr>
          <p:nvPr/>
        </p:nvSpPr>
        <p:spPr bwMode="auto">
          <a:xfrm>
            <a:off x="250825" y="41481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1401763" y="263525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64" name="Line 20"/>
          <p:cNvSpPr>
            <a:spLocks noChangeShapeType="1"/>
          </p:cNvSpPr>
          <p:nvPr/>
        </p:nvSpPr>
        <p:spPr bwMode="auto">
          <a:xfrm flipV="1">
            <a:off x="1331913" y="3213100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5" name="Line 21"/>
          <p:cNvSpPr>
            <a:spLocks noChangeShapeType="1"/>
          </p:cNvSpPr>
          <p:nvPr/>
        </p:nvSpPr>
        <p:spPr bwMode="auto">
          <a:xfrm flipV="1">
            <a:off x="1331913" y="3213100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6" name="Line 22"/>
          <p:cNvSpPr>
            <a:spLocks noChangeShapeType="1"/>
          </p:cNvSpPr>
          <p:nvPr/>
        </p:nvSpPr>
        <p:spPr bwMode="auto">
          <a:xfrm>
            <a:off x="1331913" y="4149725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7" name="Line 23"/>
          <p:cNvSpPr>
            <a:spLocks noChangeShapeType="1"/>
          </p:cNvSpPr>
          <p:nvPr/>
        </p:nvSpPr>
        <p:spPr bwMode="auto">
          <a:xfrm>
            <a:off x="1331913" y="4149725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auto">
          <a:xfrm>
            <a:off x="7524750" y="414972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77" name="Text Box 33"/>
          <p:cNvSpPr txBox="1">
            <a:spLocks noChangeArrowheads="1"/>
          </p:cNvSpPr>
          <p:nvPr/>
        </p:nvSpPr>
        <p:spPr bwMode="auto">
          <a:xfrm>
            <a:off x="5803900" y="2635250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83" name="AutoShape 39"/>
          <p:cNvSpPr>
            <a:spLocks noChangeArrowheads="1"/>
          </p:cNvSpPr>
          <p:nvPr/>
        </p:nvSpPr>
        <p:spPr bwMode="auto">
          <a:xfrm rot="-5400000">
            <a:off x="5464175" y="3457575"/>
            <a:ext cx="1295400" cy="13843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642353844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778 w 21600"/>
              <a:gd name="T13" fmla="*/ 4778 h 21600"/>
              <a:gd name="T14" fmla="*/ 16822 w 21600"/>
              <a:gd name="T15" fmla="*/ 1682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955" y="21600"/>
                </a:lnTo>
                <a:lnTo>
                  <a:pt x="1564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1908175" y="35020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5" name="Line 41"/>
          <p:cNvSpPr>
            <a:spLocks noChangeShapeType="1"/>
          </p:cNvSpPr>
          <p:nvPr/>
        </p:nvSpPr>
        <p:spPr bwMode="auto">
          <a:xfrm>
            <a:off x="1908175" y="47974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8" name="Line 44"/>
          <p:cNvSpPr>
            <a:spLocks noChangeShapeType="1"/>
          </p:cNvSpPr>
          <p:nvPr/>
        </p:nvSpPr>
        <p:spPr bwMode="auto">
          <a:xfrm>
            <a:off x="1908175" y="3862388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9" name="Line 45"/>
          <p:cNvSpPr>
            <a:spLocks noChangeShapeType="1"/>
          </p:cNvSpPr>
          <p:nvPr/>
        </p:nvSpPr>
        <p:spPr bwMode="auto">
          <a:xfrm>
            <a:off x="1908175" y="4437063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9" name="Line 25"/>
          <p:cNvSpPr>
            <a:spLocks noChangeShapeType="1"/>
          </p:cNvSpPr>
          <p:nvPr/>
        </p:nvSpPr>
        <p:spPr bwMode="auto">
          <a:xfrm flipV="1">
            <a:off x="6094413" y="2565400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68" name="Line 24"/>
          <p:cNvSpPr>
            <a:spLocks noChangeShapeType="1"/>
          </p:cNvSpPr>
          <p:nvPr/>
        </p:nvSpPr>
        <p:spPr bwMode="auto">
          <a:xfrm>
            <a:off x="4772025" y="4148138"/>
            <a:ext cx="2968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90" name="Text Box 46"/>
          <p:cNvSpPr txBox="1">
            <a:spLocks noChangeArrowheads="1"/>
          </p:cNvSpPr>
          <p:nvPr/>
        </p:nvSpPr>
        <p:spPr bwMode="auto">
          <a:xfrm>
            <a:off x="468313" y="2133600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287793" name="Text Box 49"/>
          <p:cNvSpPr txBox="1">
            <a:spLocks noChangeArrowheads="1"/>
          </p:cNvSpPr>
          <p:nvPr/>
        </p:nvSpPr>
        <p:spPr bwMode="auto">
          <a:xfrm>
            <a:off x="6084888" y="263683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4" name="Text Box 50"/>
          <p:cNvSpPr txBox="1">
            <a:spLocks noChangeArrowheads="1"/>
          </p:cNvSpPr>
          <p:nvPr/>
        </p:nvSpPr>
        <p:spPr bwMode="auto">
          <a:xfrm>
            <a:off x="6084888" y="53022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5" name="Text Box 51"/>
          <p:cNvSpPr txBox="1">
            <a:spLocks noChangeArrowheads="1"/>
          </p:cNvSpPr>
          <p:nvPr/>
        </p:nvSpPr>
        <p:spPr bwMode="auto">
          <a:xfrm>
            <a:off x="4787900" y="41719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6" name="Text Box 52"/>
          <p:cNvSpPr txBox="1">
            <a:spLocks noChangeArrowheads="1"/>
          </p:cNvSpPr>
          <p:nvPr/>
        </p:nvSpPr>
        <p:spPr bwMode="auto">
          <a:xfrm>
            <a:off x="7019925" y="412908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9" name="Text Box 55"/>
          <p:cNvSpPr txBox="1">
            <a:spLocks noChangeArrowheads="1"/>
          </p:cNvSpPr>
          <p:nvPr/>
        </p:nvSpPr>
        <p:spPr bwMode="auto">
          <a:xfrm>
            <a:off x="4572000" y="2133600"/>
            <a:ext cx="3482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  <p:sp>
        <p:nvSpPr>
          <p:cNvPr id="287800" name="Text Box 56"/>
          <p:cNvSpPr txBox="1">
            <a:spLocks noChangeArrowheads="1"/>
          </p:cNvSpPr>
          <p:nvPr/>
        </p:nvSpPr>
        <p:spPr bwMode="auto">
          <a:xfrm>
            <a:off x="0" y="573405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Перспективное преобразование деформирует объекты так, что при их просмотре в ортографической проекции они выглядят такими же, как выглядели бы исходные объекты в перспективной проекции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8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8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000"/>
                                        <p:tgtEl>
                                          <p:spTgt spid="28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0"/>
                                        <p:tgtEl>
                                          <p:spTgt spid="28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000"/>
                                        <p:tgtEl>
                                          <p:spTgt spid="28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28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8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8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8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8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8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8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8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8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28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2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2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600"/>
                                        <p:tgtEl>
                                          <p:spTgt spid="2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63" grpId="0" animBg="1"/>
      <p:bldP spid="287778" grpId="0" animBg="1"/>
      <p:bldP spid="287748" grpId="0" animBg="1"/>
      <p:bldP spid="287749" grpId="0" animBg="1"/>
      <p:bldP spid="287755" grpId="0" animBg="1"/>
      <p:bldP spid="287758" grpId="0"/>
      <p:bldP spid="287759" grpId="0"/>
      <p:bldP spid="287764" grpId="0" animBg="1"/>
      <p:bldP spid="287765" grpId="0" animBg="1"/>
      <p:bldP spid="287766" grpId="0" animBg="1"/>
      <p:bldP spid="287767" grpId="0" animBg="1"/>
      <p:bldP spid="287776" grpId="0"/>
      <p:bldP spid="287777" grpId="0"/>
      <p:bldP spid="287783" grpId="0" animBg="1"/>
      <p:bldP spid="287784" grpId="0" animBg="1"/>
      <p:bldP spid="287785" grpId="0" animBg="1"/>
      <p:bldP spid="287788" grpId="0" animBg="1"/>
      <p:bldP spid="287789" grpId="0" animBg="1"/>
      <p:bldP spid="287769" grpId="0" animBg="1"/>
      <p:bldP spid="287768" grpId="0" animBg="1"/>
      <p:bldP spid="287790" grpId="0"/>
      <p:bldP spid="287793" grpId="0"/>
      <p:bldP spid="287794" grpId="0"/>
      <p:bldP spid="287795" grpId="0"/>
      <p:bldP spid="287796" grpId="0"/>
      <p:bldP spid="287799" grpId="0"/>
      <p:bldP spid="287800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Преобразование в канонический отображаемый объем</a:t>
            </a:r>
          </a:p>
        </p:txBody>
      </p:sp>
      <p:graphicFrame>
        <p:nvGraphicFramePr>
          <p:cNvPr id="289857" name="Object 6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350772"/>
              </p:ext>
            </p:extLst>
          </p:nvPr>
        </p:nvGraphicFramePr>
        <p:xfrm>
          <a:off x="251619" y="5339645"/>
          <a:ext cx="3455988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Формула" r:id="rId3" imgW="3263900" imgH="1371600" progId="Equation.3">
                  <p:embed/>
                </p:oleObj>
              </mc:Choice>
              <mc:Fallback>
                <p:oleObj name="Формула" r:id="rId3" imgW="3263900" imgH="1371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9" y="5339645"/>
                        <a:ext cx="3455988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AutoShape 4"/>
          <p:cNvSpPr>
            <a:spLocks noChangeArrowheads="1"/>
          </p:cNvSpPr>
          <p:nvPr/>
        </p:nvSpPr>
        <p:spPr bwMode="auto">
          <a:xfrm rot="5400000">
            <a:off x="1995488" y="2476500"/>
            <a:ext cx="2339975" cy="1939925"/>
          </a:xfrm>
          <a:prstGeom prst="parallelogram">
            <a:avLst>
              <a:gd name="adj" fmla="val 301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8" name="AutoShape 5"/>
          <p:cNvSpPr>
            <a:spLocks noChangeArrowheads="1"/>
          </p:cNvSpPr>
          <p:nvPr/>
        </p:nvSpPr>
        <p:spPr bwMode="auto">
          <a:xfrm rot="5400000">
            <a:off x="1620044" y="3175794"/>
            <a:ext cx="1331913" cy="1044575"/>
          </a:xfrm>
          <a:prstGeom prst="parallelogram">
            <a:avLst>
              <a:gd name="adj" fmla="val 3187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 flipV="1">
            <a:off x="1187450" y="2636838"/>
            <a:ext cx="0" cy="2376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 flipH="1">
            <a:off x="179388" y="4005263"/>
            <a:ext cx="1008062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>
            <a:off x="1187450" y="4005263"/>
            <a:ext cx="12969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160338" y="42370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827088" y="256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44044" name="Text Box 11"/>
          <p:cNvSpPr txBox="1">
            <a:spLocks noChangeArrowheads="1"/>
          </p:cNvSpPr>
          <p:nvPr/>
        </p:nvSpPr>
        <p:spPr bwMode="auto">
          <a:xfrm>
            <a:off x="1979613" y="4724400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 flipV="1">
            <a:off x="1187450" y="2276475"/>
            <a:ext cx="10080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 flipV="1">
            <a:off x="1187450" y="2852738"/>
            <a:ext cx="2952750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7" name="Line 14"/>
          <p:cNvSpPr>
            <a:spLocks noChangeShapeType="1"/>
          </p:cNvSpPr>
          <p:nvPr/>
        </p:nvSpPr>
        <p:spPr bwMode="auto">
          <a:xfrm>
            <a:off x="1187450" y="4005263"/>
            <a:ext cx="2952750" cy="625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8" name="Line 15"/>
          <p:cNvSpPr>
            <a:spLocks noChangeShapeType="1"/>
          </p:cNvSpPr>
          <p:nvPr/>
        </p:nvSpPr>
        <p:spPr bwMode="auto">
          <a:xfrm>
            <a:off x="1187450" y="4005263"/>
            <a:ext cx="1006475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08" name="AutoShape 16"/>
          <p:cNvSpPr>
            <a:spLocks noChangeArrowheads="1"/>
          </p:cNvSpPr>
          <p:nvPr/>
        </p:nvSpPr>
        <p:spPr bwMode="auto">
          <a:xfrm flipH="1">
            <a:off x="6233204" y="2636838"/>
            <a:ext cx="1584325" cy="1368425"/>
          </a:xfrm>
          <a:prstGeom prst="cube">
            <a:avLst>
              <a:gd name="adj" fmla="val 34338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9809" name="Line 17"/>
          <p:cNvSpPr>
            <a:spLocks noChangeShapeType="1"/>
          </p:cNvSpPr>
          <p:nvPr/>
        </p:nvSpPr>
        <p:spPr bwMode="auto">
          <a:xfrm>
            <a:off x="7817529" y="3429001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0" name="Line 18"/>
          <p:cNvSpPr>
            <a:spLocks noChangeShapeType="1"/>
          </p:cNvSpPr>
          <p:nvPr/>
        </p:nvSpPr>
        <p:spPr bwMode="auto">
          <a:xfrm flipH="1">
            <a:off x="5874429" y="33575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11" name="Line 19"/>
          <p:cNvSpPr>
            <a:spLocks noChangeShapeType="1"/>
          </p:cNvSpPr>
          <p:nvPr/>
        </p:nvSpPr>
        <p:spPr bwMode="auto">
          <a:xfrm flipV="1">
            <a:off x="7025366" y="2205038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2" name="Line 20"/>
          <p:cNvSpPr>
            <a:spLocks noChangeShapeType="1"/>
          </p:cNvSpPr>
          <p:nvPr/>
        </p:nvSpPr>
        <p:spPr bwMode="auto">
          <a:xfrm>
            <a:off x="7242854" y="3573463"/>
            <a:ext cx="503237" cy="490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4" name="Text Box 22"/>
          <p:cNvSpPr txBox="1">
            <a:spLocks noChangeArrowheads="1"/>
          </p:cNvSpPr>
          <p:nvPr/>
        </p:nvSpPr>
        <p:spPr bwMode="auto">
          <a:xfrm>
            <a:off x="6953929" y="3284538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5" name="Text Box 23"/>
          <p:cNvSpPr txBox="1">
            <a:spLocks noChangeArrowheads="1"/>
          </p:cNvSpPr>
          <p:nvPr/>
        </p:nvSpPr>
        <p:spPr bwMode="auto">
          <a:xfrm>
            <a:off x="7025366" y="2636838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8" name="Text Box 26"/>
          <p:cNvSpPr txBox="1">
            <a:spLocks noChangeArrowheads="1"/>
          </p:cNvSpPr>
          <p:nvPr/>
        </p:nvSpPr>
        <p:spPr bwMode="auto">
          <a:xfrm>
            <a:off x="6161766" y="3357563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</a:t>
            </a:r>
            <a:endParaRPr lang="ru-RU"/>
          </a:p>
        </p:txBody>
      </p:sp>
      <p:sp>
        <p:nvSpPr>
          <p:cNvPr id="289819" name="Text Box 27"/>
          <p:cNvSpPr txBox="1">
            <a:spLocks noChangeArrowheads="1"/>
          </p:cNvSpPr>
          <p:nvPr/>
        </p:nvSpPr>
        <p:spPr bwMode="auto">
          <a:xfrm>
            <a:off x="8590641" y="3444876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9848" name="Text Box 56"/>
          <p:cNvSpPr txBox="1">
            <a:spLocks noChangeArrowheads="1"/>
          </p:cNvSpPr>
          <p:nvPr/>
        </p:nvSpPr>
        <p:spPr bwMode="auto">
          <a:xfrm>
            <a:off x="7458754" y="4076701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89849" name="Text Box 57"/>
          <p:cNvSpPr txBox="1">
            <a:spLocks noChangeArrowheads="1"/>
          </p:cNvSpPr>
          <p:nvPr/>
        </p:nvSpPr>
        <p:spPr bwMode="auto">
          <a:xfrm>
            <a:off x="7098391" y="1989138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9850" name="Line 58"/>
          <p:cNvSpPr>
            <a:spLocks noChangeShapeType="1"/>
          </p:cNvSpPr>
          <p:nvPr/>
        </p:nvSpPr>
        <p:spPr bwMode="auto">
          <a:xfrm>
            <a:off x="4432979" y="3284538"/>
            <a:ext cx="12239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51" name="Text Box 59"/>
          <p:cNvSpPr txBox="1">
            <a:spLocks noChangeArrowheads="1"/>
          </p:cNvSpPr>
          <p:nvPr/>
        </p:nvSpPr>
        <p:spPr bwMode="auto">
          <a:xfrm>
            <a:off x="4217079" y="3429001"/>
            <a:ext cx="1935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Перспективное</a:t>
            </a:r>
            <a:br>
              <a:rPr lang="ru-RU"/>
            </a:br>
            <a:r>
              <a:rPr lang="ru-RU"/>
              <a:t>преобразование</a:t>
            </a:r>
          </a:p>
        </p:txBody>
      </p:sp>
      <p:sp>
        <p:nvSpPr>
          <p:cNvPr id="44062" name="Text Box 61"/>
          <p:cNvSpPr txBox="1">
            <a:spLocks noChangeArrowheads="1"/>
          </p:cNvSpPr>
          <p:nvPr/>
        </p:nvSpPr>
        <p:spPr bwMode="auto">
          <a:xfrm>
            <a:off x="323850" y="2111375"/>
            <a:ext cx="1228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(left, top, -N)</a:t>
            </a:r>
            <a:endParaRPr lang="ru-RU" sz="1400"/>
          </a:p>
        </p:txBody>
      </p:sp>
      <p:sp>
        <p:nvSpPr>
          <p:cNvPr id="44063" name="Text Box 62"/>
          <p:cNvSpPr txBox="1">
            <a:spLocks noChangeArrowheads="1"/>
          </p:cNvSpPr>
          <p:nvPr/>
        </p:nvSpPr>
        <p:spPr bwMode="auto">
          <a:xfrm>
            <a:off x="3492500" y="4868863"/>
            <a:ext cx="1728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(right, bottom, -N)</a:t>
            </a:r>
            <a:endParaRPr lang="ru-RU" sz="1400"/>
          </a:p>
        </p:txBody>
      </p:sp>
      <p:sp>
        <p:nvSpPr>
          <p:cNvPr id="44064" name="Arc 63"/>
          <p:cNvSpPr>
            <a:spLocks/>
          </p:cNvSpPr>
          <p:nvPr/>
        </p:nvSpPr>
        <p:spPr bwMode="auto">
          <a:xfrm>
            <a:off x="2555875" y="4437063"/>
            <a:ext cx="863600" cy="936625"/>
          </a:xfrm>
          <a:custGeom>
            <a:avLst/>
            <a:gdLst>
              <a:gd name="T0" fmla="*/ 629003835 w 20742"/>
              <a:gd name="T1" fmla="*/ 0 h 19764"/>
              <a:gd name="T2" fmla="*/ 1497050661 w 20742"/>
              <a:gd name="T3" fmla="*/ 1462058346 h 19764"/>
              <a:gd name="T4" fmla="*/ 0 w 20742"/>
              <a:gd name="T5" fmla="*/ 2103523571 h 19764"/>
              <a:gd name="T6" fmla="*/ 0 60000 65536"/>
              <a:gd name="T7" fmla="*/ 0 60000 65536"/>
              <a:gd name="T8" fmla="*/ 0 60000 65536"/>
              <a:gd name="T9" fmla="*/ 0 w 20742"/>
              <a:gd name="T10" fmla="*/ 0 h 19764"/>
              <a:gd name="T11" fmla="*/ 20742 w 20742"/>
              <a:gd name="T12" fmla="*/ 19764 h 197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764" fill="none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</a:path>
              <a:path w="20742" h="19764" stroke="0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  <a:lnTo>
                  <a:pt x="0" y="1976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65" name="Arc 64"/>
          <p:cNvSpPr>
            <a:spLocks/>
          </p:cNvSpPr>
          <p:nvPr/>
        </p:nvSpPr>
        <p:spPr bwMode="auto">
          <a:xfrm>
            <a:off x="900113" y="2420938"/>
            <a:ext cx="792162" cy="647700"/>
          </a:xfrm>
          <a:custGeom>
            <a:avLst/>
            <a:gdLst>
              <a:gd name="T0" fmla="*/ 502063700 w 20742"/>
              <a:gd name="T1" fmla="*/ 0 h 19630"/>
              <a:gd name="T2" fmla="*/ 1155421959 w 20742"/>
              <a:gd name="T3" fmla="*/ 488647518 h 19630"/>
              <a:gd name="T4" fmla="*/ 0 w 20742"/>
              <a:gd name="T5" fmla="*/ 705148961 h 19630"/>
              <a:gd name="T6" fmla="*/ 0 60000 65536"/>
              <a:gd name="T7" fmla="*/ 0 60000 65536"/>
              <a:gd name="T8" fmla="*/ 0 60000 65536"/>
              <a:gd name="T9" fmla="*/ 0 w 20742"/>
              <a:gd name="T10" fmla="*/ 0 h 19630"/>
              <a:gd name="T11" fmla="*/ 20742 w 20742"/>
              <a:gd name="T12" fmla="*/ 19630 h 19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630" fill="none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</a:path>
              <a:path w="20742" h="19630" stroke="0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  <a:lnTo>
                  <a:pt x="0" y="1963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289860" name="Object 68"/>
          <p:cNvGraphicFramePr>
            <a:graphicFrameLocks noChangeAspect="1"/>
          </p:cNvGraphicFramePr>
          <p:nvPr/>
        </p:nvGraphicFramePr>
        <p:xfrm>
          <a:off x="5940425" y="5670550"/>
          <a:ext cx="131603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Формула" r:id="rId5" imgW="1244600" imgH="1117600" progId="Equation.3">
                  <p:embed/>
                </p:oleObj>
              </mc:Choice>
              <mc:Fallback>
                <p:oleObj name="Формула" r:id="rId5" imgW="1244600" imgH="1117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670550"/>
                        <a:ext cx="1316038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61" name="Text Box 69"/>
          <p:cNvSpPr txBox="1">
            <a:spLocks noChangeArrowheads="1"/>
          </p:cNvSpPr>
          <p:nvPr/>
        </p:nvSpPr>
        <p:spPr bwMode="auto">
          <a:xfrm>
            <a:off x="3779045" y="5173663"/>
            <a:ext cx="53649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Коэффициенты </a:t>
            </a:r>
            <a:r>
              <a:rPr lang="en-US" sz="1400" dirty="0"/>
              <a:t>left, top, right, bottom </a:t>
            </a:r>
            <a:r>
              <a:rPr lang="ru-RU" sz="1400" dirty="0"/>
              <a:t>можно вычислить, зная угол обзора камеры и соотношение ее сторон (</a:t>
            </a:r>
            <a:r>
              <a:rPr lang="en-US" sz="1400" dirty="0"/>
              <a:t>w/h)</a:t>
            </a:r>
            <a:r>
              <a:rPr lang="ru-RU" sz="1400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8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8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8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8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8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8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8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8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8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8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8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08" grpId="0" animBg="1"/>
      <p:bldP spid="289809" grpId="0" animBg="1"/>
      <p:bldP spid="289810" grpId="0" animBg="1"/>
      <p:bldP spid="289811" grpId="0" animBg="1"/>
      <p:bldP spid="289812" grpId="0" animBg="1"/>
      <p:bldP spid="289814" grpId="0"/>
      <p:bldP spid="289815" grpId="0"/>
      <p:bldP spid="289818" grpId="0"/>
      <p:bldP spid="289819" grpId="0"/>
      <p:bldP spid="289848" grpId="0"/>
      <p:bldP spid="289849" grpId="0"/>
      <p:bldP spid="289850" grpId="0" animBg="1"/>
      <p:bldP spid="289851" grpId="0"/>
      <p:bldP spid="2898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Операции с векторами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dirty="0"/>
                  <a:t>Над векторами можно проделывать две основные операции</a:t>
                </a:r>
              </a:p>
              <a:p>
                <a:pPr lvl="1" eaLnBrk="1" hangingPunct="1"/>
                <a:r>
                  <a:rPr lang="ru-RU" dirty="0"/>
                  <a:t>Сложение векторов</a:t>
                </a: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ru-RU" b="1" dirty="0"/>
              </a:p>
              <a:p>
                <a:pPr lvl="1" eaLnBrk="1" hangingPunct="1"/>
                <a:r>
                  <a:rPr lang="ru-RU" dirty="0"/>
                  <a:t>Умножение на скаляр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 eaLnBrk="1" hangingPunct="1"/>
                <a:endParaRPr lang="ru-RU" dirty="0"/>
              </a:p>
            </p:txBody>
          </p:sp>
        </mc:Choice>
        <mc:Fallback xmlns="">
          <p:sp>
            <p:nvSpPr>
              <p:cNvPr id="64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Порт просмотра</a:t>
            </a:r>
          </a:p>
        </p:txBody>
      </p:sp>
      <p:sp>
        <p:nvSpPr>
          <p:cNvPr id="15155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3D8CE-1D97-45B1-9A2A-5E95F567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После преобразования отображаемого объема в канонический возникают искажения</a:t>
            </a:r>
          </a:p>
          <a:p>
            <a:pPr lvl="1" eaLnBrk="1" hangingPunct="1"/>
            <a:r>
              <a:rPr lang="ru-RU"/>
              <a:t>соотношение сторон отображаемого объема, как правило не равно 1:1</a:t>
            </a:r>
          </a:p>
          <a:p>
            <a:pPr eaLnBrk="1" hangingPunct="1"/>
            <a:r>
              <a:rPr lang="ru-RU" sz="2800"/>
              <a:t>Отображение в порт просмотра решает эту задачу</a:t>
            </a:r>
          </a:p>
          <a:p>
            <a:pPr lvl="1" eaLnBrk="1" hangingPunct="1"/>
            <a:r>
              <a:rPr lang="ru-RU" b="1"/>
              <a:t>Порт просмотра</a:t>
            </a:r>
            <a:r>
              <a:rPr lang="ru-RU"/>
              <a:t> – прямоугольная область экрана, в которую происходит отображение двумерной проекции трехмерной сцены</a:t>
            </a:r>
          </a:p>
          <a:p>
            <a:pPr lvl="1" eaLnBrk="1" hangingPunct="1"/>
            <a:r>
              <a:rPr lang="ru-RU"/>
              <a:t>Имеет заданные координаты и размер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3603" name="AutoShape 7"/>
          <p:cNvSpPr>
            <a:spLocks noChangeArrowheads="1"/>
          </p:cNvSpPr>
          <p:nvPr/>
        </p:nvSpPr>
        <p:spPr bwMode="auto">
          <a:xfrm>
            <a:off x="1547813" y="2636838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4" name="Rectangle 6"/>
          <p:cNvSpPr>
            <a:spLocks noChangeArrowheads="1"/>
          </p:cNvSpPr>
          <p:nvPr/>
        </p:nvSpPr>
        <p:spPr bwMode="auto">
          <a:xfrm>
            <a:off x="539750" y="2781300"/>
            <a:ext cx="2520950" cy="1890713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5" name="AutoShape 9"/>
          <p:cNvSpPr>
            <a:spLocks noChangeArrowheads="1"/>
          </p:cNvSpPr>
          <p:nvPr/>
        </p:nvSpPr>
        <p:spPr bwMode="auto">
          <a:xfrm>
            <a:off x="4067175" y="3455988"/>
            <a:ext cx="682625" cy="8350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6" name="AutoShape 8"/>
          <p:cNvSpPr>
            <a:spLocks noChangeArrowheads="1"/>
          </p:cNvSpPr>
          <p:nvPr/>
        </p:nvSpPr>
        <p:spPr bwMode="auto">
          <a:xfrm>
            <a:off x="3563938" y="2852738"/>
            <a:ext cx="1800225" cy="1800225"/>
          </a:xfrm>
          <a:prstGeom prst="cube">
            <a:avLst>
              <a:gd name="adj" fmla="val 25000"/>
            </a:avLst>
          </a:prstGeom>
          <a:solidFill>
            <a:srgbClr val="E1DD37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7" name="AutoShape 11"/>
          <p:cNvSpPr>
            <a:spLocks noChangeArrowheads="1"/>
          </p:cNvSpPr>
          <p:nvPr/>
        </p:nvSpPr>
        <p:spPr bwMode="auto">
          <a:xfrm>
            <a:off x="6659563" y="3357563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8" name="Rectangle 10"/>
          <p:cNvSpPr>
            <a:spLocks noChangeArrowheads="1"/>
          </p:cNvSpPr>
          <p:nvPr/>
        </p:nvSpPr>
        <p:spPr bwMode="auto">
          <a:xfrm>
            <a:off x="6011863" y="2852738"/>
            <a:ext cx="2879725" cy="2159000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 rot="-4314993">
            <a:off x="887413" y="5456238"/>
            <a:ext cx="203200" cy="323850"/>
            <a:chOff x="2789" y="1570"/>
            <a:chExt cx="1111" cy="1769"/>
          </a:xfrm>
        </p:grpSpPr>
        <p:sp>
          <p:nvSpPr>
            <p:cNvPr id="153619" name="Arc 13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0" name="Oval 14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1" name="Line 15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622" name="Line 16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610" name="Line 17"/>
          <p:cNvSpPr>
            <a:spLocks noChangeShapeType="1"/>
          </p:cNvSpPr>
          <p:nvPr/>
        </p:nvSpPr>
        <p:spPr bwMode="auto">
          <a:xfrm flipV="1">
            <a:off x="971550" y="2936875"/>
            <a:ext cx="576263" cy="2652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1" name="Line 18"/>
          <p:cNvSpPr>
            <a:spLocks noChangeShapeType="1"/>
          </p:cNvSpPr>
          <p:nvPr/>
        </p:nvSpPr>
        <p:spPr bwMode="auto">
          <a:xfrm flipV="1">
            <a:off x="971550" y="2927350"/>
            <a:ext cx="1479550" cy="2662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2" name="Line 19"/>
          <p:cNvSpPr>
            <a:spLocks noChangeShapeType="1"/>
          </p:cNvSpPr>
          <p:nvPr/>
        </p:nvSpPr>
        <p:spPr bwMode="auto">
          <a:xfrm flipV="1">
            <a:off x="971550" y="3789363"/>
            <a:ext cx="576263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3" name="Line 20"/>
          <p:cNvSpPr>
            <a:spLocks noChangeShapeType="1"/>
          </p:cNvSpPr>
          <p:nvPr/>
        </p:nvSpPr>
        <p:spPr bwMode="auto">
          <a:xfrm flipV="1">
            <a:off x="971550" y="3827463"/>
            <a:ext cx="1484313" cy="1762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4" name="Line 21"/>
          <p:cNvSpPr>
            <a:spLocks noChangeShapeType="1"/>
          </p:cNvSpPr>
          <p:nvPr/>
        </p:nvSpPr>
        <p:spPr bwMode="auto">
          <a:xfrm flipV="1">
            <a:off x="971550" y="3538538"/>
            <a:ext cx="1774825" cy="2051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5" name="Line 22"/>
          <p:cNvSpPr>
            <a:spLocks noChangeShapeType="1"/>
          </p:cNvSpPr>
          <p:nvPr/>
        </p:nvSpPr>
        <p:spPr bwMode="auto">
          <a:xfrm flipV="1">
            <a:off x="971550" y="2649538"/>
            <a:ext cx="1768475" cy="2940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6" name="Line 23"/>
          <p:cNvSpPr>
            <a:spLocks noChangeShapeType="1"/>
          </p:cNvSpPr>
          <p:nvPr/>
        </p:nvSpPr>
        <p:spPr bwMode="auto">
          <a:xfrm flipV="1">
            <a:off x="971550" y="2636838"/>
            <a:ext cx="882650" cy="2952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7" name="Text Box 24"/>
          <p:cNvSpPr txBox="1">
            <a:spLocks noChangeArrowheads="1"/>
          </p:cNvSpPr>
          <p:nvPr/>
        </p:nvSpPr>
        <p:spPr bwMode="auto">
          <a:xfrm>
            <a:off x="2700338" y="4941888"/>
            <a:ext cx="32131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канонический объем</a:t>
            </a:r>
          </a:p>
          <a:p>
            <a:r>
              <a:rPr lang="ru-RU"/>
              <a:t>(возникают искажения из-за «втискивания» сцены внутрь канонического куба)</a:t>
            </a:r>
          </a:p>
        </p:txBody>
      </p:sp>
      <p:sp>
        <p:nvSpPr>
          <p:cNvPr id="153618" name="Text Box 25"/>
          <p:cNvSpPr txBox="1">
            <a:spLocks noChangeArrowheads="1"/>
          </p:cNvSpPr>
          <p:nvPr/>
        </p:nvSpPr>
        <p:spPr bwMode="auto">
          <a:xfrm>
            <a:off x="6156325" y="5157788"/>
            <a:ext cx="2987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порт просмотра</a:t>
            </a:r>
          </a:p>
          <a:p>
            <a:r>
              <a:rPr lang="ru-RU"/>
              <a:t>(исправление форматных искажений объекта)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14313"/>
            <a:ext cx="8476431" cy="1462087"/>
          </a:xfrm>
        </p:spPr>
        <p:txBody>
          <a:bodyPr/>
          <a:lstStyle/>
          <a:p>
            <a:pPr eaLnBrk="1" hangingPunct="1"/>
            <a:r>
              <a:rPr lang="ru-RU" dirty="0"/>
              <a:t>Преобразование в порт просмотра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2017713"/>
            <a:ext cx="8703568" cy="1916112"/>
          </a:xfrm>
        </p:spPr>
        <p:txBody>
          <a:bodyPr/>
          <a:lstStyle/>
          <a:p>
            <a:pPr eaLnBrk="1" hangingPunct="1"/>
            <a:r>
              <a:rPr lang="ru-RU" sz="2400" dirty="0"/>
              <a:t>Преобразование в порт просмотра отображает точку внутри канонического объема в точку на устройстве отображения</a:t>
            </a:r>
          </a:p>
          <a:p>
            <a:pPr lvl="1" eaLnBrk="1" hangingPunct="1"/>
            <a:r>
              <a:rPr lang="ru-RU" sz="2000" dirty="0"/>
              <a:t>Матрица преобразования в порт просмотра:</a:t>
            </a:r>
          </a:p>
        </p:txBody>
      </p:sp>
      <p:graphicFrame>
        <p:nvGraphicFramePr>
          <p:cNvPr id="45058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8712356"/>
              </p:ext>
            </p:extLst>
          </p:nvPr>
        </p:nvGraphicFramePr>
        <p:xfrm>
          <a:off x="2051050" y="4076700"/>
          <a:ext cx="3671888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Формула" r:id="rId3" imgW="3124200" imgH="1295400" progId="Equation.3">
                  <p:embed/>
                </p:oleObj>
              </mc:Choice>
              <mc:Fallback>
                <p:oleObj name="Формула" r:id="rId3" imgW="3124200" imgH="1295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076700"/>
                        <a:ext cx="3671888" cy="152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0" y="5734050"/>
            <a:ext cx="9144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(left, top) – </a:t>
            </a:r>
            <a:r>
              <a:rPr lang="ru-RU" sz="1600"/>
              <a:t>координаты верхнего левого угла порта просмотра в экранных координатах</a:t>
            </a:r>
          </a:p>
          <a:p>
            <a:r>
              <a:rPr lang="en-US" sz="1600"/>
              <a:t>(width, height</a:t>
            </a:r>
            <a:r>
              <a:rPr lang="ru-RU" sz="1600"/>
              <a:t>) – размеры порта просмотра в экранных координатах</a:t>
            </a:r>
          </a:p>
          <a:p>
            <a:r>
              <a:rPr lang="en-US" sz="1600"/>
              <a:t>(sx, sy) </a:t>
            </a:r>
            <a:r>
              <a:rPr lang="ru-RU" sz="1600"/>
              <a:t>– координаты точки в экране</a:t>
            </a:r>
          </a:p>
          <a:p>
            <a:r>
              <a:rPr lang="en-US" sz="1600"/>
              <a:t>dz – </a:t>
            </a:r>
            <a:r>
              <a:rPr lang="ru-RU" sz="1600"/>
              <a:t>мера расстояния до точки (от 0 до 1)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Вопросы?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Сложение векторов</a:t>
            </a:r>
          </a:p>
        </p:txBody>
      </p:sp>
      <p:sp>
        <p:nvSpPr>
          <p:cNvPr id="65539" name="Line 8"/>
          <p:cNvSpPr>
            <a:spLocks noChangeShapeType="1"/>
          </p:cNvSpPr>
          <p:nvPr/>
        </p:nvSpPr>
        <p:spPr bwMode="auto">
          <a:xfrm flipV="1">
            <a:off x="252413" y="2924175"/>
            <a:ext cx="1584325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0" name="Line 9"/>
          <p:cNvSpPr>
            <a:spLocks noChangeShapeType="1"/>
          </p:cNvSpPr>
          <p:nvPr/>
        </p:nvSpPr>
        <p:spPr bwMode="auto">
          <a:xfrm>
            <a:off x="252413" y="4652963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1" name="Line 10"/>
          <p:cNvSpPr>
            <a:spLocks noChangeShapeType="1"/>
          </p:cNvSpPr>
          <p:nvPr/>
        </p:nvSpPr>
        <p:spPr bwMode="auto">
          <a:xfrm flipV="1">
            <a:off x="2484438" y="3500438"/>
            <a:ext cx="1584325" cy="17287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11"/>
          <p:cNvSpPr>
            <a:spLocks noChangeShapeType="1"/>
          </p:cNvSpPr>
          <p:nvPr/>
        </p:nvSpPr>
        <p:spPr bwMode="auto">
          <a:xfrm>
            <a:off x="1836738" y="2924175"/>
            <a:ext cx="2232025" cy="576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12"/>
          <p:cNvSpPr>
            <a:spLocks noChangeShapeType="1"/>
          </p:cNvSpPr>
          <p:nvPr/>
        </p:nvSpPr>
        <p:spPr bwMode="auto">
          <a:xfrm flipV="1">
            <a:off x="252413" y="3500438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4" name="Text Box 13"/>
          <p:cNvSpPr txBox="1">
            <a:spLocks noChangeArrowheads="1"/>
          </p:cNvSpPr>
          <p:nvPr/>
        </p:nvSpPr>
        <p:spPr bwMode="auto">
          <a:xfrm>
            <a:off x="663575" y="31527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14"/>
          <p:cNvSpPr txBox="1">
            <a:spLocks noChangeArrowheads="1"/>
          </p:cNvSpPr>
          <p:nvPr/>
        </p:nvSpPr>
        <p:spPr bwMode="auto">
          <a:xfrm>
            <a:off x="1187450" y="49403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46" name="Text Box 15"/>
          <p:cNvSpPr txBox="1">
            <a:spLocks noChangeArrowheads="1"/>
          </p:cNvSpPr>
          <p:nvPr/>
        </p:nvSpPr>
        <p:spPr bwMode="auto">
          <a:xfrm>
            <a:off x="1331913" y="3644900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47" name="Line 17"/>
          <p:cNvSpPr>
            <a:spLocks noChangeShapeType="1"/>
          </p:cNvSpPr>
          <p:nvPr/>
        </p:nvSpPr>
        <p:spPr bwMode="auto">
          <a:xfrm>
            <a:off x="4787900" y="4725988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8" name="Line 20"/>
          <p:cNvSpPr>
            <a:spLocks noChangeShapeType="1"/>
          </p:cNvSpPr>
          <p:nvPr/>
        </p:nvSpPr>
        <p:spPr bwMode="auto">
          <a:xfrm flipV="1">
            <a:off x="4787900" y="3573463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9" name="Text Box 21"/>
          <p:cNvSpPr txBox="1">
            <a:spLocks noChangeArrowheads="1"/>
          </p:cNvSpPr>
          <p:nvPr/>
        </p:nvSpPr>
        <p:spPr bwMode="auto">
          <a:xfrm>
            <a:off x="5580063" y="5013325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50" name="Text Box 22"/>
          <p:cNvSpPr txBox="1">
            <a:spLocks noChangeArrowheads="1"/>
          </p:cNvSpPr>
          <p:nvPr/>
        </p:nvSpPr>
        <p:spPr bwMode="auto">
          <a:xfrm>
            <a:off x="7956550" y="45085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51" name="Text Box 23"/>
          <p:cNvSpPr txBox="1">
            <a:spLocks noChangeArrowheads="1"/>
          </p:cNvSpPr>
          <p:nvPr/>
        </p:nvSpPr>
        <p:spPr bwMode="auto">
          <a:xfrm>
            <a:off x="5867400" y="3717925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V="1">
            <a:off x="7019925" y="3573463"/>
            <a:ext cx="1584325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Масштабирование векторов</a:t>
            </a:r>
          </a:p>
        </p:txBody>
      </p:sp>
      <p:sp>
        <p:nvSpPr>
          <p:cNvPr id="66563" name="Line 4"/>
          <p:cNvSpPr>
            <a:spLocks noChangeShapeType="1"/>
          </p:cNvSpPr>
          <p:nvPr/>
        </p:nvSpPr>
        <p:spPr bwMode="auto">
          <a:xfrm flipV="1">
            <a:off x="1476375" y="2349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4" name="Line 5"/>
          <p:cNvSpPr>
            <a:spLocks noChangeShapeType="1"/>
          </p:cNvSpPr>
          <p:nvPr/>
        </p:nvSpPr>
        <p:spPr bwMode="auto">
          <a:xfrm rot="10800000" flipV="1">
            <a:off x="4140200" y="4508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5" name="Line 6"/>
          <p:cNvSpPr>
            <a:spLocks noChangeAspect="1" noChangeShapeType="1"/>
          </p:cNvSpPr>
          <p:nvPr/>
        </p:nvSpPr>
        <p:spPr bwMode="auto">
          <a:xfrm flipV="1">
            <a:off x="2268538" y="3068638"/>
            <a:ext cx="3459162" cy="259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1960563" y="27940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7" name="Text Box 8"/>
          <p:cNvSpPr txBox="1">
            <a:spLocks noChangeArrowheads="1"/>
          </p:cNvSpPr>
          <p:nvPr/>
        </p:nvSpPr>
        <p:spPr bwMode="auto">
          <a:xfrm>
            <a:off x="5508625" y="5445125"/>
            <a:ext cx="47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8" name="Text Box 9"/>
          <p:cNvSpPr txBox="1">
            <a:spLocks noChangeArrowheads="1"/>
          </p:cNvSpPr>
          <p:nvPr/>
        </p:nvSpPr>
        <p:spPr bwMode="auto">
          <a:xfrm>
            <a:off x="3205163" y="3860800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1,5</a:t>
            </a:r>
            <a:r>
              <a:rPr lang="en-US" sz="2400" b="1"/>
              <a:t>a</a:t>
            </a:r>
            <a:endParaRPr lang="ru-RU" sz="24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Линейная комбинация векторов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/>
              <a:t>Линейной комбинацией</a:t>
            </a:r>
            <a:r>
              <a:rPr lang="ru-RU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ru-RU" dirty="0"/>
              <a:t>векторов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, … </a:t>
            </a:r>
            <a:r>
              <a:rPr lang="en-US" b="1" dirty="0" err="1"/>
              <a:t>v</a:t>
            </a:r>
            <a:r>
              <a:rPr lang="en-US" i="1" baseline="-25000" dirty="0" err="1"/>
              <a:t>m</a:t>
            </a:r>
            <a:r>
              <a:rPr lang="en-US" dirty="0"/>
              <a:t> </a:t>
            </a:r>
            <a:r>
              <a:rPr lang="ru-RU" dirty="0"/>
              <a:t>называется вектор вида</a:t>
            </a:r>
            <a:br>
              <a:rPr lang="ru-RU" dirty="0"/>
            </a:br>
            <a:r>
              <a:rPr lang="en-US" b="1" dirty="0">
                <a:solidFill>
                  <a:schemeClr val="tx2"/>
                </a:solidFill>
              </a:rPr>
              <a:t>w</a:t>
            </a:r>
            <a:r>
              <a:rPr lang="en-US" dirty="0">
                <a:solidFill>
                  <a:schemeClr val="tx2"/>
                </a:solidFill>
              </a:rPr>
              <a:t>=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 + 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 + … + </a:t>
            </a:r>
            <a:r>
              <a:rPr lang="en-US" i="1" dirty="0" err="1">
                <a:solidFill>
                  <a:schemeClr val="tx2"/>
                </a:solidFill>
              </a:rPr>
              <a:t>a</a:t>
            </a:r>
            <a:r>
              <a:rPr lang="en-US" i="1" baseline="-25000" dirty="0" err="1">
                <a:solidFill>
                  <a:schemeClr val="tx2"/>
                </a:solidFill>
              </a:rPr>
              <a:t>m</a:t>
            </a:r>
            <a:r>
              <a:rPr lang="en-US" b="1" dirty="0" err="1">
                <a:solidFill>
                  <a:schemeClr val="tx2"/>
                </a:solidFill>
              </a:rPr>
              <a:t>v</a:t>
            </a:r>
            <a:r>
              <a:rPr lang="en-US" i="1" baseline="-25000" dirty="0" err="1">
                <a:solidFill>
                  <a:schemeClr val="tx2"/>
                </a:solidFill>
              </a:rPr>
              <a:t>m</a:t>
            </a:r>
            <a:r>
              <a:rPr lang="ru-RU" i="1" baseline="-25000" dirty="0">
                <a:solidFill>
                  <a:schemeClr val="tx2"/>
                </a:solidFill>
              </a:rPr>
              <a:t> </a:t>
            </a:r>
            <a:endParaRPr lang="en-US" i="1" dirty="0">
              <a:solidFill>
                <a:schemeClr val="tx2"/>
              </a:solidFill>
            </a:endParaRPr>
          </a:p>
          <a:p>
            <a:pPr lvl="1" eaLnBrk="1" hangingPunct="1"/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baseline="-25000" dirty="0"/>
              <a:t>2</a:t>
            </a:r>
            <a:r>
              <a:rPr lang="en-US" dirty="0"/>
              <a:t>,…,</a:t>
            </a:r>
            <a:r>
              <a:rPr lang="en-US" i="1" dirty="0"/>
              <a:t>a</a:t>
            </a:r>
            <a:r>
              <a:rPr lang="en-US" i="1" baseline="-25000" dirty="0"/>
              <a:t>m</a:t>
            </a:r>
            <a:r>
              <a:rPr lang="en-US" dirty="0"/>
              <a:t> – </a:t>
            </a:r>
            <a:r>
              <a:rPr lang="ru-RU" dirty="0"/>
              <a:t>скаляры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Аффинная комбинация векторов</a:t>
            </a:r>
            <a:r>
              <a:rPr lang="en-US"/>
              <a:t> (affine combination)</a:t>
            </a:r>
            <a:endParaRPr lang="ru-RU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27797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/>
              <a:t>Линейная комбинация векторов называется </a:t>
            </a:r>
            <a:r>
              <a:rPr lang="ru-RU" sz="2400" b="1"/>
              <a:t>аффинной комбинацией</a:t>
            </a:r>
            <a:r>
              <a:rPr lang="ru-RU" sz="2400"/>
              <a:t>, если сумма коэффициентов</a:t>
            </a:r>
            <a:br>
              <a:rPr lang="ru-RU" sz="2400"/>
            </a:br>
            <a:r>
              <a:rPr lang="en-US" sz="2400" i="1"/>
              <a:t>a</a:t>
            </a:r>
            <a:r>
              <a:rPr lang="en-US" sz="2400" i="1" baseline="-25000"/>
              <a:t>1</a:t>
            </a:r>
            <a:r>
              <a:rPr lang="en-US" sz="2400"/>
              <a:t>, </a:t>
            </a:r>
            <a:r>
              <a:rPr lang="en-US" sz="2400" i="1"/>
              <a:t>a</a:t>
            </a:r>
            <a:r>
              <a:rPr lang="en-US" sz="2400" i="1" baseline="-25000"/>
              <a:t>2</a:t>
            </a:r>
            <a:r>
              <a:rPr lang="en-US" sz="2400"/>
              <a:t>,…,</a:t>
            </a:r>
            <a:r>
              <a:rPr lang="en-US" sz="2400" i="1"/>
              <a:t>a</a:t>
            </a:r>
            <a:r>
              <a:rPr lang="en-US" sz="2400" i="1" baseline="-25000"/>
              <a:t>m</a:t>
            </a:r>
            <a:r>
              <a:rPr lang="ru-RU" sz="2400"/>
              <a:t> </a:t>
            </a:r>
            <a:br>
              <a:rPr lang="ru-RU" sz="2400"/>
            </a:br>
            <a:r>
              <a:rPr lang="ru-RU" sz="2400"/>
              <a:t>равна 1</a:t>
            </a:r>
          </a:p>
          <a:p>
            <a:pPr eaLnBrk="1" hangingPunct="1">
              <a:lnSpc>
                <a:spcPct val="80000"/>
              </a:lnSpc>
            </a:pPr>
            <a:r>
              <a:rPr lang="ru-RU" sz="2400"/>
              <a:t>Аффинные комбинации векторов появляются в различных контекстах, как и аффинные преобразования точек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049463" y="5013325"/>
                <a:ext cx="1878012" cy="1484313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05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049463" y="5013325"/>
                <a:ext cx="1878012" cy="14843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Компьютерная графика работает с объектами, заданными в трехмерном мире</a:t>
            </a:r>
          </a:p>
          <a:p>
            <a:pPr lvl="1" eaLnBrk="1" hangingPunct="1"/>
            <a:r>
              <a:rPr lang="ru-RU"/>
              <a:t>2</a:t>
            </a:r>
            <a:r>
              <a:rPr lang="en-US"/>
              <a:t>D – </a:t>
            </a:r>
            <a:r>
              <a:rPr lang="ru-RU"/>
              <a:t>всего лишь частный случай</a:t>
            </a:r>
          </a:p>
          <a:p>
            <a:pPr eaLnBrk="1" hangingPunct="1"/>
            <a:r>
              <a:rPr lang="ru-RU"/>
              <a:t>Все эти объекты имеют форму, положение и ориентацию в виртуальном пространстве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Выпуклая комбинация векторов</a:t>
            </a:r>
            <a:r>
              <a:rPr lang="en-US" sz="4000"/>
              <a:t> (convex combination)</a:t>
            </a:r>
            <a:endParaRPr lang="ru-RU" sz="400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961312" cy="2419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b="1"/>
              <a:t>Выпуклая комбинация векторов</a:t>
            </a:r>
            <a:r>
              <a:rPr lang="ru-RU" sz="2800"/>
              <a:t> – аффинная комбинация векторов, каждый коэффициент которой является неотрицательным</a:t>
            </a:r>
          </a:p>
          <a:p>
            <a:pPr lvl="1" eaLnBrk="1" hangingPunct="1">
              <a:lnSpc>
                <a:spcPct val="90000"/>
              </a:lnSpc>
            </a:pPr>
            <a:r>
              <a:rPr lang="ru-RU" i="1"/>
              <a:t>Все </a:t>
            </a: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ru-RU" i="1"/>
              <a:t>должны находиться между 0 и 1. Почему?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547813" y="4365625"/>
                <a:ext cx="1800225" cy="14239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7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547813" y="4365625"/>
                <a:ext cx="1800225" cy="14239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Object 6"/>
              <p:cNvSpPr txBox="1"/>
              <p:nvPr/>
            </p:nvSpPr>
            <p:spPr bwMode="auto">
              <a:xfrm>
                <a:off x="2016125" y="5805488"/>
                <a:ext cx="3476625" cy="754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≥0;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75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6125" y="5805488"/>
                <a:ext cx="3476625" cy="754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Множество всех выпуклых комбинаций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Для двух векторов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 </a:t>
            </a:r>
            <a:r>
              <a:rPr lang="ru-RU" dirty="0"/>
              <a:t>множество всех выпуклых комбинаций представляет собой множество всех векторов вида: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=(</a:t>
            </a:r>
            <a:r>
              <a:rPr lang="en-US" i="1" dirty="0"/>
              <a:t>1-a)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a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a</a:t>
            </a:r>
            <a:r>
              <a:rPr lang="en-US" dirty="0"/>
              <a:t> </a:t>
            </a:r>
            <a:r>
              <a:rPr lang="ru-RU" dirty="0"/>
              <a:t>может изменяться от 0 до 1. (Почему?)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=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</a:t>
            </a:r>
            <a:r>
              <a:rPr lang="en-US" i="1" dirty="0"/>
              <a:t>a(v</a:t>
            </a:r>
            <a:r>
              <a:rPr lang="en-US" i="1" baseline="-25000" dirty="0"/>
              <a:t>2</a:t>
            </a:r>
            <a:r>
              <a:rPr lang="en-US" i="1" dirty="0"/>
              <a:t> - v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69635" name="Line 4"/>
          <p:cNvSpPr>
            <a:spLocks noChangeShapeType="1"/>
          </p:cNvSpPr>
          <p:nvPr/>
        </p:nvSpPr>
        <p:spPr bwMode="auto">
          <a:xfrm flipV="1">
            <a:off x="1403350" y="2492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6" name="Line 5"/>
          <p:cNvSpPr>
            <a:spLocks noChangeShapeType="1"/>
          </p:cNvSpPr>
          <p:nvPr/>
        </p:nvSpPr>
        <p:spPr bwMode="auto">
          <a:xfrm>
            <a:off x="1403350" y="5876925"/>
            <a:ext cx="4464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 flipV="1">
            <a:off x="1403350" y="3284538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8" name="Line 14"/>
          <p:cNvSpPr>
            <a:spLocks noChangeShapeType="1"/>
          </p:cNvSpPr>
          <p:nvPr/>
        </p:nvSpPr>
        <p:spPr bwMode="auto">
          <a:xfrm flipV="1">
            <a:off x="1403350" y="4581525"/>
            <a:ext cx="2232025" cy="129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V="1">
            <a:off x="1403350" y="3860800"/>
            <a:ext cx="1512888" cy="20145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2411413" y="3284538"/>
            <a:ext cx="1223962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9641" name="Text Box 17"/>
          <p:cNvSpPr txBox="1">
            <a:spLocks noChangeArrowheads="1"/>
          </p:cNvSpPr>
          <p:nvPr/>
        </p:nvSpPr>
        <p:spPr bwMode="auto">
          <a:xfrm>
            <a:off x="3563938" y="4652963"/>
            <a:ext cx="398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69642" name="Text Box 18"/>
          <p:cNvSpPr txBox="1">
            <a:spLocks noChangeArrowheads="1"/>
          </p:cNvSpPr>
          <p:nvPr/>
        </p:nvSpPr>
        <p:spPr bwMode="auto">
          <a:xfrm>
            <a:off x="1908175" y="2924175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2411413" y="3933825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aseline="-25000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3203575" y="3573463"/>
            <a:ext cx="10358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i="1" baseline="-25000" dirty="0"/>
              <a:t>2</a:t>
            </a:r>
            <a:r>
              <a:rPr lang="en-US" i="1" dirty="0"/>
              <a:t>- v</a:t>
            </a:r>
            <a:r>
              <a:rPr lang="en-US" i="1" baseline="-25000" dirty="0"/>
              <a:t>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 flipV="1">
            <a:off x="2925763" y="3840163"/>
            <a:ext cx="709612" cy="7413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5056188" y="2436813"/>
            <a:ext cx="376396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Выпуклой комбинацией векторов 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ru-RU" dirty="0"/>
              <a:t> и </a:t>
            </a:r>
            <a:r>
              <a:rPr lang="en-US" b="1" dirty="0"/>
              <a:t>v</a:t>
            </a:r>
            <a:r>
              <a:rPr lang="ru-RU" baseline="-25000" dirty="0"/>
              <a:t>2</a:t>
            </a:r>
            <a:r>
              <a:rPr lang="ru-RU" dirty="0"/>
              <a:t> является множество всех векторов </a:t>
            </a:r>
            <a:r>
              <a:rPr lang="en-US" b="1" dirty="0"/>
              <a:t>v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ru-RU" dirty="0"/>
              <a:t>удовлетворяющих условию:</a:t>
            </a:r>
          </a:p>
          <a:p>
            <a:r>
              <a:rPr lang="en-US" b="1" dirty="0"/>
              <a:t>v</a:t>
            </a:r>
            <a:r>
              <a:rPr lang="en-US" dirty="0"/>
              <a:t>=(</a:t>
            </a:r>
            <a:r>
              <a:rPr lang="en-US" i="1" dirty="0"/>
              <a:t>1-a)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a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endParaRPr lang="ru-RU" i="1" baseline="-25000" dirty="0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V="1">
            <a:off x="1403350" y="4076700"/>
            <a:ext cx="1728788" cy="17986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 flipV="1">
            <a:off x="1403350" y="3454400"/>
            <a:ext cx="1165225" cy="24209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flipV="1">
            <a:off x="1403350" y="4292600"/>
            <a:ext cx="1944688" cy="15827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5" grpId="0" animBg="1"/>
      <p:bldP spid="46096" grpId="0" animBg="1"/>
      <p:bldP spid="46099" grpId="0"/>
      <p:bldP spid="46101" grpId="0"/>
      <p:bldP spid="46102" grpId="0" animBg="1"/>
      <p:bldP spid="46103" grpId="0"/>
      <p:bldP spid="46104" grpId="0" animBg="1"/>
      <p:bldP spid="46104" grpId="1" animBg="1"/>
      <p:bldP spid="46105" grpId="0" animBg="1"/>
      <p:bldP spid="46105" grpId="1" animBg="1"/>
      <p:bldP spid="46106" grpId="0" animBg="1"/>
      <p:bldP spid="4610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Модуль (длина, величина) вектора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2924175"/>
          </a:xfrm>
        </p:spPr>
        <p:txBody>
          <a:bodyPr/>
          <a:lstStyle/>
          <a:p>
            <a:pPr eaLnBrk="1" hangingPunct="1"/>
            <a:r>
              <a:rPr lang="ru-RU" sz="2800"/>
              <a:t>Модулем или длиной вектора </a:t>
            </a:r>
            <a:r>
              <a:rPr lang="en-US" sz="2800"/>
              <a:t>w </a:t>
            </a:r>
            <a:r>
              <a:rPr lang="ru-RU" sz="2800"/>
              <a:t>называется расстояние от его начала до конца</a:t>
            </a:r>
          </a:p>
          <a:p>
            <a:pPr eaLnBrk="1" hangingPunct="1"/>
            <a:r>
              <a:rPr lang="ru-RU" sz="2800"/>
              <a:t>Для </a:t>
            </a:r>
            <a:r>
              <a:rPr lang="en-US" sz="2800"/>
              <a:t>n-</a:t>
            </a:r>
            <a:r>
              <a:rPr lang="ru-RU" sz="2800"/>
              <a:t>мерного вектора </a:t>
            </a:r>
            <a:r>
              <a:rPr lang="en-US" sz="2800"/>
              <a:t>w, </a:t>
            </a:r>
            <a:r>
              <a:rPr lang="ru-RU" sz="2800"/>
              <a:t>представленного </a:t>
            </a:r>
            <a:r>
              <a:rPr lang="en-US" sz="2800"/>
              <a:t>n-</a:t>
            </a:r>
            <a:r>
              <a:rPr lang="ru-RU" sz="2800"/>
              <a:t>кортежем (</a:t>
            </a:r>
            <a:r>
              <a:rPr lang="en-US" sz="2800"/>
              <a:t>w</a:t>
            </a:r>
            <a:r>
              <a:rPr lang="en-US" sz="2800" baseline="-25000"/>
              <a:t>1</a:t>
            </a:r>
            <a:r>
              <a:rPr lang="en-US" sz="2800"/>
              <a:t>, w</a:t>
            </a:r>
            <a:r>
              <a:rPr lang="en-US" sz="2800" baseline="-25000"/>
              <a:t>2</a:t>
            </a:r>
            <a:r>
              <a:rPr lang="en-US" sz="2800"/>
              <a:t>,…,w</a:t>
            </a:r>
            <a:r>
              <a:rPr lang="en-US" sz="2800" baseline="-25000"/>
              <a:t>n</a:t>
            </a:r>
            <a:r>
              <a:rPr lang="en-US" sz="2800"/>
              <a:t>) </a:t>
            </a:r>
            <a:r>
              <a:rPr lang="ru-RU" sz="2800"/>
              <a:t>длина вычисляется по теореме Пифагора: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143250" y="5143500"/>
                <a:ext cx="4090988" cy="790575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813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143250" y="5143500"/>
                <a:ext cx="4090988" cy="790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Единичный вектор (орт), нормирование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7772400" cy="2879725"/>
          </a:xfrm>
        </p:spPr>
        <p:txBody>
          <a:bodyPr/>
          <a:lstStyle/>
          <a:p>
            <a:pPr eaLnBrk="1" hangingPunct="1"/>
            <a:r>
              <a:rPr lang="ru-RU" sz="2800" b="1"/>
              <a:t>Единичный вектор</a:t>
            </a:r>
            <a:r>
              <a:rPr lang="ru-RU" sz="2800"/>
              <a:t> – это вектор, имеющий единичную длину</a:t>
            </a:r>
          </a:p>
          <a:p>
            <a:pPr eaLnBrk="1" hangingPunct="1"/>
            <a:r>
              <a:rPr lang="ru-RU" sz="2800" b="1"/>
              <a:t>Нормирование</a:t>
            </a:r>
            <a:r>
              <a:rPr lang="ru-RU" sz="2800"/>
              <a:t> – масштабирование ненулевого вектора </a:t>
            </a:r>
            <a:r>
              <a:rPr lang="en-US" sz="2800" b="1"/>
              <a:t>a</a:t>
            </a:r>
            <a:r>
              <a:rPr lang="ru-RU" sz="2800"/>
              <a:t> так, чтобы получить в результате единичный вектор</a:t>
            </a:r>
            <a:r>
              <a:rPr lang="en-US" sz="2800"/>
              <a:t> </a:t>
            </a:r>
            <a:r>
              <a:rPr lang="en-US" sz="2800" b="1">
                <a:cs typeface="Tahoma" pitchFamily="34" charset="0"/>
              </a:rPr>
              <a:t>â</a:t>
            </a:r>
            <a:r>
              <a:rPr lang="ru-RU" sz="2800"/>
              <a:t>, с тем же направлением, что и вектор </a:t>
            </a:r>
            <a:r>
              <a:rPr lang="en-US" sz="2800" b="1"/>
              <a:t>a</a:t>
            </a:r>
            <a:endParaRPr lang="ru-RU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741488" y="5013325"/>
                <a:ext cx="1484312" cy="15287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12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741488" y="5013325"/>
                <a:ext cx="1484312" cy="1528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Object 5"/>
              <p:cNvSpPr txBox="1"/>
              <p:nvPr/>
            </p:nvSpPr>
            <p:spPr bwMode="auto">
              <a:xfrm>
                <a:off x="5795963" y="5229225"/>
                <a:ext cx="1770062" cy="873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12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5963" y="5229225"/>
                <a:ext cx="1770062" cy="873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Скалярное произведение векторов </a:t>
            </a:r>
            <a:r>
              <a:rPr lang="en-US"/>
              <a:t>(dot product)</a:t>
            </a:r>
            <a:endParaRPr lang="ru-RU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/>
              <a:t>Скалярное произведение</a:t>
            </a:r>
            <a:r>
              <a:rPr lang="ru-RU" sz="2800"/>
              <a:t> двух </a:t>
            </a:r>
            <a:r>
              <a:rPr lang="en-US" sz="2800"/>
              <a:t>n-</a:t>
            </a:r>
            <a:r>
              <a:rPr lang="ru-RU" sz="2800"/>
              <a:t>мерных векторов </a:t>
            </a:r>
            <a:r>
              <a:rPr lang="en-US" sz="2800" b="1"/>
              <a:t>v</a:t>
            </a:r>
            <a:r>
              <a:rPr lang="en-US" sz="2800"/>
              <a:t>=(v</a:t>
            </a:r>
            <a:r>
              <a:rPr lang="en-US" sz="2800" baseline="-25000"/>
              <a:t>1</a:t>
            </a:r>
            <a:r>
              <a:rPr lang="en-US" sz="2800"/>
              <a:t>, v</a:t>
            </a:r>
            <a:r>
              <a:rPr lang="en-US" sz="2800" baseline="-25000"/>
              <a:t>2</a:t>
            </a:r>
            <a:r>
              <a:rPr lang="en-US" sz="2800"/>
              <a:t>,…,v</a:t>
            </a:r>
            <a:r>
              <a:rPr lang="en-US" sz="2800" baseline="-25000"/>
              <a:t>n</a:t>
            </a:r>
            <a:r>
              <a:rPr lang="en-US" sz="2800"/>
              <a:t>) </a:t>
            </a:r>
            <a:r>
              <a:rPr lang="ru-RU" sz="2800"/>
              <a:t>и </a:t>
            </a:r>
            <a:r>
              <a:rPr lang="en-US" sz="2800" b="1"/>
              <a:t>w</a:t>
            </a:r>
            <a:r>
              <a:rPr lang="en-US" sz="2800"/>
              <a:t>=(w</a:t>
            </a:r>
            <a:r>
              <a:rPr lang="en-US" sz="2800" baseline="-25000"/>
              <a:t>1</a:t>
            </a:r>
            <a:r>
              <a:rPr lang="en-US" sz="2800"/>
              <a:t>, w</a:t>
            </a:r>
            <a:r>
              <a:rPr lang="en-US" sz="2800" baseline="-25000"/>
              <a:t>2</a:t>
            </a:r>
            <a:r>
              <a:rPr lang="en-US" sz="2800"/>
              <a:t>,…,w</a:t>
            </a:r>
            <a:r>
              <a:rPr lang="en-US" sz="2800" baseline="-25000"/>
              <a:t>n</a:t>
            </a:r>
            <a:r>
              <a:rPr lang="en-US" sz="2800"/>
              <a:t>) </a:t>
            </a:r>
            <a:r>
              <a:rPr lang="ru-RU" sz="2800"/>
              <a:t>обозначается </a:t>
            </a:r>
            <a:r>
              <a:rPr lang="en-US" sz="2800" b="1">
                <a:solidFill>
                  <a:schemeClr val="hlink"/>
                </a:solidFill>
              </a:rPr>
              <a:t>v </a:t>
            </a:r>
            <a:r>
              <a:rPr lang="en-US" sz="2800" b="1">
                <a:solidFill>
                  <a:schemeClr val="hlink"/>
                </a:solidFill>
                <a:cs typeface="Tahoma" pitchFamily="34" charset="0"/>
              </a:rPr>
              <a:t>∙</a:t>
            </a:r>
            <a:r>
              <a:rPr lang="ru-RU" sz="2800" b="1">
                <a:solidFill>
                  <a:schemeClr val="hlink"/>
                </a:solidFill>
              </a:rPr>
              <a:t> </a:t>
            </a:r>
            <a:r>
              <a:rPr lang="en-US" sz="2800" b="1">
                <a:solidFill>
                  <a:schemeClr val="hlink"/>
                </a:solidFill>
              </a:rPr>
              <a:t>w</a:t>
            </a:r>
            <a:r>
              <a:rPr lang="en-US" sz="2800"/>
              <a:t> </a:t>
            </a:r>
            <a:r>
              <a:rPr lang="ru-RU" sz="2800"/>
              <a:t>и имеет величину</a:t>
            </a:r>
            <a:r>
              <a:rPr lang="en-US" sz="2800"/>
              <a:t>:</a:t>
            </a:r>
            <a:endParaRPr lang="ru-RU" sz="2800" b="1">
              <a:solidFill>
                <a:schemeClr val="hlin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619250" y="3573462"/>
                <a:ext cx="6841182" cy="1727745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614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619250" y="3573462"/>
                <a:ext cx="6841182" cy="17277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Свойства скалярного произведения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Симметрия (коммутативность)</a:t>
            </a:r>
            <a:endParaRPr lang="en-US"/>
          </a:p>
          <a:p>
            <a:pPr lvl="1" eaLnBrk="1" hangingPunct="1"/>
            <a:r>
              <a:rPr lang="en-US" b="1"/>
              <a:t>a</a:t>
            </a:r>
            <a:r>
              <a:rPr lang="en-US"/>
              <a:t>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a</a:t>
            </a:r>
          </a:p>
          <a:p>
            <a:pPr eaLnBrk="1" hangingPunct="1"/>
            <a:r>
              <a:rPr lang="ru-RU"/>
              <a:t>Линейность (дистрибутивность)</a:t>
            </a:r>
            <a:endParaRPr lang="en-US"/>
          </a:p>
          <a:p>
            <a:pPr lvl="1" eaLnBrk="1" hangingPunct="1"/>
            <a:r>
              <a:rPr lang="en-US"/>
              <a:t>(</a:t>
            </a:r>
            <a:r>
              <a:rPr lang="en-US" b="1"/>
              <a:t>a</a:t>
            </a:r>
            <a:r>
              <a:rPr lang="en-US"/>
              <a:t> + </a:t>
            </a:r>
            <a:r>
              <a:rPr lang="en-US" b="1"/>
              <a:t>c</a:t>
            </a:r>
            <a:r>
              <a:rPr lang="en-US"/>
              <a:t>)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b="1">
                <a:cs typeface="Tahoma" pitchFamily="34" charset="0"/>
              </a:rPr>
              <a:t>a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+ </a:t>
            </a:r>
            <a:r>
              <a:rPr lang="en-US" b="1">
                <a:cs typeface="Tahoma" pitchFamily="34" charset="0"/>
              </a:rPr>
              <a:t>c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</a:p>
          <a:p>
            <a:pPr eaLnBrk="1" hangingPunct="1"/>
            <a:r>
              <a:rPr lang="ru-RU"/>
              <a:t>Однородность (ассоциативность)</a:t>
            </a:r>
            <a:endParaRPr lang="en-US"/>
          </a:p>
          <a:p>
            <a:pPr lvl="1" eaLnBrk="1" hangingPunct="1"/>
            <a:r>
              <a:rPr lang="en-US"/>
              <a:t>(</a:t>
            </a:r>
            <a:r>
              <a:rPr lang="en-US" i="1"/>
              <a:t>s</a:t>
            </a:r>
            <a:r>
              <a:rPr lang="en-US" b="1"/>
              <a:t>a</a:t>
            </a:r>
            <a:r>
              <a:rPr lang="en-US"/>
              <a:t>)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i="1">
                <a:cs typeface="Tahoma" pitchFamily="34" charset="0"/>
              </a:rPr>
              <a:t>s </a:t>
            </a:r>
            <a:r>
              <a:rPr lang="en-US">
                <a:cs typeface="Tahoma" pitchFamily="34" charset="0"/>
              </a:rPr>
              <a:t>(</a:t>
            </a:r>
            <a:r>
              <a:rPr lang="en-US" b="1">
                <a:cs typeface="Tahoma" pitchFamily="34" charset="0"/>
              </a:rPr>
              <a:t>a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)</a:t>
            </a:r>
            <a:endParaRPr lang="ru-RU"/>
          </a:p>
          <a:p>
            <a:pPr eaLnBrk="1" hangingPunct="1"/>
            <a:r>
              <a:rPr lang="en-US"/>
              <a:t>|</a:t>
            </a:r>
            <a:r>
              <a:rPr lang="en-US" b="1"/>
              <a:t>b</a:t>
            </a:r>
            <a:r>
              <a:rPr lang="en-US"/>
              <a:t>|</a:t>
            </a:r>
            <a:r>
              <a:rPr lang="en-US" baseline="30000"/>
              <a:t>2</a:t>
            </a:r>
            <a:r>
              <a:rPr lang="en-US"/>
              <a:t> = </a:t>
            </a:r>
            <a:r>
              <a:rPr lang="en-US" b="1"/>
              <a:t>b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Угол между двумя векторами</a:t>
            </a:r>
          </a:p>
        </p:txBody>
      </p:sp>
      <p:sp>
        <p:nvSpPr>
          <p:cNvPr id="71683" name="Line 5"/>
          <p:cNvSpPr>
            <a:spLocks noChangeShapeType="1"/>
          </p:cNvSpPr>
          <p:nvPr/>
        </p:nvSpPr>
        <p:spPr bwMode="auto">
          <a:xfrm flipV="1">
            <a:off x="1403350" y="2492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4" name="Line 6"/>
          <p:cNvSpPr>
            <a:spLocks noChangeShapeType="1"/>
          </p:cNvSpPr>
          <p:nvPr/>
        </p:nvSpPr>
        <p:spPr bwMode="auto">
          <a:xfrm>
            <a:off x="1403350" y="5876925"/>
            <a:ext cx="4464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5" name="Line 7"/>
          <p:cNvSpPr>
            <a:spLocks noChangeShapeType="1"/>
          </p:cNvSpPr>
          <p:nvPr/>
        </p:nvSpPr>
        <p:spPr bwMode="auto">
          <a:xfrm flipV="1">
            <a:off x="1403350" y="3284538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6" name="Line 8"/>
          <p:cNvSpPr>
            <a:spLocks noChangeShapeType="1"/>
          </p:cNvSpPr>
          <p:nvPr/>
        </p:nvSpPr>
        <p:spPr bwMode="auto">
          <a:xfrm flipV="1">
            <a:off x="1403350" y="4581525"/>
            <a:ext cx="2232025" cy="129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7" name="Text Box 11"/>
          <p:cNvSpPr txBox="1">
            <a:spLocks noChangeArrowheads="1"/>
          </p:cNvSpPr>
          <p:nvPr/>
        </p:nvSpPr>
        <p:spPr bwMode="auto">
          <a:xfrm>
            <a:off x="3563938" y="4652963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aseline="-25000"/>
          </a:p>
        </p:txBody>
      </p:sp>
      <p:sp>
        <p:nvSpPr>
          <p:cNvPr id="71688" name="Text Box 12"/>
          <p:cNvSpPr txBox="1">
            <a:spLocks noChangeArrowheads="1"/>
          </p:cNvSpPr>
          <p:nvPr/>
        </p:nvSpPr>
        <p:spPr bwMode="auto">
          <a:xfrm>
            <a:off x="1908175" y="29241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aseline="-25000"/>
          </a:p>
        </p:txBody>
      </p:sp>
      <p:sp>
        <p:nvSpPr>
          <p:cNvPr id="71689" name="Arc 19"/>
          <p:cNvSpPr>
            <a:spLocks/>
          </p:cNvSpPr>
          <p:nvPr/>
        </p:nvSpPr>
        <p:spPr bwMode="auto">
          <a:xfrm>
            <a:off x="1403350" y="5035550"/>
            <a:ext cx="936625" cy="841375"/>
          </a:xfrm>
          <a:custGeom>
            <a:avLst/>
            <a:gdLst>
              <a:gd name="T0" fmla="*/ 656426629 w 21600"/>
              <a:gd name="T1" fmla="*/ 0 h 20651"/>
              <a:gd name="T2" fmla="*/ 1760388826 w 21600"/>
              <a:gd name="T3" fmla="*/ 1396646607 h 20651"/>
              <a:gd name="T4" fmla="*/ 0 w 21600"/>
              <a:gd name="T5" fmla="*/ 1355594074 h 20651"/>
              <a:gd name="T6" fmla="*/ 0 60000 65536"/>
              <a:gd name="T7" fmla="*/ 0 60000 65536"/>
              <a:gd name="T8" fmla="*/ 0 60000 65536"/>
              <a:gd name="T9" fmla="*/ 0 w 21600"/>
              <a:gd name="T10" fmla="*/ 0 h 20651"/>
              <a:gd name="T11" fmla="*/ 21600 w 21600"/>
              <a:gd name="T12" fmla="*/ 20651 h 206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651" fill="none" extrusionOk="0">
                <a:moveTo>
                  <a:pt x="8050" y="0"/>
                </a:moveTo>
                <a:cubicBezTo>
                  <a:pt x="16236" y="3288"/>
                  <a:pt x="21600" y="11222"/>
                  <a:pt x="21600" y="20044"/>
                </a:cubicBezTo>
                <a:cubicBezTo>
                  <a:pt x="21600" y="20246"/>
                  <a:pt x="21597" y="20448"/>
                  <a:pt x="21591" y="20651"/>
                </a:cubicBezTo>
              </a:path>
              <a:path w="21600" h="20651" stroke="0" extrusionOk="0">
                <a:moveTo>
                  <a:pt x="8050" y="0"/>
                </a:moveTo>
                <a:cubicBezTo>
                  <a:pt x="16236" y="3288"/>
                  <a:pt x="21600" y="11222"/>
                  <a:pt x="21600" y="20044"/>
                </a:cubicBezTo>
                <a:cubicBezTo>
                  <a:pt x="21600" y="20246"/>
                  <a:pt x="21597" y="20448"/>
                  <a:pt x="21591" y="20651"/>
                </a:cubicBezTo>
                <a:lnTo>
                  <a:pt x="0" y="200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0" name="Arc 20"/>
          <p:cNvSpPr>
            <a:spLocks/>
          </p:cNvSpPr>
          <p:nvPr/>
        </p:nvSpPr>
        <p:spPr bwMode="auto">
          <a:xfrm>
            <a:off x="1403350" y="5176838"/>
            <a:ext cx="1368425" cy="681037"/>
          </a:xfrm>
          <a:custGeom>
            <a:avLst/>
            <a:gdLst>
              <a:gd name="T0" fmla="*/ 2147483647 w 21600"/>
              <a:gd name="T1" fmla="*/ 0 h 11682"/>
              <a:gd name="T2" fmla="*/ 2147483647 w 21600"/>
              <a:gd name="T3" fmla="*/ 2147483647 h 11682"/>
              <a:gd name="T4" fmla="*/ 0 w 21600"/>
              <a:gd name="T5" fmla="*/ 2147483647 h 11682"/>
              <a:gd name="T6" fmla="*/ 0 60000 65536"/>
              <a:gd name="T7" fmla="*/ 0 60000 65536"/>
              <a:gd name="T8" fmla="*/ 0 60000 65536"/>
              <a:gd name="T9" fmla="*/ 0 w 21600"/>
              <a:gd name="T10" fmla="*/ 0 h 11682"/>
              <a:gd name="T11" fmla="*/ 21600 w 21600"/>
              <a:gd name="T12" fmla="*/ 11682 h 116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682" fill="none" extrusionOk="0">
                <a:moveTo>
                  <a:pt x="18544" y="0"/>
                </a:moveTo>
                <a:cubicBezTo>
                  <a:pt x="20544" y="3348"/>
                  <a:pt x="21600" y="7175"/>
                  <a:pt x="21600" y="11075"/>
                </a:cubicBezTo>
                <a:cubicBezTo>
                  <a:pt x="21600" y="11277"/>
                  <a:pt x="21597" y="11479"/>
                  <a:pt x="21591" y="11682"/>
                </a:cubicBezTo>
              </a:path>
              <a:path w="21600" h="11682" stroke="0" extrusionOk="0">
                <a:moveTo>
                  <a:pt x="18544" y="0"/>
                </a:moveTo>
                <a:cubicBezTo>
                  <a:pt x="20544" y="3348"/>
                  <a:pt x="21600" y="7175"/>
                  <a:pt x="21600" y="11075"/>
                </a:cubicBezTo>
                <a:cubicBezTo>
                  <a:pt x="21600" y="11277"/>
                  <a:pt x="21597" y="11479"/>
                  <a:pt x="21591" y="11682"/>
                </a:cubicBezTo>
                <a:lnTo>
                  <a:pt x="0" y="1107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1" name="Arc 21"/>
          <p:cNvSpPr>
            <a:spLocks/>
          </p:cNvSpPr>
          <p:nvPr/>
        </p:nvSpPr>
        <p:spPr bwMode="auto">
          <a:xfrm>
            <a:off x="1403350" y="4302125"/>
            <a:ext cx="1492250" cy="1506538"/>
          </a:xfrm>
          <a:custGeom>
            <a:avLst/>
            <a:gdLst>
              <a:gd name="T0" fmla="*/ 2147483647 w 18650"/>
              <a:gd name="T1" fmla="*/ 0 h 20044"/>
              <a:gd name="T2" fmla="*/ 2147483647 w 18650"/>
              <a:gd name="T3" fmla="*/ 2147483647 h 20044"/>
              <a:gd name="T4" fmla="*/ 0 w 18650"/>
              <a:gd name="T5" fmla="*/ 2147483647 h 20044"/>
              <a:gd name="T6" fmla="*/ 0 60000 65536"/>
              <a:gd name="T7" fmla="*/ 0 60000 65536"/>
              <a:gd name="T8" fmla="*/ 0 60000 65536"/>
              <a:gd name="T9" fmla="*/ 0 w 18650"/>
              <a:gd name="T10" fmla="*/ 0 h 20044"/>
              <a:gd name="T11" fmla="*/ 18650 w 18650"/>
              <a:gd name="T12" fmla="*/ 20044 h 200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50" h="20044" fill="none" extrusionOk="0">
                <a:moveTo>
                  <a:pt x="8050" y="0"/>
                </a:moveTo>
                <a:cubicBezTo>
                  <a:pt x="12501" y="1788"/>
                  <a:pt x="16230" y="5006"/>
                  <a:pt x="18649" y="9147"/>
                </a:cubicBezTo>
              </a:path>
              <a:path w="18650" h="20044" stroke="0" extrusionOk="0">
                <a:moveTo>
                  <a:pt x="8050" y="0"/>
                </a:moveTo>
                <a:cubicBezTo>
                  <a:pt x="12501" y="1788"/>
                  <a:pt x="16230" y="5006"/>
                  <a:pt x="18649" y="9147"/>
                </a:cubicBezTo>
                <a:lnTo>
                  <a:pt x="0" y="200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2" name="Text Box 23"/>
          <p:cNvSpPr txBox="1">
            <a:spLocks noChangeArrowheads="1"/>
          </p:cNvSpPr>
          <p:nvPr/>
        </p:nvSpPr>
        <p:spPr bwMode="auto">
          <a:xfrm>
            <a:off x="2771775" y="5373688"/>
            <a:ext cx="458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φ</a:t>
            </a:r>
            <a:r>
              <a:rPr lang="en-US" baseline="-25000">
                <a:cs typeface="Tahoma" pitchFamily="34" charset="0"/>
              </a:rPr>
              <a:t>b</a:t>
            </a:r>
            <a:endParaRPr lang="el-GR" baseline="-25000">
              <a:cs typeface="Tahoma" pitchFamily="34" charset="0"/>
            </a:endParaRPr>
          </a:p>
        </p:txBody>
      </p:sp>
      <p:sp>
        <p:nvSpPr>
          <p:cNvPr id="71693" name="Text Box 24"/>
          <p:cNvSpPr txBox="1">
            <a:spLocks noChangeArrowheads="1"/>
          </p:cNvSpPr>
          <p:nvPr/>
        </p:nvSpPr>
        <p:spPr bwMode="auto">
          <a:xfrm>
            <a:off x="1835150" y="4868863"/>
            <a:ext cx="444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φ</a:t>
            </a:r>
            <a:r>
              <a:rPr lang="en-US" baseline="-25000">
                <a:cs typeface="Tahoma" pitchFamily="34" charset="0"/>
              </a:rPr>
              <a:t>c</a:t>
            </a:r>
            <a:endParaRPr lang="el-GR" baseline="-25000">
              <a:cs typeface="Tahoma" pitchFamily="34" charset="0"/>
            </a:endParaRPr>
          </a:p>
        </p:txBody>
      </p:sp>
      <p:sp>
        <p:nvSpPr>
          <p:cNvPr id="71694" name="Text Box 25"/>
          <p:cNvSpPr txBox="1">
            <a:spLocks noChangeArrowheads="1"/>
          </p:cNvSpPr>
          <p:nvPr/>
        </p:nvSpPr>
        <p:spPr bwMode="auto">
          <a:xfrm>
            <a:off x="2484438" y="4149725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θ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Угол между двумя векторами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/>
              <a:t>Косинус угла</a:t>
            </a:r>
            <a:r>
              <a:rPr lang="ru-RU" sz="2800"/>
              <a:t> между двумя векторами равен скалярному произведению их орт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619250" y="3789362"/>
                <a:ext cx="4608934" cy="14398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17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619250" y="3789362"/>
                <a:ext cx="4608934" cy="14398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Знак скалярного произведения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579937"/>
          </a:xfrm>
        </p:spPr>
        <p:txBody>
          <a:bodyPr/>
          <a:lstStyle/>
          <a:p>
            <a:pPr eaLnBrk="1" hangingPunct="1"/>
            <a:r>
              <a:rPr lang="ru-RU" sz="2800"/>
              <a:t>Связь между знаком косинуса и углом:</a:t>
            </a:r>
          </a:p>
          <a:p>
            <a:pPr lvl="1" eaLnBrk="1" hangingPunct="1"/>
            <a:r>
              <a:rPr lang="en-US"/>
              <a:t>cos(</a:t>
            </a:r>
            <a:r>
              <a:rPr lang="el-GR">
                <a:cs typeface="Tahoma" pitchFamily="34" charset="0"/>
              </a:rPr>
              <a:t>θ</a:t>
            </a:r>
            <a:r>
              <a:rPr lang="en-US">
                <a:cs typeface="Tahoma" pitchFamily="34" charset="0"/>
              </a:rPr>
              <a:t>) &gt; 0</a:t>
            </a:r>
            <a:r>
              <a:rPr lang="ru-RU">
                <a:cs typeface="Tahoma" pitchFamily="34" charset="0"/>
              </a:rPr>
              <a:t>, если </a:t>
            </a:r>
            <a:r>
              <a:rPr lang="en-US">
                <a:cs typeface="Tahoma" pitchFamily="34" charset="0"/>
              </a:rPr>
              <a:t>|</a:t>
            </a:r>
            <a:r>
              <a:rPr lang="el-GR">
                <a:cs typeface="Tahoma" pitchFamily="34" charset="0"/>
              </a:rPr>
              <a:t>θ</a:t>
            </a:r>
            <a:r>
              <a:rPr lang="en-US">
                <a:cs typeface="Tahoma" pitchFamily="34" charset="0"/>
              </a:rPr>
              <a:t>|</a:t>
            </a:r>
            <a:r>
              <a:rPr lang="ru-RU">
                <a:cs typeface="Tahoma" pitchFamily="34" charset="0"/>
              </a:rPr>
              <a:t> </a:t>
            </a:r>
            <a:r>
              <a:rPr lang="en-US">
                <a:cs typeface="Tahoma" pitchFamily="34" charset="0"/>
              </a:rPr>
              <a:t>&lt; 90°</a:t>
            </a:r>
          </a:p>
          <a:p>
            <a:pPr lvl="1" eaLnBrk="1" hangingPunct="1"/>
            <a:r>
              <a:rPr lang="en-US"/>
              <a:t>cos(</a:t>
            </a:r>
            <a:r>
              <a:rPr lang="el-GR">
                <a:cs typeface="Tahoma" pitchFamily="34" charset="0"/>
              </a:rPr>
              <a:t>θ</a:t>
            </a:r>
            <a:r>
              <a:rPr lang="en-US">
                <a:cs typeface="Tahoma" pitchFamily="34" charset="0"/>
              </a:rPr>
              <a:t>) = 0</a:t>
            </a:r>
            <a:r>
              <a:rPr lang="ru-RU">
                <a:cs typeface="Tahoma" pitchFamily="34" charset="0"/>
              </a:rPr>
              <a:t>, если </a:t>
            </a:r>
            <a:r>
              <a:rPr lang="en-US">
                <a:cs typeface="Tahoma" pitchFamily="34" charset="0"/>
              </a:rPr>
              <a:t>|</a:t>
            </a:r>
            <a:r>
              <a:rPr lang="el-GR">
                <a:cs typeface="Tahoma" pitchFamily="34" charset="0"/>
              </a:rPr>
              <a:t>θ</a:t>
            </a:r>
            <a:r>
              <a:rPr lang="en-US">
                <a:cs typeface="Tahoma" pitchFamily="34" charset="0"/>
              </a:rPr>
              <a:t>|</a:t>
            </a:r>
            <a:r>
              <a:rPr lang="ru-RU">
                <a:cs typeface="Tahoma" pitchFamily="34" charset="0"/>
              </a:rPr>
              <a:t> </a:t>
            </a:r>
            <a:r>
              <a:rPr lang="en-US">
                <a:cs typeface="Tahoma" pitchFamily="34" charset="0"/>
              </a:rPr>
              <a:t>= 90°</a:t>
            </a:r>
          </a:p>
          <a:p>
            <a:pPr lvl="1" eaLnBrk="1" hangingPunct="1"/>
            <a:r>
              <a:rPr lang="en-US"/>
              <a:t>cos(</a:t>
            </a:r>
            <a:r>
              <a:rPr lang="el-GR">
                <a:cs typeface="Tahoma" pitchFamily="34" charset="0"/>
              </a:rPr>
              <a:t>θ</a:t>
            </a:r>
            <a:r>
              <a:rPr lang="en-US">
                <a:cs typeface="Tahoma" pitchFamily="34" charset="0"/>
              </a:rPr>
              <a:t>) &lt; 0</a:t>
            </a:r>
            <a:r>
              <a:rPr lang="ru-RU">
                <a:cs typeface="Tahoma" pitchFamily="34" charset="0"/>
              </a:rPr>
              <a:t>, если </a:t>
            </a:r>
            <a:r>
              <a:rPr lang="en-US">
                <a:cs typeface="Tahoma" pitchFamily="34" charset="0"/>
              </a:rPr>
              <a:t>|</a:t>
            </a:r>
            <a:r>
              <a:rPr lang="el-GR">
                <a:cs typeface="Tahoma" pitchFamily="34" charset="0"/>
              </a:rPr>
              <a:t>θ</a:t>
            </a:r>
            <a:r>
              <a:rPr lang="en-US">
                <a:cs typeface="Tahoma" pitchFamily="34" charset="0"/>
              </a:rPr>
              <a:t>|</a:t>
            </a:r>
            <a:r>
              <a:rPr lang="ru-RU">
                <a:cs typeface="Tahoma" pitchFamily="34" charset="0"/>
              </a:rPr>
              <a:t> </a:t>
            </a:r>
            <a:r>
              <a:rPr lang="en-US">
                <a:cs typeface="Tahoma" pitchFamily="34" charset="0"/>
              </a:rPr>
              <a:t>&gt; 90°</a:t>
            </a:r>
            <a:endParaRPr lang="ru-RU">
              <a:cs typeface="Tahoma" pitchFamily="34" charset="0"/>
            </a:endParaRPr>
          </a:p>
          <a:p>
            <a:pPr eaLnBrk="1" hangingPunct="1"/>
            <a:r>
              <a:rPr lang="ru-RU" sz="2800"/>
              <a:t>Угол между двумя векторами ненулевой длины составляет:</a:t>
            </a:r>
          </a:p>
          <a:p>
            <a:pPr lvl="1" eaLnBrk="1" hangingPunct="1"/>
            <a:r>
              <a:rPr lang="ru-RU"/>
              <a:t>Менее 90</a:t>
            </a:r>
            <a:r>
              <a:rPr lang="en-US">
                <a:cs typeface="Tahoma" pitchFamily="34" charset="0"/>
              </a:rPr>
              <a:t>°</a:t>
            </a:r>
            <a:r>
              <a:rPr lang="ru-RU">
                <a:cs typeface="Tahoma" pitchFamily="34" charset="0"/>
              </a:rPr>
              <a:t>, если </a:t>
            </a:r>
            <a:r>
              <a:rPr lang="en-US" b="1">
                <a:cs typeface="Tahoma" pitchFamily="34" charset="0"/>
              </a:rPr>
              <a:t>b </a:t>
            </a:r>
            <a:r>
              <a:rPr lang="ru-RU">
                <a:cs typeface="Tahoma" pitchFamily="34" charset="0"/>
              </a:rPr>
              <a:t>∙</a:t>
            </a:r>
            <a:r>
              <a:rPr lang="en-US">
                <a:cs typeface="Tahoma" pitchFamily="34" charset="0"/>
              </a:rPr>
              <a:t> </a:t>
            </a:r>
            <a:r>
              <a:rPr lang="en-US" b="1">
                <a:cs typeface="Tahoma" pitchFamily="34" charset="0"/>
              </a:rPr>
              <a:t>c</a:t>
            </a:r>
            <a:r>
              <a:rPr lang="en-US">
                <a:cs typeface="Tahoma" pitchFamily="34" charset="0"/>
              </a:rPr>
              <a:t> &gt; 0</a:t>
            </a:r>
          </a:p>
          <a:p>
            <a:pPr lvl="1" eaLnBrk="1" hangingPunct="1"/>
            <a:r>
              <a:rPr lang="ru-RU"/>
              <a:t>Ровно 90</a:t>
            </a:r>
            <a:r>
              <a:rPr lang="en-US">
                <a:cs typeface="Tahoma" pitchFamily="34" charset="0"/>
              </a:rPr>
              <a:t>°</a:t>
            </a:r>
            <a:r>
              <a:rPr lang="ru-RU">
                <a:cs typeface="Tahoma" pitchFamily="34" charset="0"/>
              </a:rPr>
              <a:t>, если </a:t>
            </a:r>
            <a:r>
              <a:rPr lang="en-US" b="1">
                <a:cs typeface="Tahoma" pitchFamily="34" charset="0"/>
              </a:rPr>
              <a:t>b </a:t>
            </a:r>
            <a:r>
              <a:rPr lang="ru-RU">
                <a:cs typeface="Tahoma" pitchFamily="34" charset="0"/>
              </a:rPr>
              <a:t>∙</a:t>
            </a:r>
            <a:r>
              <a:rPr lang="en-US">
                <a:cs typeface="Tahoma" pitchFamily="34" charset="0"/>
              </a:rPr>
              <a:t> </a:t>
            </a:r>
            <a:r>
              <a:rPr lang="en-US" b="1">
                <a:cs typeface="Tahoma" pitchFamily="34" charset="0"/>
              </a:rPr>
              <a:t>c</a:t>
            </a:r>
            <a:r>
              <a:rPr lang="en-US">
                <a:cs typeface="Tahoma" pitchFamily="34" charset="0"/>
              </a:rPr>
              <a:t> </a:t>
            </a:r>
            <a:r>
              <a:rPr lang="ru-RU">
                <a:cs typeface="Tahoma" pitchFamily="34" charset="0"/>
              </a:rPr>
              <a:t>=</a:t>
            </a:r>
            <a:r>
              <a:rPr lang="en-US">
                <a:cs typeface="Tahoma" pitchFamily="34" charset="0"/>
              </a:rPr>
              <a:t> 0</a:t>
            </a:r>
          </a:p>
          <a:p>
            <a:pPr lvl="1" eaLnBrk="1" hangingPunct="1"/>
            <a:r>
              <a:rPr lang="ru-RU"/>
              <a:t>Более 90</a:t>
            </a:r>
            <a:r>
              <a:rPr lang="en-US">
                <a:cs typeface="Tahoma" pitchFamily="34" charset="0"/>
              </a:rPr>
              <a:t>°</a:t>
            </a:r>
            <a:r>
              <a:rPr lang="ru-RU">
                <a:cs typeface="Tahoma" pitchFamily="34" charset="0"/>
              </a:rPr>
              <a:t>, если </a:t>
            </a:r>
            <a:r>
              <a:rPr lang="en-US" b="1">
                <a:cs typeface="Tahoma" pitchFamily="34" charset="0"/>
              </a:rPr>
              <a:t>b </a:t>
            </a:r>
            <a:r>
              <a:rPr lang="ru-RU">
                <a:cs typeface="Tahoma" pitchFamily="34" charset="0"/>
              </a:rPr>
              <a:t>∙</a:t>
            </a:r>
            <a:r>
              <a:rPr lang="en-US">
                <a:cs typeface="Tahoma" pitchFamily="34" charset="0"/>
              </a:rPr>
              <a:t> </a:t>
            </a:r>
            <a:r>
              <a:rPr lang="en-US" b="1">
                <a:cs typeface="Tahoma" pitchFamily="34" charset="0"/>
              </a:rPr>
              <a:t>c</a:t>
            </a:r>
            <a:r>
              <a:rPr lang="en-US">
                <a:cs typeface="Tahoma" pitchFamily="34" charset="0"/>
              </a:rPr>
              <a:t> &lt; 0</a:t>
            </a:r>
            <a:endParaRPr lang="ru-RU"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Задачи визуализации трехмерных объектов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Описание объектов, источников света, виртуальных камер, сред (жидкости, газы, туман)</a:t>
            </a:r>
          </a:p>
          <a:p>
            <a:pPr eaLnBrk="1" hangingPunct="1"/>
            <a:r>
              <a:rPr lang="ru-RU"/>
              <a:t>Взаимодействие этих объектов со светом и вычисление значений соответствующих пикселей</a:t>
            </a:r>
          </a:p>
          <a:p>
            <a:pPr eaLnBrk="1" hangingPunct="1"/>
            <a:r>
              <a:rPr lang="ru-RU"/>
              <a:t>Эта задача, в общем случае, непростая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Перпендикулярность (ортогональность)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Два ненулевых вектора являются перпендикулярными (т.е. угол между ними равен 90</a:t>
            </a:r>
            <a:r>
              <a:rPr lang="en-US">
                <a:cs typeface="Tahoma" pitchFamily="34" charset="0"/>
              </a:rPr>
              <a:t>°</a:t>
            </a:r>
            <a:r>
              <a:rPr lang="ru-RU">
                <a:cs typeface="Tahoma" pitchFamily="34" charset="0"/>
              </a:rPr>
              <a:t>)</a:t>
            </a:r>
            <a:r>
              <a:rPr lang="ru-RU"/>
              <a:t>, если их скалярное произведение равно нулю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Двумерный «перп» вектор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Пусть </a:t>
            </a:r>
            <a:r>
              <a:rPr lang="en-US"/>
              <a:t>a = (a</a:t>
            </a:r>
            <a:r>
              <a:rPr lang="en-US" baseline="-25000"/>
              <a:t>x</a:t>
            </a:r>
            <a:r>
              <a:rPr lang="en-US"/>
              <a:t>, a</a:t>
            </a:r>
            <a:r>
              <a:rPr lang="en-US" baseline="-25000"/>
              <a:t>y</a:t>
            </a:r>
            <a:r>
              <a:rPr lang="en-US"/>
              <a:t>)</a:t>
            </a:r>
            <a:r>
              <a:rPr lang="ru-RU"/>
              <a:t>, тогда</a:t>
            </a:r>
          </a:p>
          <a:p>
            <a:pPr eaLnBrk="1" hangingPunct="1"/>
            <a:r>
              <a:rPr lang="en-US"/>
              <a:t>a</a:t>
            </a:r>
            <a:r>
              <a:rPr lang="en-US">
                <a:latin typeface="Arial" charset="0"/>
              </a:rPr>
              <a:t>┴</a:t>
            </a:r>
            <a:r>
              <a:rPr lang="en-US"/>
              <a:t> = (-a</a:t>
            </a:r>
            <a:r>
              <a:rPr lang="en-US" baseline="-25000"/>
              <a:t>y</a:t>
            </a:r>
            <a:r>
              <a:rPr lang="en-US"/>
              <a:t>, a</a:t>
            </a:r>
            <a:r>
              <a:rPr lang="en-US" baseline="-25000"/>
              <a:t>x</a:t>
            </a:r>
            <a:r>
              <a:rPr lang="en-US"/>
              <a:t>) – </a:t>
            </a:r>
            <a:r>
              <a:rPr lang="ru-RU"/>
              <a:t>вектор, перпендикулярный против часовой стрелки к вектору </a:t>
            </a:r>
            <a:r>
              <a:rPr lang="en-US"/>
              <a:t>a</a:t>
            </a:r>
            <a:endParaRPr lang="ru-RU"/>
          </a:p>
          <a:p>
            <a:pPr lvl="1" eaLnBrk="1" hangingPunct="1"/>
            <a:r>
              <a:rPr lang="ru-RU"/>
              <a:t>Для обозначения таких векторов</a:t>
            </a:r>
            <a:r>
              <a:rPr lang="en-US"/>
              <a:t> </a:t>
            </a:r>
            <a:r>
              <a:rPr lang="ru-RU"/>
              <a:t>используется символ «</a:t>
            </a:r>
            <a:r>
              <a:rPr lang="en-US">
                <a:latin typeface="Arial" charset="0"/>
              </a:rPr>
              <a:t>┴</a:t>
            </a:r>
            <a:r>
              <a:rPr lang="ru-RU"/>
              <a:t>» («</a:t>
            </a:r>
            <a:r>
              <a:rPr lang="en-US"/>
              <a:t>perp</a:t>
            </a:r>
            <a:r>
              <a:rPr lang="ru-RU"/>
              <a:t>»</a:t>
            </a:r>
            <a:r>
              <a:rPr lang="en-US"/>
              <a:t>,</a:t>
            </a:r>
            <a:r>
              <a:rPr lang="ru-RU"/>
              <a:t> произносится</a:t>
            </a:r>
            <a:r>
              <a:rPr lang="en-US"/>
              <a:t> </a:t>
            </a:r>
            <a:r>
              <a:rPr lang="ru-RU"/>
              <a:t>«перп»)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5779" name="Line 5"/>
          <p:cNvSpPr>
            <a:spLocks noChangeShapeType="1"/>
          </p:cNvSpPr>
          <p:nvPr/>
        </p:nvSpPr>
        <p:spPr bwMode="auto">
          <a:xfrm flipV="1">
            <a:off x="3635375" y="2133600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rot="16200000" flipV="1">
            <a:off x="1331118" y="3142457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rot="5400000" flipV="1">
            <a:off x="5650707" y="3429794"/>
            <a:ext cx="1008062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2" name="Text Box 8"/>
          <p:cNvSpPr txBox="1">
            <a:spLocks noChangeArrowheads="1"/>
          </p:cNvSpPr>
          <p:nvPr/>
        </p:nvSpPr>
        <p:spPr bwMode="auto">
          <a:xfrm>
            <a:off x="4551363" y="2360613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1476375" y="3716338"/>
            <a:ext cx="58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940425" y="4076700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  <p:bldP spid="65543" grpId="0" animBg="1"/>
      <p:bldP spid="65545" grpId="0"/>
      <p:bldP spid="655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Упражнения на дом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Докажите следующие свойства оператора </a:t>
            </a:r>
            <a:r>
              <a:rPr lang="ru-RU">
                <a:latin typeface="Arial" charset="0"/>
              </a:rPr>
              <a:t>┴:</a:t>
            </a:r>
          </a:p>
          <a:p>
            <a:pPr lvl="1" eaLnBrk="1" hangingPunct="1"/>
            <a:r>
              <a:rPr lang="ru-RU">
                <a:latin typeface="Arial" charset="0"/>
              </a:rPr>
              <a:t>Линейность:</a:t>
            </a:r>
          </a:p>
          <a:p>
            <a:pPr lvl="2" eaLnBrk="1" hangingPunct="1"/>
            <a:r>
              <a:rPr lang="ru-RU">
                <a:latin typeface="Arial" charset="0"/>
              </a:rPr>
              <a:t>(</a:t>
            </a:r>
            <a:r>
              <a:rPr lang="en-US" b="1">
                <a:latin typeface="Arial" charset="0"/>
              </a:rPr>
              <a:t>a</a:t>
            </a:r>
            <a:r>
              <a:rPr lang="en-US">
                <a:latin typeface="Arial" charset="0"/>
              </a:rPr>
              <a:t> + </a:t>
            </a:r>
            <a:r>
              <a:rPr lang="en-US" b="1">
                <a:latin typeface="Arial" charset="0"/>
              </a:rPr>
              <a:t>b</a:t>
            </a:r>
            <a:r>
              <a:rPr lang="en-US">
                <a:latin typeface="Arial" charset="0"/>
              </a:rPr>
              <a:t>) 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 </a:t>
            </a:r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+ </a:t>
            </a:r>
            <a:r>
              <a:rPr lang="en-US" b="1">
                <a:latin typeface="Arial" charset="0"/>
              </a:rPr>
              <a:t>b</a:t>
            </a:r>
            <a:r>
              <a:rPr lang="ru-RU">
                <a:latin typeface="Arial" charset="0"/>
              </a:rPr>
              <a:t>┴</a:t>
            </a:r>
            <a:endParaRPr lang="en-US">
              <a:latin typeface="Arial" charset="0"/>
            </a:endParaRPr>
          </a:p>
          <a:p>
            <a:pPr lvl="2" eaLnBrk="1" hangingPunct="1"/>
            <a:r>
              <a:rPr lang="en-US">
                <a:latin typeface="Arial" charset="0"/>
              </a:rPr>
              <a:t>(A</a:t>
            </a:r>
            <a:r>
              <a:rPr lang="en-US" b="1">
                <a:latin typeface="Arial" charset="0"/>
              </a:rPr>
              <a:t>a</a:t>
            </a:r>
            <a:r>
              <a:rPr lang="en-US">
                <a:latin typeface="Arial" charset="0"/>
              </a:rPr>
              <a:t>) 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A</a:t>
            </a:r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, </a:t>
            </a:r>
            <a:r>
              <a:rPr lang="ru-RU">
                <a:latin typeface="Arial" charset="0"/>
              </a:rPr>
              <a:t>для любого скаляра </a:t>
            </a:r>
            <a:r>
              <a:rPr lang="en-US">
                <a:latin typeface="Arial" charset="0"/>
              </a:rPr>
              <a:t>A</a:t>
            </a:r>
          </a:p>
          <a:p>
            <a:pPr lvl="1" eaLnBrk="1" hangingPunct="1"/>
            <a:r>
              <a:rPr lang="ru-RU">
                <a:latin typeface="Arial" charset="0"/>
              </a:rPr>
              <a:t>Реверсирование:</a:t>
            </a:r>
          </a:p>
          <a:p>
            <a:pPr lvl="2" eaLnBrk="1" hangingPunct="1"/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(</a:t>
            </a:r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)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-</a:t>
            </a:r>
            <a:r>
              <a:rPr lang="en-US" b="1">
                <a:latin typeface="Arial" charset="0"/>
              </a:rPr>
              <a:t>a</a:t>
            </a:r>
            <a:endParaRPr lang="ru-RU">
              <a:latin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Перп-скалярное произведение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 err="1"/>
              <a:t>Перп</a:t>
            </a:r>
            <a:r>
              <a:rPr lang="ru-RU" dirty="0"/>
              <a:t>-скалярное произведение – произведение </a:t>
            </a:r>
            <a:r>
              <a:rPr lang="ru-RU" dirty="0" err="1"/>
              <a:t>перпа</a:t>
            </a:r>
            <a:r>
              <a:rPr lang="ru-RU" dirty="0"/>
              <a:t> некоторого вектора на другой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endParaRPr lang="ru-RU" b="1" dirty="0"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dirty="0"/>
              <a:t>Свойства (доказать, используя определение </a:t>
            </a: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</a:t>
            </a:r>
            <a:r>
              <a:rPr lang="ru-RU" dirty="0"/>
              <a:t>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ru-RU" b="1" dirty="0">
                <a:cs typeface="Tahoma" pitchFamily="34" charset="0"/>
              </a:rPr>
              <a:t> </a:t>
            </a:r>
            <a:r>
              <a:rPr lang="ru-RU" dirty="0">
                <a:cs typeface="Tahoma" pitchFamily="34" charset="0"/>
              </a:rPr>
              <a:t>=</a:t>
            </a:r>
            <a:r>
              <a:rPr lang="ru-RU" b="1" dirty="0">
                <a:cs typeface="Tahoma" pitchFamily="34" charset="0"/>
              </a:rPr>
              <a:t> </a:t>
            </a:r>
            <a:r>
              <a:rPr lang="en-US" b="1" dirty="0" err="1">
                <a:cs typeface="Tahoma" pitchFamily="34" charset="0"/>
              </a:rPr>
              <a:t>a</a:t>
            </a:r>
            <a:r>
              <a:rPr lang="en-US" baseline="-25000" dirty="0" err="1">
                <a:cs typeface="Tahoma" pitchFamily="34" charset="0"/>
              </a:rPr>
              <a:t>x</a:t>
            </a:r>
            <a:r>
              <a:rPr lang="en-US" b="1" dirty="0" err="1">
                <a:cs typeface="Tahoma" pitchFamily="34" charset="0"/>
              </a:rPr>
              <a:t>b</a:t>
            </a:r>
            <a:r>
              <a:rPr lang="en-US" baseline="-25000" dirty="0" err="1">
                <a:cs typeface="Tahoma" pitchFamily="34" charset="0"/>
              </a:rPr>
              <a:t>y</a:t>
            </a:r>
            <a:r>
              <a:rPr lang="en-US" dirty="0">
                <a:cs typeface="Tahoma" pitchFamily="34" charset="0"/>
              </a:rPr>
              <a:t> – </a:t>
            </a:r>
            <a:r>
              <a:rPr lang="en-US" b="1" dirty="0" err="1">
                <a:cs typeface="Tahoma" pitchFamily="34" charset="0"/>
              </a:rPr>
              <a:t>a</a:t>
            </a:r>
            <a:r>
              <a:rPr lang="en-US" baseline="-25000" dirty="0" err="1">
                <a:cs typeface="Tahoma" pitchFamily="34" charset="0"/>
              </a:rPr>
              <a:t>y</a:t>
            </a:r>
            <a:r>
              <a:rPr lang="en-US" b="1" dirty="0" err="1">
                <a:cs typeface="Tahoma" pitchFamily="34" charset="0"/>
              </a:rPr>
              <a:t>b</a:t>
            </a:r>
            <a:r>
              <a:rPr lang="en-US" baseline="-25000" dirty="0" err="1">
                <a:cs typeface="Tahoma" pitchFamily="34" charset="0"/>
              </a:rPr>
              <a:t>x</a:t>
            </a:r>
            <a:endParaRPr lang="en-US" baseline="-25000" dirty="0"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/>
              <a:t>a </a:t>
            </a:r>
            <a:r>
              <a:rPr lang="en-US" dirty="0"/>
              <a:t>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|</a:t>
            </a: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┴|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 = </a:t>
            </a:r>
            <a:r>
              <a:rPr lang="en-US" dirty="0"/>
              <a:t>|</a:t>
            </a: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|</a:t>
            </a:r>
            <a:r>
              <a:rPr lang="en-US" baseline="30000" dirty="0">
                <a:latin typeface="Arial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en-US" dirty="0">
                <a:cs typeface="Tahoma" pitchFamily="34" charset="0"/>
              </a:rPr>
              <a:t>= -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/>
              <a:t>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Ортогональные проекции и расстояние от точки до прямой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506912"/>
          </a:xfrm>
        </p:spPr>
        <p:txBody>
          <a:bodyPr/>
          <a:lstStyle/>
          <a:p>
            <a:pPr eaLnBrk="1" hangingPunct="1"/>
            <a:r>
              <a:rPr lang="ru-RU" sz="2800"/>
              <a:t>В графических приложениях часто возникают 3 геометрических задачи</a:t>
            </a:r>
          </a:p>
          <a:p>
            <a:pPr lvl="1" eaLnBrk="1" hangingPunct="1"/>
            <a:r>
              <a:rPr lang="ru-RU"/>
              <a:t>Проецирование вектора на данный вектор</a:t>
            </a:r>
          </a:p>
          <a:p>
            <a:pPr lvl="1" eaLnBrk="1" hangingPunct="1"/>
            <a:r>
              <a:rPr lang="ru-RU"/>
              <a:t>Разложение вектора на составляющие в заданных направлениях</a:t>
            </a:r>
          </a:p>
          <a:p>
            <a:pPr lvl="1" eaLnBrk="1" hangingPunct="1"/>
            <a:r>
              <a:rPr lang="ru-RU"/>
              <a:t>Определение расстояния между точкой и прямой</a:t>
            </a:r>
          </a:p>
          <a:p>
            <a:pPr eaLnBrk="1" hangingPunct="1"/>
            <a:r>
              <a:rPr lang="ru-RU" sz="2800"/>
              <a:t>Использование перп-вектора и перп-скалярного произведения упрощает решение данных задач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250825" y="4005263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V="1">
            <a:off x="1187450" y="4518025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950913" y="459740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3059113" y="24939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1979613" y="486886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1835150" y="350202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3348038" y="4078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5524500" y="2097088"/>
            <a:ext cx="3619500" cy="47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Даны 2 точки </a:t>
            </a:r>
            <a:r>
              <a:rPr lang="en-US"/>
              <a:t>A </a:t>
            </a:r>
            <a:r>
              <a:rPr lang="ru-RU"/>
              <a:t>и </a:t>
            </a:r>
            <a:r>
              <a:rPr lang="en-US"/>
              <a:t>C</a:t>
            </a:r>
            <a:endParaRPr lang="ru-RU"/>
          </a:p>
          <a:p>
            <a:r>
              <a:rPr lang="ru-RU"/>
              <a:t>а также вектор </a:t>
            </a:r>
            <a:r>
              <a:rPr lang="en-US" b="1"/>
              <a:t>v</a:t>
            </a:r>
          </a:p>
          <a:p>
            <a:endParaRPr lang="en-US" b="1"/>
          </a:p>
          <a:p>
            <a:r>
              <a:rPr lang="ru-RU"/>
              <a:t>На каком расстоянии находится точка </a:t>
            </a:r>
            <a:r>
              <a:rPr lang="en-US"/>
              <a:t>C </a:t>
            </a:r>
            <a:r>
              <a:rPr lang="ru-RU"/>
              <a:t>от прямой </a:t>
            </a:r>
            <a:r>
              <a:rPr lang="en-US"/>
              <a:t>L, </a:t>
            </a:r>
            <a:r>
              <a:rPr lang="ru-RU"/>
              <a:t>проходящей через точку </a:t>
            </a:r>
            <a:r>
              <a:rPr lang="en-US"/>
              <a:t>A </a:t>
            </a:r>
            <a:r>
              <a:rPr lang="ru-RU"/>
              <a:t>в направлении вектора </a:t>
            </a:r>
            <a:r>
              <a:rPr lang="en-US" b="1"/>
              <a:t>v</a:t>
            </a:r>
            <a:r>
              <a:rPr lang="en-US"/>
              <a:t>?</a:t>
            </a:r>
          </a:p>
          <a:p>
            <a:endParaRPr lang="en-US"/>
          </a:p>
          <a:p>
            <a:r>
              <a:rPr lang="ru-RU"/>
              <a:t>Если мы опустим перпендикуляр из точки </a:t>
            </a:r>
            <a:r>
              <a:rPr lang="en-US"/>
              <a:t>C </a:t>
            </a:r>
            <a:r>
              <a:rPr lang="ru-RU"/>
              <a:t>на прямую </a:t>
            </a:r>
            <a:r>
              <a:rPr lang="en-US"/>
              <a:t>L, </a:t>
            </a:r>
            <a:r>
              <a:rPr lang="ru-RU"/>
              <a:t>то в каком месте он пересечет </a:t>
            </a:r>
            <a:r>
              <a:rPr lang="en-US"/>
              <a:t>L?</a:t>
            </a:r>
          </a:p>
          <a:p>
            <a:endParaRPr lang="en-US"/>
          </a:p>
          <a:p>
            <a:r>
              <a:rPr lang="ru-RU"/>
              <a:t>Как разложить вектор </a:t>
            </a:r>
            <a:r>
              <a:rPr lang="en-US" b="1"/>
              <a:t>c</a:t>
            </a:r>
            <a:r>
              <a:rPr lang="en-US"/>
              <a:t> = C</a:t>
            </a:r>
            <a:r>
              <a:rPr lang="ru-RU"/>
              <a:t> – </a:t>
            </a:r>
            <a:r>
              <a:rPr lang="en-US"/>
              <a:t>A </a:t>
            </a:r>
            <a:r>
              <a:rPr lang="ru-RU"/>
              <a:t>на составляющие вдоль прямой </a:t>
            </a:r>
            <a:r>
              <a:rPr lang="en-US"/>
              <a:t>L </a:t>
            </a:r>
            <a:r>
              <a:rPr lang="ru-RU"/>
              <a:t>и в направлении, перпендикулярном к </a:t>
            </a:r>
            <a:r>
              <a:rPr lang="en-US"/>
              <a:t>L?</a:t>
            </a:r>
            <a:endParaRPr lang="ru-RU"/>
          </a:p>
        </p:txBody>
      </p:sp>
      <p:sp>
        <p:nvSpPr>
          <p:cNvPr id="70670" name="Oval 14"/>
          <p:cNvSpPr>
            <a:spLocks noChangeArrowheads="1"/>
          </p:cNvSpPr>
          <p:nvPr/>
        </p:nvSpPr>
        <p:spPr bwMode="auto">
          <a:xfrm>
            <a:off x="1116013" y="50133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1" name="Oval 15"/>
          <p:cNvSpPr>
            <a:spLocks noChangeArrowheads="1"/>
          </p:cNvSpPr>
          <p:nvPr/>
        </p:nvSpPr>
        <p:spPr bwMode="auto">
          <a:xfrm>
            <a:off x="3348038" y="27813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3" name="Line 17"/>
          <p:cNvSpPr>
            <a:spLocks noChangeAspect="1" noChangeShapeType="1"/>
          </p:cNvSpPr>
          <p:nvPr/>
        </p:nvSpPr>
        <p:spPr bwMode="auto">
          <a:xfrm rot="16200000" flipV="1">
            <a:off x="2811463" y="3460750"/>
            <a:ext cx="1630362" cy="414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3779838" y="400526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?</a:t>
            </a:r>
            <a:endParaRPr lang="ru-RU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 flipV="1">
            <a:off x="1187450" y="2852738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0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/>
      <p:bldP spid="70663" grpId="0" animBg="1"/>
      <p:bldP spid="70664" grpId="0"/>
      <p:bldP spid="70665" grpId="0"/>
      <p:bldP spid="70666" grpId="0"/>
      <p:bldP spid="70667" grpId="0"/>
      <p:bldP spid="70668" grpId="0"/>
      <p:bldP spid="70670" grpId="0" animBg="1"/>
      <p:bldP spid="70671" grpId="0" animBg="1"/>
      <p:bldP spid="70673" grpId="0" animBg="1"/>
      <p:bldP spid="70674" grpId="0"/>
      <p:bldP spid="7067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Решение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29" name="Object 25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345282" y="5693305"/>
                <a:ext cx="1827212" cy="1063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2729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45282" y="5693305"/>
                <a:ext cx="1827212" cy="1063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7" name="Line 3"/>
          <p:cNvSpPr>
            <a:spLocks noChangeShapeType="1"/>
          </p:cNvSpPr>
          <p:nvPr/>
        </p:nvSpPr>
        <p:spPr bwMode="auto">
          <a:xfrm flipV="1">
            <a:off x="250825" y="4005263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971550" y="51577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059113" y="24939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1979613" y="486886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1835150" y="350202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3348038" y="4078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1116013" y="50133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3348038" y="27813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2717" name="Line 13"/>
          <p:cNvSpPr>
            <a:spLocks noChangeAspect="1" noChangeShapeType="1"/>
          </p:cNvSpPr>
          <p:nvPr/>
        </p:nvSpPr>
        <p:spPr bwMode="auto">
          <a:xfrm rot="16200000" flipV="1">
            <a:off x="2862263" y="3429000"/>
            <a:ext cx="154463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06" name="Line 15"/>
          <p:cNvSpPr>
            <a:spLocks noChangeShapeType="1"/>
          </p:cNvSpPr>
          <p:nvPr/>
        </p:nvSpPr>
        <p:spPr bwMode="auto">
          <a:xfrm flipV="1">
            <a:off x="1187450" y="2852738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250825" y="3284538"/>
            <a:ext cx="477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>
                <a:latin typeface="Arial" charset="0"/>
              </a:rPr>
              <a:t>┴</a:t>
            </a:r>
          </a:p>
        </p:txBody>
      </p:sp>
      <p:sp>
        <p:nvSpPr>
          <p:cNvPr id="8208" name="Line 18"/>
          <p:cNvSpPr>
            <a:spLocks noChangeShapeType="1"/>
          </p:cNvSpPr>
          <p:nvPr/>
        </p:nvSpPr>
        <p:spPr bwMode="auto">
          <a:xfrm flipV="1">
            <a:off x="1187450" y="4518025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 rot="16200000" flipV="1">
            <a:off x="-153193" y="3688556"/>
            <a:ext cx="2089150" cy="560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5364163" y="1789113"/>
            <a:ext cx="3779837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Строим вектор </a:t>
            </a:r>
            <a:r>
              <a:rPr lang="en-US" b="1" dirty="0"/>
              <a:t>v</a:t>
            </a:r>
            <a:r>
              <a:rPr lang="en-US" dirty="0"/>
              <a:t>┴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Опустив перпендикуляр из точки </a:t>
            </a:r>
            <a:r>
              <a:rPr lang="en-US" dirty="0"/>
              <a:t>C</a:t>
            </a:r>
            <a:r>
              <a:rPr lang="ru-RU" dirty="0"/>
              <a:t> на прямую </a:t>
            </a:r>
            <a:r>
              <a:rPr lang="en-US" dirty="0"/>
              <a:t>L,</a:t>
            </a:r>
            <a:r>
              <a:rPr lang="ru-RU" dirty="0"/>
              <a:t> мы говорим, что вектор </a:t>
            </a:r>
            <a:r>
              <a:rPr lang="en-US" dirty="0"/>
              <a:t>c </a:t>
            </a:r>
            <a:r>
              <a:rPr lang="ru-RU" dirty="0"/>
              <a:t>разложен на составляющую </a:t>
            </a:r>
            <a:r>
              <a:rPr lang="en-US" dirty="0" err="1"/>
              <a:t>K</a:t>
            </a:r>
            <a:r>
              <a:rPr lang="en-US" b="1" dirty="0" err="1"/>
              <a:t>v</a:t>
            </a:r>
            <a:r>
              <a:rPr lang="en-US" dirty="0"/>
              <a:t> </a:t>
            </a:r>
            <a:r>
              <a:rPr lang="ru-RU" dirty="0"/>
              <a:t>вдоль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и составляющую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  <a:r>
              <a:rPr lang="ru-RU" dirty="0"/>
              <a:t>перпендикулярно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ru-RU" dirty="0"/>
              <a:t>где </a:t>
            </a:r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M – </a:t>
            </a:r>
            <a:r>
              <a:rPr lang="ru-RU" dirty="0"/>
              <a:t>некоторые константы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Таким образом:</a:t>
            </a:r>
            <a:br>
              <a:rPr lang="ru-RU" dirty="0"/>
            </a:br>
            <a:r>
              <a:rPr lang="en-US" b="1" dirty="0"/>
              <a:t>c</a:t>
            </a:r>
            <a:r>
              <a:rPr lang="en-US" dirty="0"/>
              <a:t> = </a:t>
            </a:r>
            <a:r>
              <a:rPr lang="en-US" dirty="0" err="1"/>
              <a:t>K</a:t>
            </a:r>
            <a:r>
              <a:rPr lang="en-US" b="1" dirty="0" err="1"/>
              <a:t>v</a:t>
            </a:r>
            <a:r>
              <a:rPr lang="en-US" dirty="0"/>
              <a:t> +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</a:p>
          <a:p>
            <a:endParaRPr lang="en-US" dirty="0"/>
          </a:p>
          <a:p>
            <a:r>
              <a:rPr lang="ru-RU" dirty="0"/>
              <a:t>Зная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ru-RU" dirty="0"/>
              <a:t>можно определить </a:t>
            </a:r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M:</a:t>
            </a:r>
            <a:br>
              <a:rPr lang="en-US" dirty="0"/>
            </a:b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v</a:t>
            </a:r>
            <a:r>
              <a:rPr lang="en-US" dirty="0">
                <a:cs typeface="Tahoma" pitchFamily="34" charset="0"/>
              </a:rPr>
              <a:t> = </a:t>
            </a:r>
            <a:r>
              <a:rPr lang="en-US" dirty="0" err="1">
                <a:cs typeface="Tahoma" pitchFamily="34" charset="0"/>
              </a:rPr>
              <a:t>K</a:t>
            </a:r>
            <a:r>
              <a:rPr lang="en-US" b="1" dirty="0" err="1">
                <a:cs typeface="Tahoma" pitchFamily="34" charset="0"/>
              </a:rPr>
              <a:t>v</a:t>
            </a:r>
            <a:r>
              <a:rPr lang="en-US" dirty="0">
                <a:cs typeface="Tahoma" pitchFamily="34" charset="0"/>
              </a:rPr>
              <a:t>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+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endParaRPr lang="ru-RU" b="1" dirty="0"/>
          </a:p>
        </p:txBody>
      </p:sp>
      <p:sp>
        <p:nvSpPr>
          <p:cNvPr id="72725" name="Line 21"/>
          <p:cNvSpPr>
            <a:spLocks noChangeAspect="1" noChangeShapeType="1"/>
          </p:cNvSpPr>
          <p:nvPr/>
        </p:nvSpPr>
        <p:spPr bwMode="auto">
          <a:xfrm flipV="1">
            <a:off x="1258888" y="4365625"/>
            <a:ext cx="2573337" cy="690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3708400" y="314166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="1"/>
              <a:t>v</a:t>
            </a:r>
            <a:r>
              <a:rPr lang="en-US">
                <a:latin typeface="Arial" charset="0"/>
              </a:rPr>
              <a:t>┴</a:t>
            </a:r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3492500" y="4508500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="1"/>
              <a:t>v</a:t>
            </a:r>
            <a:endParaRPr lang="en-US">
              <a:latin typeface="Arial" charset="0"/>
            </a:endParaRPr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5364163" y="6308725"/>
            <a:ext cx="125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r>
              <a:rPr lang="en-US" dirty="0"/>
              <a:t>┴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=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31" name="Object 27"/>
              <p:cNvSpPr txBox="1"/>
              <p:nvPr/>
            </p:nvSpPr>
            <p:spPr bwMode="auto">
              <a:xfrm>
                <a:off x="2541057" y="5524500"/>
                <a:ext cx="1794933" cy="1063625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3200" dirty="0">
                                  <a:latin typeface="Arial" charset="0"/>
                                </a:rPr>
                                <m:t>┴</m:t>
                              </m:r>
                            </m:sup>
                          </m:sSup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2731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1057" y="5524500"/>
                <a:ext cx="1794933" cy="1063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7" grpId="0" animBg="1"/>
      <p:bldP spid="72721" grpId="0"/>
      <p:bldP spid="72723" grpId="0" animBg="1"/>
      <p:bldP spid="72725" grpId="0" animBg="1"/>
      <p:bldP spid="72726" grpId="0"/>
      <p:bldP spid="72727" grpId="0"/>
      <p:bldP spid="727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отражения</a:t>
            </a:r>
          </a:p>
          <a:p>
            <a:pPr lvl="1" eaLnBrk="1" hangingPunct="1"/>
            <a:r>
              <a:rPr lang="ru-RU"/>
              <a:t>Угол падения равен углу отражения</a:t>
            </a:r>
          </a:p>
          <a:p>
            <a:pPr lvl="1" eaLnBrk="1" hangingPunct="1"/>
            <a:r>
              <a:rPr lang="ru-RU"/>
              <a:t>Отраженный луч лежит в той же плоскости, что падающий луч и перпендикуляр к поверхности, восстановленный в точке падения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5" name="Object 29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3636963" y="1789906"/>
                <a:ext cx="2879725" cy="935037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805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636963" y="1789906"/>
                <a:ext cx="2879725" cy="9350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1116013" y="5876925"/>
            <a:ext cx="691197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1692275" y="3284538"/>
            <a:ext cx="2879725" cy="2592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rot="-5400000">
            <a:off x="4716463" y="3213100"/>
            <a:ext cx="2519362" cy="280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V="1">
            <a:off x="4572000" y="2924175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2032000" y="308610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6516688" y="2924175"/>
            <a:ext cx="282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endParaRPr lang="ru-RU" b="1"/>
          </a:p>
        </p:txBody>
      </p:sp>
      <p:sp>
        <p:nvSpPr>
          <p:cNvPr id="75787" name="Arc 11"/>
          <p:cNvSpPr>
            <a:spLocks/>
          </p:cNvSpPr>
          <p:nvPr/>
        </p:nvSpPr>
        <p:spPr bwMode="auto">
          <a:xfrm>
            <a:off x="4572000" y="5013325"/>
            <a:ext cx="627063" cy="863600"/>
          </a:xfrm>
          <a:custGeom>
            <a:avLst/>
            <a:gdLst>
              <a:gd name="T0" fmla="*/ 0 w 15661"/>
              <a:gd name="T1" fmla="*/ 0 h 21600"/>
              <a:gd name="T2" fmla="*/ 1005297093 w 15661"/>
              <a:gd name="T3" fmla="*/ 429737600 h 21600"/>
              <a:gd name="T4" fmla="*/ 0 w 15661"/>
              <a:gd name="T5" fmla="*/ 1380480733 h 21600"/>
              <a:gd name="T6" fmla="*/ 0 60000 65536"/>
              <a:gd name="T7" fmla="*/ 0 60000 65536"/>
              <a:gd name="T8" fmla="*/ 0 60000 65536"/>
              <a:gd name="T9" fmla="*/ 0 w 15661"/>
              <a:gd name="T10" fmla="*/ 0 h 21600"/>
              <a:gd name="T11" fmla="*/ 15661 w 1566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61" h="21600" fill="none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</a:path>
              <a:path w="15661" h="21600" stroke="0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8" name="Arc 12"/>
          <p:cNvSpPr>
            <a:spLocks/>
          </p:cNvSpPr>
          <p:nvPr/>
        </p:nvSpPr>
        <p:spPr bwMode="auto">
          <a:xfrm rot="10800000">
            <a:off x="4033838" y="5157788"/>
            <a:ext cx="541337" cy="719137"/>
          </a:xfrm>
          <a:custGeom>
            <a:avLst/>
            <a:gdLst>
              <a:gd name="T0" fmla="*/ 599056760 w 16273"/>
              <a:gd name="T1" fmla="*/ 524257242 h 21599"/>
              <a:gd name="T2" fmla="*/ 8172416 w 16273"/>
              <a:gd name="T3" fmla="*/ 797200250 h 21599"/>
              <a:gd name="T4" fmla="*/ 0 w 16273"/>
              <a:gd name="T5" fmla="*/ 0 h 21599"/>
              <a:gd name="T6" fmla="*/ 0 60000 65536"/>
              <a:gd name="T7" fmla="*/ 0 60000 65536"/>
              <a:gd name="T8" fmla="*/ 0 60000 65536"/>
              <a:gd name="T9" fmla="*/ 0 w 16273"/>
              <a:gd name="T10" fmla="*/ 0 h 21599"/>
              <a:gd name="T11" fmla="*/ 16273 w 16273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73" h="21599" fill="none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</a:path>
              <a:path w="16273" h="21599" stroke="0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4695825" y="2797175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endParaRPr lang="ru-RU" b="1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323850" y="5876925"/>
            <a:ext cx="84963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735013" y="53181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1692275" y="3284538"/>
            <a:ext cx="0" cy="2592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rot="-5400000">
            <a:off x="3096419" y="4833144"/>
            <a:ext cx="0" cy="280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rot="10800000">
            <a:off x="7380288" y="3357563"/>
            <a:ext cx="0" cy="251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 rot="-5400000">
            <a:off x="6047582" y="4833144"/>
            <a:ext cx="0" cy="2808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801" name="Text Box 25"/>
          <p:cNvSpPr txBox="1">
            <a:spLocks noChangeArrowheads="1"/>
          </p:cNvSpPr>
          <p:nvPr/>
        </p:nvSpPr>
        <p:spPr bwMode="auto">
          <a:xfrm>
            <a:off x="1187450" y="4292600"/>
            <a:ext cx="401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</a:t>
            </a:r>
            <a:endParaRPr lang="ru-RU" b="1"/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5580063" y="6237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endParaRPr lang="ru-RU" b="1"/>
          </a:p>
        </p:txBody>
      </p:sp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2916238" y="6237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endParaRPr lang="ru-RU" b="1"/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7451725" y="4149725"/>
            <a:ext cx="500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-m</a:t>
            </a:r>
            <a:endParaRPr lang="ru-RU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7" name="Object 31"/>
              <p:cNvSpPr txBox="1"/>
              <p:nvPr/>
            </p:nvSpPr>
            <p:spPr bwMode="auto">
              <a:xfrm>
                <a:off x="6804025" y="1916113"/>
                <a:ext cx="2119313" cy="441325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−2(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807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4025" y="1916113"/>
                <a:ext cx="2119313" cy="441325"/>
              </a:xfrm>
              <a:prstGeom prst="rect">
                <a:avLst/>
              </a:prstGeom>
              <a:blipFill>
                <a:blip r:embed="rId3"/>
                <a:stretch>
                  <a:fillRect t="-2740" r="-12644" b="-68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5724525" y="0"/>
            <a:ext cx="1171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r</a:t>
            </a:r>
            <a:r>
              <a:rPr lang="en-US" dirty="0"/>
              <a:t> = </a:t>
            </a:r>
            <a:r>
              <a:rPr lang="en-US" b="1" dirty="0"/>
              <a:t>e</a:t>
            </a:r>
            <a:r>
              <a:rPr lang="en-US" dirty="0"/>
              <a:t> - </a:t>
            </a:r>
            <a:r>
              <a:rPr lang="en-US" b="1" dirty="0"/>
              <a:t>m</a:t>
            </a:r>
            <a:endParaRPr lang="ru-RU" b="1" dirty="0"/>
          </a:p>
        </p:txBody>
      </p:sp>
      <p:sp>
        <p:nvSpPr>
          <p:cNvPr id="75809" name="Text Box 33"/>
          <p:cNvSpPr txBox="1">
            <a:spLocks noChangeArrowheads="1"/>
          </p:cNvSpPr>
          <p:nvPr/>
        </p:nvSpPr>
        <p:spPr bwMode="auto">
          <a:xfrm>
            <a:off x="7451725" y="0"/>
            <a:ext cx="1209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/>
              <a:t> = </a:t>
            </a:r>
            <a:r>
              <a:rPr lang="en-US" b="1"/>
              <a:t>a</a:t>
            </a:r>
            <a:r>
              <a:rPr lang="en-US"/>
              <a:t> - </a:t>
            </a:r>
            <a:r>
              <a:rPr lang="en-US" b="1"/>
              <a:t>m</a:t>
            </a:r>
            <a:endParaRPr lang="ru-RU" b="1"/>
          </a:p>
        </p:txBody>
      </p:sp>
      <p:sp>
        <p:nvSpPr>
          <p:cNvPr id="75810" name="Text Box 34"/>
          <p:cNvSpPr txBox="1">
            <a:spLocks noChangeArrowheads="1"/>
          </p:cNvSpPr>
          <p:nvPr/>
        </p:nvSpPr>
        <p:spPr bwMode="auto">
          <a:xfrm>
            <a:off x="5724525" y="476250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r>
              <a:rPr lang="en-US"/>
              <a:t> = </a:t>
            </a:r>
            <a:r>
              <a:rPr lang="en-US" b="1"/>
              <a:t>a</a:t>
            </a:r>
            <a:r>
              <a:rPr lang="en-US"/>
              <a:t> – 2</a:t>
            </a:r>
            <a:r>
              <a:rPr lang="en-US" b="1"/>
              <a:t>m</a:t>
            </a:r>
            <a:endParaRPr lang="ru-RU" b="1"/>
          </a:p>
        </p:txBody>
      </p: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5724525" y="908050"/>
            <a:ext cx="2403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 – </a:t>
            </a:r>
            <a:r>
              <a:rPr lang="ru-RU"/>
              <a:t>проекция</a:t>
            </a:r>
            <a:r>
              <a:rPr lang="ru-RU" b="1"/>
              <a:t> </a:t>
            </a:r>
            <a:r>
              <a:rPr lang="en-US" b="1"/>
              <a:t>a </a:t>
            </a:r>
            <a:r>
              <a:rPr lang="ru-RU"/>
              <a:t>на</a:t>
            </a:r>
            <a:r>
              <a:rPr lang="ru-RU" b="1"/>
              <a:t> </a:t>
            </a:r>
            <a:r>
              <a:rPr lang="en-US" b="1"/>
              <a:t>n</a:t>
            </a:r>
            <a:endParaRPr lang="ru-RU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animBg="1"/>
      <p:bldP spid="75783" grpId="0" animBg="1"/>
      <p:bldP spid="75784" grpId="0" animBg="1"/>
      <p:bldP spid="75785" grpId="0"/>
      <p:bldP spid="75786" grpId="0"/>
      <p:bldP spid="75787" grpId="0" animBg="1"/>
      <p:bldP spid="75788" grpId="0" animBg="1"/>
      <p:bldP spid="75789" grpId="0"/>
      <p:bldP spid="75792" grpId="0" animBg="1"/>
      <p:bldP spid="75793" grpId="0" animBg="1"/>
      <p:bldP spid="75795" grpId="0" animBg="1"/>
      <p:bldP spid="75797" grpId="0" animBg="1"/>
      <p:bldP spid="75801" grpId="0"/>
      <p:bldP spid="75802" grpId="0"/>
      <p:bldP spid="75803" grpId="0"/>
      <p:bldP spid="75804" grpId="0"/>
      <p:bldP spid="75808" grpId="0"/>
      <p:bldP spid="75809" grpId="0"/>
      <p:bldP spid="75810" grpId="0"/>
      <p:bldP spid="758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pic>
        <p:nvPicPr>
          <p:cNvPr id="54275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42988" y="1916113"/>
            <a:ext cx="7127875" cy="4718050"/>
          </a:xfr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Векторное произведение двух векторов</a:t>
            </a:r>
          </a:p>
        </p:txBody>
      </p:sp>
      <p:sp>
        <p:nvSpPr>
          <p:cNvPr id="10242" name="Object 4"/>
          <p:cNvSpPr txBox="1">
            <a:spLocks noGrp="1"/>
          </p:cNvSpPr>
          <p:nvPr>
            <p:ph idx="1"/>
          </p:nvPr>
        </p:nvSpPr>
        <p:spPr bwMode="auto">
          <a:xfrm>
            <a:off x="457200" y="1935163"/>
            <a:ext cx="8229600" cy="170986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/>
            <a:r>
              <a:rPr lang="ru-RU" sz="3200" b="1" dirty="0"/>
              <a:t>Векторное произведение</a:t>
            </a:r>
            <a:r>
              <a:rPr lang="en-US" sz="3200" dirty="0"/>
              <a:t> (cross product, vector product)</a:t>
            </a:r>
            <a:r>
              <a:rPr lang="ru-RU" sz="3200" dirty="0"/>
              <a:t> двух </a:t>
            </a:r>
            <a:r>
              <a:rPr lang="ru-RU" sz="3200" b="1" dirty="0"/>
              <a:t>трехмерных</a:t>
            </a:r>
            <a:r>
              <a:rPr lang="ru-RU" sz="3200" dirty="0"/>
              <a:t> векторов: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874B1-61EE-7ACD-0BD2-C360D347FF7B}"/>
                  </a:ext>
                </a:extLst>
              </p:cNvPr>
              <p:cNvSpPr txBox="1"/>
              <p:nvPr/>
            </p:nvSpPr>
            <p:spPr>
              <a:xfrm>
                <a:off x="457200" y="3861048"/>
                <a:ext cx="4583288" cy="1657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ru-RU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874B1-61EE-7ACD-0BD2-C360D347F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61048"/>
                <a:ext cx="4583288" cy="1657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1F5F57-3874-99BF-3D62-559C52A4F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6096" y="3732337"/>
            <a:ext cx="2838970" cy="2280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CF8A9-B2D3-EE0A-51DB-1F52F7222466}"/>
              </a:ext>
            </a:extLst>
          </p:cNvPr>
          <p:cNvSpPr txBox="1"/>
          <p:nvPr/>
        </p:nvSpPr>
        <p:spPr>
          <a:xfrm flipH="1">
            <a:off x="5436096" y="6153150"/>
            <a:ext cx="283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hlinkClick r:id="rId5"/>
              </a:rPr>
              <a:t>Правило </a:t>
            </a:r>
            <a:r>
              <a:rPr lang="ru-RU" dirty="0" err="1">
                <a:hlinkClick r:id="rId5"/>
              </a:rPr>
              <a:t>Саррюса</a:t>
            </a:r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векторного произведения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i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 b="1">
                <a:sym typeface="Symbol" pitchFamily="18" charset="2"/>
              </a:rPr>
              <a:t> j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;	</a:t>
            </a:r>
            <a:r>
              <a:rPr lang="en-US" b="1">
                <a:sym typeface="Symbol" pitchFamily="18" charset="2"/>
              </a:rPr>
              <a:t>j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k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;		</a:t>
            </a:r>
            <a:r>
              <a:rPr lang="en-US" b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i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j</a:t>
            </a:r>
          </a:p>
          <a:p>
            <a:pPr eaLnBrk="1" hangingPunct="1"/>
            <a:r>
              <a:rPr lang="ru-RU">
                <a:sym typeface="Symbol" pitchFamily="18" charset="2"/>
              </a:rPr>
              <a:t>Антисимметрия</a:t>
            </a:r>
            <a:endParaRPr lang="en-US">
              <a:sym typeface="Symbol" pitchFamily="18" charset="2"/>
            </a:endParaRPr>
          </a:p>
          <a:p>
            <a:pPr lvl="1" eaLnBrk="1" hangingPunct="1"/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b</a:t>
            </a:r>
            <a:r>
              <a:rPr lang="en-US">
                <a:sym typeface="Symbol" pitchFamily="18" charset="2"/>
              </a:rPr>
              <a:t> = -</a:t>
            </a:r>
            <a:r>
              <a:rPr lang="en-US" b="1">
                <a:sym typeface="Symbol" pitchFamily="18" charset="2"/>
              </a:rPr>
              <a:t>b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a</a:t>
            </a:r>
          </a:p>
          <a:p>
            <a:pPr eaLnBrk="1" hangingPunct="1"/>
            <a:r>
              <a:rPr lang="ru-RU">
                <a:sym typeface="Symbol" pitchFamily="18" charset="2"/>
              </a:rPr>
              <a:t>Линейность</a:t>
            </a:r>
          </a:p>
          <a:p>
            <a:pPr lvl="1" eaLnBrk="1" hangingPunct="1"/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(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+ </a:t>
            </a:r>
            <a:r>
              <a:rPr lang="en-US" b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) =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+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c</a:t>
            </a:r>
          </a:p>
          <a:p>
            <a:pPr eaLnBrk="1" hangingPunct="1"/>
            <a:r>
              <a:rPr lang="ru-RU">
                <a:sym typeface="Symbol" pitchFamily="18" charset="2"/>
              </a:rPr>
              <a:t>Однородность</a:t>
            </a:r>
          </a:p>
          <a:p>
            <a:pPr lvl="1" eaLnBrk="1" hangingPunct="1"/>
            <a:r>
              <a:rPr lang="en-US">
                <a:sym typeface="Symbol" pitchFamily="18" charset="2"/>
              </a:rPr>
              <a:t>(s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)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= s (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Геометрический смысл векторного произведения</a:t>
            </a:r>
          </a:p>
        </p:txBody>
      </p:sp>
      <p:sp>
        <p:nvSpPr>
          <p:cNvPr id="82947" name="Freeform 6"/>
          <p:cNvSpPr>
            <a:spLocks/>
          </p:cNvSpPr>
          <p:nvPr/>
        </p:nvSpPr>
        <p:spPr bwMode="auto">
          <a:xfrm>
            <a:off x="1595438" y="3125788"/>
            <a:ext cx="6608762" cy="3657600"/>
          </a:xfrm>
          <a:custGeom>
            <a:avLst/>
            <a:gdLst>
              <a:gd name="T0" fmla="*/ 2147483647 w 4163"/>
              <a:gd name="T1" fmla="*/ 2147483647 h 2304"/>
              <a:gd name="T2" fmla="*/ 0 w 4163"/>
              <a:gd name="T3" fmla="*/ 1847273748 h 2304"/>
              <a:gd name="T4" fmla="*/ 2147483647 w 4163"/>
              <a:gd name="T5" fmla="*/ 0 h 2304"/>
              <a:gd name="T6" fmla="*/ 2147483647 w 4163"/>
              <a:gd name="T7" fmla="*/ 2147483647 h 2304"/>
              <a:gd name="T8" fmla="*/ 2147483647 w 4163"/>
              <a:gd name="T9" fmla="*/ 2147483647 h 2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3"/>
              <a:gd name="T16" fmla="*/ 0 h 2304"/>
              <a:gd name="T17" fmla="*/ 4163 w 4163"/>
              <a:gd name="T18" fmla="*/ 2304 h 23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3" h="2304">
                <a:moveTo>
                  <a:pt x="1844" y="2304"/>
                </a:moveTo>
                <a:lnTo>
                  <a:pt x="0" y="733"/>
                </a:lnTo>
                <a:lnTo>
                  <a:pt x="2692" y="0"/>
                </a:lnTo>
                <a:lnTo>
                  <a:pt x="4163" y="1039"/>
                </a:lnTo>
                <a:lnTo>
                  <a:pt x="1844" y="2304"/>
                </a:lnTo>
                <a:close/>
              </a:path>
            </a:pathLst>
          </a:custGeom>
          <a:solidFill>
            <a:srgbClr val="C1C3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8" name="Freeform 7"/>
          <p:cNvSpPr>
            <a:spLocks/>
          </p:cNvSpPr>
          <p:nvPr/>
        </p:nvSpPr>
        <p:spPr bwMode="auto">
          <a:xfrm>
            <a:off x="3325813" y="3575050"/>
            <a:ext cx="3806825" cy="1927225"/>
          </a:xfrm>
          <a:custGeom>
            <a:avLst/>
            <a:gdLst>
              <a:gd name="T0" fmla="*/ 2147483647 w 2398"/>
              <a:gd name="T1" fmla="*/ 2147483647 h 1214"/>
              <a:gd name="T2" fmla="*/ 0 w 2398"/>
              <a:gd name="T3" fmla="*/ 950098127 h 1214"/>
              <a:gd name="T4" fmla="*/ 2147483647 w 2398"/>
              <a:gd name="T5" fmla="*/ 0 h 1214"/>
              <a:gd name="T6" fmla="*/ 2147483647 w 2398"/>
              <a:gd name="T7" fmla="*/ 1635580352 h 1214"/>
              <a:gd name="T8" fmla="*/ 2147483647 w 2398"/>
              <a:gd name="T9" fmla="*/ 2147483647 h 1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8"/>
              <a:gd name="T16" fmla="*/ 0 h 1214"/>
              <a:gd name="T17" fmla="*/ 2398 w 2398"/>
              <a:gd name="T18" fmla="*/ 1214 h 1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8" h="1214">
                <a:moveTo>
                  <a:pt x="1057" y="1214"/>
                </a:moveTo>
                <a:lnTo>
                  <a:pt x="0" y="377"/>
                </a:lnTo>
                <a:lnTo>
                  <a:pt x="1539" y="0"/>
                </a:lnTo>
                <a:lnTo>
                  <a:pt x="2398" y="649"/>
                </a:lnTo>
                <a:lnTo>
                  <a:pt x="1057" y="1214"/>
                </a:lnTo>
                <a:close/>
              </a:path>
            </a:pathLst>
          </a:custGeom>
          <a:solidFill>
            <a:srgbClr val="98B1E4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9" name="Line 8"/>
          <p:cNvSpPr>
            <a:spLocks noChangeShapeType="1"/>
          </p:cNvSpPr>
          <p:nvPr/>
        </p:nvSpPr>
        <p:spPr bwMode="auto">
          <a:xfrm flipV="1">
            <a:off x="7110413" y="2109788"/>
            <a:ext cx="0" cy="2519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0" name="Line 9"/>
          <p:cNvSpPr>
            <a:spLocks noChangeShapeType="1"/>
          </p:cNvSpPr>
          <p:nvPr/>
        </p:nvSpPr>
        <p:spPr bwMode="auto">
          <a:xfrm flipH="1" flipV="1">
            <a:off x="5795963" y="3573463"/>
            <a:ext cx="1296987" cy="100806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1" name="Line 10"/>
          <p:cNvSpPr>
            <a:spLocks noChangeShapeType="1"/>
          </p:cNvSpPr>
          <p:nvPr/>
        </p:nvSpPr>
        <p:spPr bwMode="auto">
          <a:xfrm flipH="1">
            <a:off x="5003800" y="4581525"/>
            <a:ext cx="2090738" cy="935038"/>
          </a:xfrm>
          <a:prstGeom prst="line">
            <a:avLst/>
          </a:prstGeom>
          <a:noFill/>
          <a:ln w="38100">
            <a:solidFill>
              <a:srgbClr val="E3855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2" name="Freeform 11"/>
          <p:cNvSpPr>
            <a:spLocks/>
          </p:cNvSpPr>
          <p:nvPr/>
        </p:nvSpPr>
        <p:spPr bwMode="auto">
          <a:xfrm>
            <a:off x="6732588" y="4221163"/>
            <a:ext cx="360362" cy="503237"/>
          </a:xfrm>
          <a:custGeom>
            <a:avLst/>
            <a:gdLst>
              <a:gd name="T0" fmla="*/ 0 w 227"/>
              <a:gd name="T1" fmla="*/ 798887835 h 317"/>
              <a:gd name="T2" fmla="*/ 0 w 227"/>
              <a:gd name="T3" fmla="*/ 229333208 h 317"/>
              <a:gd name="T4" fmla="*/ 572073926 w 227"/>
              <a:gd name="T5" fmla="*/ 0 h 317"/>
              <a:gd name="T6" fmla="*/ 0 60000 65536"/>
              <a:gd name="T7" fmla="*/ 0 60000 65536"/>
              <a:gd name="T8" fmla="*/ 0 60000 65536"/>
              <a:gd name="T9" fmla="*/ 0 w 227"/>
              <a:gd name="T10" fmla="*/ 0 h 317"/>
              <a:gd name="T11" fmla="*/ 227 w 227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317">
                <a:moveTo>
                  <a:pt x="0" y="317"/>
                </a:moveTo>
                <a:lnTo>
                  <a:pt x="0" y="91"/>
                </a:lnTo>
                <a:lnTo>
                  <a:pt x="22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3" name="Freeform 16"/>
          <p:cNvSpPr>
            <a:spLocks/>
          </p:cNvSpPr>
          <p:nvPr/>
        </p:nvSpPr>
        <p:spPr bwMode="auto">
          <a:xfrm>
            <a:off x="6659563" y="3860800"/>
            <a:ext cx="433387" cy="360363"/>
          </a:xfrm>
          <a:custGeom>
            <a:avLst/>
            <a:gdLst>
              <a:gd name="T0" fmla="*/ 0 w 273"/>
              <a:gd name="T1" fmla="*/ 572077101 h 227"/>
              <a:gd name="T2" fmla="*/ 0 w 273"/>
              <a:gd name="T3" fmla="*/ 0 h 227"/>
              <a:gd name="T4" fmla="*/ 688000960 w 273"/>
              <a:gd name="T5" fmla="*/ 458669149 h 227"/>
              <a:gd name="T6" fmla="*/ 0 60000 65536"/>
              <a:gd name="T7" fmla="*/ 0 60000 65536"/>
              <a:gd name="T8" fmla="*/ 0 60000 65536"/>
              <a:gd name="T9" fmla="*/ 0 w 273"/>
              <a:gd name="T10" fmla="*/ 0 h 227"/>
              <a:gd name="T11" fmla="*/ 273 w 27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227">
                <a:moveTo>
                  <a:pt x="0" y="227"/>
                </a:moveTo>
                <a:lnTo>
                  <a:pt x="0" y="0"/>
                </a:lnTo>
                <a:lnTo>
                  <a:pt x="273" y="182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4" name="Text Box 18"/>
          <p:cNvSpPr txBox="1">
            <a:spLocks noChangeArrowheads="1"/>
          </p:cNvSpPr>
          <p:nvPr/>
        </p:nvSpPr>
        <p:spPr bwMode="auto">
          <a:xfrm>
            <a:off x="1384300" y="2581275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Площадь = </a:t>
            </a:r>
            <a:r>
              <a:rPr lang="en-US"/>
              <a:t>|</a:t>
            </a:r>
            <a:r>
              <a:rPr lang="en-US" b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/>
              <a:t>|</a:t>
            </a:r>
          </a:p>
        </p:txBody>
      </p:sp>
      <p:sp>
        <p:nvSpPr>
          <p:cNvPr id="82955" name="Line 19"/>
          <p:cNvSpPr>
            <a:spLocks noChangeShapeType="1"/>
          </p:cNvSpPr>
          <p:nvPr/>
        </p:nvSpPr>
        <p:spPr bwMode="auto">
          <a:xfrm>
            <a:off x="2268538" y="2997200"/>
            <a:ext cx="2735262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6" name="Text Box 20"/>
          <p:cNvSpPr txBox="1">
            <a:spLocks noChangeArrowheads="1"/>
          </p:cNvSpPr>
          <p:nvPr/>
        </p:nvSpPr>
        <p:spPr bwMode="auto">
          <a:xfrm>
            <a:off x="6300788" y="35734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82957" name="Text Box 21"/>
          <p:cNvSpPr txBox="1">
            <a:spLocks noChangeArrowheads="1"/>
          </p:cNvSpPr>
          <p:nvPr/>
        </p:nvSpPr>
        <p:spPr bwMode="auto">
          <a:xfrm>
            <a:off x="5940425" y="508476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="1"/>
          </a:p>
        </p:txBody>
      </p:sp>
      <p:sp>
        <p:nvSpPr>
          <p:cNvPr id="82958" name="Text Box 22"/>
          <p:cNvSpPr txBox="1">
            <a:spLocks noChangeArrowheads="1"/>
          </p:cNvSpPr>
          <p:nvPr/>
        </p:nvSpPr>
        <p:spPr bwMode="auto">
          <a:xfrm>
            <a:off x="7164388" y="1989138"/>
            <a:ext cx="733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 </a:t>
            </a:r>
            <a:r>
              <a:rPr lang="en-US" b="1" dirty="0">
                <a:sym typeface="Symbol" pitchFamily="18" charset="2"/>
              </a:rPr>
              <a:t>b</a:t>
            </a:r>
            <a:endParaRPr lang="ru-RU" b="1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Нахождение нормали к плоскости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Любые 3 точки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P</a:t>
            </a:r>
            <a:r>
              <a:rPr lang="en-US" sz="2800" baseline="-25000" dirty="0"/>
              <a:t>2</a:t>
            </a:r>
            <a:r>
              <a:rPr lang="en-US" sz="2800" dirty="0"/>
              <a:t>, P</a:t>
            </a:r>
            <a:r>
              <a:rPr lang="en-US" sz="2800" baseline="-25000" dirty="0"/>
              <a:t>3</a:t>
            </a:r>
            <a:r>
              <a:rPr lang="en-US" sz="2800" dirty="0"/>
              <a:t>, </a:t>
            </a:r>
            <a:r>
              <a:rPr lang="ru-RU" sz="2800" dirty="0"/>
              <a:t>не лежащие на одной прямой, определяют единственную плоскость 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Нормаль к плоскости, проходящей через 3 заданные точки можно найти с помощью векторного произведения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Построим два вектора</a:t>
            </a:r>
            <a:r>
              <a:rPr lang="en-US" dirty="0"/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b="1" dirty="0"/>
              <a:t>a</a:t>
            </a:r>
            <a:r>
              <a:rPr lang="en-US" sz="2000" dirty="0"/>
              <a:t> = P</a:t>
            </a:r>
            <a:r>
              <a:rPr lang="en-US" baseline="-25000" dirty="0"/>
              <a:t>2</a:t>
            </a:r>
            <a:r>
              <a:rPr lang="en-US" sz="2000" dirty="0"/>
              <a:t> – P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b</a:t>
            </a:r>
            <a:r>
              <a:rPr lang="en-US" sz="2000" dirty="0"/>
              <a:t> = P</a:t>
            </a:r>
            <a:r>
              <a:rPr lang="en-US" baseline="-25000" dirty="0"/>
              <a:t>3</a:t>
            </a:r>
            <a:r>
              <a:rPr lang="en-US" sz="2000" dirty="0"/>
              <a:t> – P</a:t>
            </a:r>
            <a:r>
              <a:rPr lang="en-US" baseline="-25000" dirty="0"/>
              <a:t>1</a:t>
            </a:r>
            <a:endParaRPr lang="en-US" dirty="0"/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Их векторное произведение перпендикулярно данным векторам, а, следовательно оно нормально к любой прямой, лежащей в плоскости векторов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b</a:t>
            </a:r>
          </a:p>
          <a:p>
            <a:pPr lvl="1" eaLnBrk="1" hangingPunct="1">
              <a:lnSpc>
                <a:spcPct val="80000"/>
              </a:lnSpc>
            </a:pPr>
            <a:endParaRPr 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64058-EC4B-0975-22DA-EC9913E8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9B9EA3-8C87-FDB1-2ECF-8591A3560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Найти нормаль к треугольнику</a:t>
                </a:r>
                <a:r>
                  <a:rPr lang="en-US" dirty="0"/>
                  <a:t> </a:t>
                </a:r>
                <a:r>
                  <a:rPr lang="ru-RU" dirty="0"/>
                  <a:t>с вершинами: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1, 0, 0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0, 1, 0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ru-RU" dirty="0"/>
                  <a:t>Решение: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0∗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−1∗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1∗1−0∗0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9B9EA3-8C87-FDB1-2ECF-8591A3560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89" t="-1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EFE0C210-85C4-B46E-F0BC-5E3B326AC323}"/>
              </a:ext>
            </a:extLst>
          </p:cNvPr>
          <p:cNvGrpSpPr/>
          <p:nvPr/>
        </p:nvGrpSpPr>
        <p:grpSpPr>
          <a:xfrm>
            <a:off x="6876256" y="4581128"/>
            <a:ext cx="2093966" cy="2166900"/>
            <a:chOff x="6943039" y="4691100"/>
            <a:chExt cx="2093966" cy="2166900"/>
          </a:xfrm>
        </p:grpSpPr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BB34AC0E-DBBC-0B66-AC12-F3E641B41F5D}"/>
                </a:ext>
              </a:extLst>
            </p:cNvPr>
            <p:cNvGrpSpPr/>
            <p:nvPr/>
          </p:nvGrpSpPr>
          <p:grpSpPr>
            <a:xfrm>
              <a:off x="7092280" y="4697190"/>
              <a:ext cx="1944725" cy="2160810"/>
              <a:chOff x="9144000" y="3500438"/>
              <a:chExt cx="2268760" cy="2520850"/>
            </a:xfrm>
          </p:grpSpPr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1672E1A9-B258-62BC-05D5-6BBAEA5884EB}"/>
                  </a:ext>
                </a:extLst>
              </p:cNvPr>
              <p:cNvCxnSpPr/>
              <p:nvPr/>
            </p:nvCxnSpPr>
            <p:spPr>
              <a:xfrm flipV="1">
                <a:off x="9972600" y="3500438"/>
                <a:ext cx="0" cy="15127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8BA85864-DE12-DB73-F08F-D22F5841D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2600" y="5013176"/>
                <a:ext cx="14401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734CD9F6-EAAF-C6A2-C5A4-F6873DF95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44000" y="5013176"/>
                <a:ext cx="828600" cy="1008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олилиния: фигура 26">
                <a:extLst>
                  <a:ext uri="{FF2B5EF4-FFF2-40B4-BE49-F238E27FC236}">
                    <a16:creationId xmlns:a16="http://schemas.microsoft.com/office/drawing/2014/main" id="{04D9F1F4-DF46-90C6-DDA0-58BA30931A89}"/>
                  </a:ext>
                </a:extLst>
              </p:cNvPr>
              <p:cNvSpPr/>
              <p:nvPr/>
            </p:nvSpPr>
            <p:spPr>
              <a:xfrm>
                <a:off x="9712397" y="4430818"/>
                <a:ext cx="820137" cy="905158"/>
              </a:xfrm>
              <a:custGeom>
                <a:avLst/>
                <a:gdLst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18965 w 857101"/>
                  <a:gd name="connsiteY0" fmla="*/ 895668 h 914955"/>
                  <a:gd name="connsiteX1" fmla="*/ 854342 w 857101"/>
                  <a:gd name="connsiteY1" fmla="*/ 568290 h 914955"/>
                  <a:gd name="connsiteX2" fmla="*/ 278609 w 857101"/>
                  <a:gd name="connsiteY2" fmla="*/ 3845 h 914955"/>
                  <a:gd name="connsiteX3" fmla="*/ 18965 w 857101"/>
                  <a:gd name="connsiteY3" fmla="*/ 895668 h 914955"/>
                  <a:gd name="connsiteX0" fmla="*/ 18965 w 857101"/>
                  <a:gd name="connsiteY0" fmla="*/ 895668 h 914955"/>
                  <a:gd name="connsiteX1" fmla="*/ 854342 w 857101"/>
                  <a:gd name="connsiteY1" fmla="*/ 568290 h 914955"/>
                  <a:gd name="connsiteX2" fmla="*/ 278609 w 857101"/>
                  <a:gd name="connsiteY2" fmla="*/ 3845 h 914955"/>
                  <a:gd name="connsiteX3" fmla="*/ 18965 w 857101"/>
                  <a:gd name="connsiteY3" fmla="*/ 895668 h 914955"/>
                  <a:gd name="connsiteX0" fmla="*/ 18965 w 857101"/>
                  <a:gd name="connsiteY0" fmla="*/ 895668 h 911237"/>
                  <a:gd name="connsiteX1" fmla="*/ 854342 w 857101"/>
                  <a:gd name="connsiteY1" fmla="*/ 568290 h 911237"/>
                  <a:gd name="connsiteX2" fmla="*/ 278609 w 857101"/>
                  <a:gd name="connsiteY2" fmla="*/ 3845 h 911237"/>
                  <a:gd name="connsiteX3" fmla="*/ 18965 w 857101"/>
                  <a:gd name="connsiteY3" fmla="*/ 895668 h 911237"/>
                  <a:gd name="connsiteX0" fmla="*/ 18965 w 857101"/>
                  <a:gd name="connsiteY0" fmla="*/ 895668 h 895668"/>
                  <a:gd name="connsiteX1" fmla="*/ 854342 w 857101"/>
                  <a:gd name="connsiteY1" fmla="*/ 568290 h 895668"/>
                  <a:gd name="connsiteX2" fmla="*/ 278609 w 857101"/>
                  <a:gd name="connsiteY2" fmla="*/ 3845 h 895668"/>
                  <a:gd name="connsiteX3" fmla="*/ 18965 w 857101"/>
                  <a:gd name="connsiteY3" fmla="*/ 895668 h 895668"/>
                  <a:gd name="connsiteX0" fmla="*/ 0 w 838136"/>
                  <a:gd name="connsiteY0" fmla="*/ 895668 h 895668"/>
                  <a:gd name="connsiteX1" fmla="*/ 835377 w 838136"/>
                  <a:gd name="connsiteY1" fmla="*/ 568290 h 895668"/>
                  <a:gd name="connsiteX2" fmla="*/ 259644 w 838136"/>
                  <a:gd name="connsiteY2" fmla="*/ 3845 h 895668"/>
                  <a:gd name="connsiteX3" fmla="*/ 0 w 838136"/>
                  <a:gd name="connsiteY3" fmla="*/ 895668 h 895668"/>
                  <a:gd name="connsiteX0" fmla="*/ 0 w 838343"/>
                  <a:gd name="connsiteY0" fmla="*/ 891823 h 891823"/>
                  <a:gd name="connsiteX1" fmla="*/ 835377 w 838343"/>
                  <a:gd name="connsiteY1" fmla="*/ 564445 h 891823"/>
                  <a:gd name="connsiteX2" fmla="*/ 259644 w 838343"/>
                  <a:gd name="connsiteY2" fmla="*/ 0 h 891823"/>
                  <a:gd name="connsiteX3" fmla="*/ 0 w 838343"/>
                  <a:gd name="connsiteY3" fmla="*/ 891823 h 891823"/>
                  <a:gd name="connsiteX0" fmla="*/ 0 w 835377"/>
                  <a:gd name="connsiteY0" fmla="*/ 891823 h 891823"/>
                  <a:gd name="connsiteX1" fmla="*/ 835377 w 835377"/>
                  <a:gd name="connsiteY1" fmla="*/ 564445 h 891823"/>
                  <a:gd name="connsiteX2" fmla="*/ 259644 w 835377"/>
                  <a:gd name="connsiteY2" fmla="*/ 0 h 891823"/>
                  <a:gd name="connsiteX3" fmla="*/ 0 w 835377"/>
                  <a:gd name="connsiteY3" fmla="*/ 891823 h 89182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0137" h="905158">
                    <a:moveTo>
                      <a:pt x="0" y="905158"/>
                    </a:moveTo>
                    <a:cubicBezTo>
                      <a:pt x="301695" y="787777"/>
                      <a:pt x="677803" y="629262"/>
                      <a:pt x="820137" y="570160"/>
                    </a:cubicBezTo>
                    <a:cubicBezTo>
                      <a:pt x="669101" y="421523"/>
                      <a:pt x="427425" y="158750"/>
                      <a:pt x="257739" y="0"/>
                    </a:cubicBezTo>
                    <a:cubicBezTo>
                      <a:pt x="213783" y="127000"/>
                      <a:pt x="39300" y="765364"/>
                      <a:pt x="0" y="905158"/>
                    </a:cubicBezTo>
                    <a:close/>
                  </a:path>
                </a:pathLst>
              </a:custGeom>
              <a:solidFill>
                <a:srgbClr val="0F6FC6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FFB38A-B48D-3C4F-23B5-8963F4AC2D49}"/>
                </a:ext>
              </a:extLst>
            </p:cNvPr>
            <p:cNvSpPr txBox="1"/>
            <p:nvPr/>
          </p:nvSpPr>
          <p:spPr>
            <a:xfrm>
              <a:off x="8727966" y="5697962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E2304E-E53A-6571-08BB-F1B65EEE7844}"/>
                </a:ext>
              </a:extLst>
            </p:cNvPr>
            <p:cNvSpPr txBox="1"/>
            <p:nvPr/>
          </p:nvSpPr>
          <p:spPr>
            <a:xfrm>
              <a:off x="7807010" y="46911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ru-RU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3B43D0-EC28-9C4A-5D31-C87B1D4F2713}"/>
                </a:ext>
              </a:extLst>
            </p:cNvPr>
            <p:cNvSpPr txBox="1"/>
            <p:nvPr/>
          </p:nvSpPr>
          <p:spPr>
            <a:xfrm>
              <a:off x="6943039" y="6406634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ru-R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50E0ADF-F7A4-60F5-035E-C8EABC203E62}"/>
                </a:ext>
              </a:extLst>
            </p:cNvPr>
            <p:cNvSpPr txBox="1"/>
            <p:nvPr/>
          </p:nvSpPr>
          <p:spPr>
            <a:xfrm>
              <a:off x="7224381" y="5995117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1D96A5-E41E-92A1-17B9-AF4AA5A7FA35}"/>
                </a:ext>
              </a:extLst>
            </p:cNvPr>
            <p:cNvSpPr txBox="1"/>
            <p:nvPr/>
          </p:nvSpPr>
          <p:spPr>
            <a:xfrm>
              <a:off x="8123335" y="5624539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BD51F8A-D200-B6E9-B767-24D419270923}"/>
                </a:ext>
              </a:extLst>
            </p:cNvPr>
            <p:cNvSpPr txBox="1"/>
            <p:nvPr/>
          </p:nvSpPr>
          <p:spPr>
            <a:xfrm>
              <a:off x="7364475" y="5195477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06958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Отображение ключевых геометрических объектов</a:t>
            </a:r>
          </a:p>
        </p:txBody>
      </p:sp>
      <p:sp>
        <p:nvSpPr>
          <p:cNvPr id="849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 </a:t>
            </a:r>
            <a:r>
              <a:rPr lang="en-US"/>
              <a:t>vs </a:t>
            </a:r>
            <a:r>
              <a:rPr lang="ru-RU"/>
              <a:t>Точка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Вектор в пространстве задается при помощи упорядоченной тройки чисел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/>
              <a:t>v</a:t>
            </a:r>
            <a:r>
              <a:rPr lang="en-US"/>
              <a:t> = (3, 1, -8)</a:t>
            </a:r>
            <a:r>
              <a:rPr lang="ru-RU"/>
              <a:t> 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ru-RU" sz="2800"/>
              <a:t>Точка в пространстве тоже задается при помощи тройки чисел: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 = (3, 1, -8)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Однако, точки и векторы – это не одно и то же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Точка имеет местоположение в пространстве, но не имеет размера и направления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Вектор не имеет местоположения, но обладает размером и направлением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Системы координат и координатные фреймы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579937"/>
          </a:xfrm>
        </p:spPr>
        <p:txBody>
          <a:bodyPr/>
          <a:lstStyle/>
          <a:p>
            <a:pPr eaLnBrk="1" hangingPunct="1"/>
            <a:r>
              <a:rPr lang="ru-RU"/>
              <a:t>Система координат обычно задается в виде трех осей, исходящих из начала отсчета</a:t>
            </a:r>
          </a:p>
          <a:p>
            <a:pPr eaLnBrk="1" hangingPunct="1"/>
            <a:r>
              <a:rPr lang="ru-RU"/>
              <a:t>Однако, точка начала отсчета расположена где-нибудь в «мире»</a:t>
            </a:r>
          </a:p>
          <a:p>
            <a:pPr lvl="1" eaLnBrk="1" hangingPunct="1"/>
            <a:r>
              <a:rPr lang="ru-RU"/>
              <a:t>Направления осей лучше всего задавать векторами</a:t>
            </a:r>
          </a:p>
          <a:p>
            <a:pPr lvl="1" eaLnBrk="1" hangingPunct="1"/>
            <a:r>
              <a:rPr lang="ru-RU"/>
              <a:t>Местоположение начала координат должно быть явно задано точкой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Координатный фрейм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/>
            <a:r>
              <a:rPr lang="ru-RU" b="1"/>
              <a:t>Координатный фрейм</a:t>
            </a:r>
            <a:r>
              <a:rPr lang="ru-RU"/>
              <a:t> состоит из заданной точки </a:t>
            </a:r>
            <a:r>
              <a:rPr lang="en-US"/>
              <a:t>O, </a:t>
            </a:r>
            <a:r>
              <a:rPr lang="ru-RU"/>
              <a:t>называемой </a:t>
            </a:r>
            <a:r>
              <a:rPr lang="ru-RU" b="1"/>
              <a:t>началом отсчета</a:t>
            </a:r>
            <a:r>
              <a:rPr lang="ru-RU"/>
              <a:t> и трех взаимно перпендикулярных единичных векторов </a:t>
            </a:r>
            <a:r>
              <a:rPr lang="en-US"/>
              <a:t>a, b </a:t>
            </a:r>
            <a:r>
              <a:rPr lang="ru-RU"/>
              <a:t>и </a:t>
            </a:r>
            <a:r>
              <a:rPr lang="en-US"/>
              <a:t>c</a:t>
            </a:r>
          </a:p>
          <a:p>
            <a:pPr lvl="1" eaLnBrk="1" hangingPunct="1"/>
            <a:r>
              <a:rPr lang="ru-RU"/>
              <a:t>Строго говоря, эти векторы должны быть линейно независимыми, однако взаимно перпендикулярные векторы координатных осей упрощают многие задачи компьютерной графики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Line 18"/>
          <p:cNvSpPr>
            <a:spLocks noChangeShapeType="1"/>
          </p:cNvSpPr>
          <p:nvPr/>
        </p:nvSpPr>
        <p:spPr bwMode="auto">
          <a:xfrm>
            <a:off x="2268538" y="2060575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Координатный фрейм</a:t>
            </a:r>
          </a:p>
        </p:txBody>
      </p:sp>
      <p:sp>
        <p:nvSpPr>
          <p:cNvPr id="89092" name="Line 5"/>
          <p:cNvSpPr>
            <a:spLocks noChangeShapeType="1"/>
          </p:cNvSpPr>
          <p:nvPr/>
        </p:nvSpPr>
        <p:spPr bwMode="auto">
          <a:xfrm flipH="1" flipV="1">
            <a:off x="3276600" y="1989138"/>
            <a:ext cx="647700" cy="2519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3" name="Line 6"/>
          <p:cNvSpPr>
            <a:spLocks noChangeShapeType="1"/>
          </p:cNvSpPr>
          <p:nvPr/>
        </p:nvSpPr>
        <p:spPr bwMode="auto">
          <a:xfrm flipH="1">
            <a:off x="1979613" y="4508500"/>
            <a:ext cx="1944687" cy="151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4" name="Line 7"/>
          <p:cNvSpPr>
            <a:spLocks noChangeShapeType="1"/>
          </p:cNvSpPr>
          <p:nvPr/>
        </p:nvSpPr>
        <p:spPr bwMode="auto">
          <a:xfrm>
            <a:off x="3924300" y="4508500"/>
            <a:ext cx="3311525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91144" name="Line 8"/>
          <p:cNvSpPr>
            <a:spLocks noChangeAspect="1" noChangeShapeType="1"/>
          </p:cNvSpPr>
          <p:nvPr/>
        </p:nvSpPr>
        <p:spPr bwMode="auto">
          <a:xfrm>
            <a:off x="2916238" y="5300663"/>
            <a:ext cx="1655762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5" name="Line 9"/>
          <p:cNvSpPr>
            <a:spLocks noChangeAspect="1" noChangeShapeType="1"/>
          </p:cNvSpPr>
          <p:nvPr/>
        </p:nvSpPr>
        <p:spPr bwMode="auto">
          <a:xfrm flipH="1">
            <a:off x="4572000" y="4797425"/>
            <a:ext cx="1036638" cy="8048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6" name="Line 10"/>
          <p:cNvSpPr>
            <a:spLocks noChangeAspect="1" noChangeShapeType="1"/>
          </p:cNvSpPr>
          <p:nvPr/>
        </p:nvSpPr>
        <p:spPr bwMode="auto">
          <a:xfrm flipH="1" flipV="1">
            <a:off x="4140200" y="3933825"/>
            <a:ext cx="420688" cy="1636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098" name="Text Box 11"/>
          <p:cNvSpPr txBox="1">
            <a:spLocks noChangeArrowheads="1"/>
          </p:cNvSpPr>
          <p:nvPr/>
        </p:nvSpPr>
        <p:spPr bwMode="auto">
          <a:xfrm>
            <a:off x="1887538" y="53927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/>
              <a:t>с</a:t>
            </a:r>
          </a:p>
        </p:txBody>
      </p:sp>
      <p:sp>
        <p:nvSpPr>
          <p:cNvPr id="89099" name="Text Box 12"/>
          <p:cNvSpPr txBox="1">
            <a:spLocks noChangeArrowheads="1"/>
          </p:cNvSpPr>
          <p:nvPr/>
        </p:nvSpPr>
        <p:spPr bwMode="auto">
          <a:xfrm>
            <a:off x="6948488" y="457835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89100" name="Text Box 13"/>
          <p:cNvSpPr txBox="1">
            <a:spLocks noChangeArrowheads="1"/>
          </p:cNvSpPr>
          <p:nvPr/>
        </p:nvSpPr>
        <p:spPr bwMode="auto">
          <a:xfrm>
            <a:off x="3492500" y="191611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="1"/>
          </a:p>
        </p:txBody>
      </p:sp>
      <p:sp>
        <p:nvSpPr>
          <p:cNvPr id="91150" name="Oval 14"/>
          <p:cNvSpPr>
            <a:spLocks noChangeArrowheads="1"/>
          </p:cNvSpPr>
          <p:nvPr/>
        </p:nvSpPr>
        <p:spPr bwMode="auto">
          <a:xfrm>
            <a:off x="4067175" y="38608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4264025" y="37338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 flipH="1" flipV="1">
            <a:off x="2124075" y="3284538"/>
            <a:ext cx="1368425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2392363" y="351790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89105" name="Line 19"/>
          <p:cNvSpPr>
            <a:spLocks noChangeShapeType="1"/>
          </p:cNvSpPr>
          <p:nvPr/>
        </p:nvSpPr>
        <p:spPr bwMode="auto">
          <a:xfrm>
            <a:off x="2268538" y="2060575"/>
            <a:ext cx="0" cy="2881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6" name="Line 20"/>
          <p:cNvSpPr>
            <a:spLocks noChangeShapeType="1"/>
          </p:cNvSpPr>
          <p:nvPr/>
        </p:nvSpPr>
        <p:spPr bwMode="auto">
          <a:xfrm>
            <a:off x="2268538" y="4941888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7" name="Line 21"/>
          <p:cNvSpPr>
            <a:spLocks noChangeShapeType="1"/>
          </p:cNvSpPr>
          <p:nvPr/>
        </p:nvSpPr>
        <p:spPr bwMode="auto">
          <a:xfrm flipH="1">
            <a:off x="0" y="2060575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8" name="Line 22"/>
          <p:cNvSpPr>
            <a:spLocks noChangeShapeType="1"/>
          </p:cNvSpPr>
          <p:nvPr/>
        </p:nvSpPr>
        <p:spPr bwMode="auto">
          <a:xfrm flipH="1">
            <a:off x="0" y="4941888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9" name="Text Box 23"/>
          <p:cNvSpPr txBox="1">
            <a:spLocks noChangeArrowheads="1"/>
          </p:cNvSpPr>
          <p:nvPr/>
        </p:nvSpPr>
        <p:spPr bwMode="auto">
          <a:xfrm>
            <a:off x="3563938" y="42211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5703888" y="2220913"/>
            <a:ext cx="2227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/>
              <a:t> = v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v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v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 b="1"/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5724525" y="364490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 = </a:t>
            </a:r>
            <a:r>
              <a:rPr lang="ru-RU"/>
              <a:t>О +</a:t>
            </a:r>
            <a:r>
              <a:rPr lang="en-US"/>
              <a:t> p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p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p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 b="1"/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5724525" y="2924175"/>
            <a:ext cx="268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 – O = p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p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p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/>
          </a:p>
        </p:txBody>
      </p:sp>
      <p:sp>
        <p:nvSpPr>
          <p:cNvPr id="91164" name="Line 28"/>
          <p:cNvSpPr>
            <a:spLocks noChangeShapeType="1"/>
          </p:cNvSpPr>
          <p:nvPr/>
        </p:nvSpPr>
        <p:spPr bwMode="auto">
          <a:xfrm flipV="1">
            <a:off x="3924300" y="3933825"/>
            <a:ext cx="2159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1165" name="Rectangle 29"/>
          <p:cNvSpPr>
            <a:spLocks noChangeArrowheads="1"/>
          </p:cNvSpPr>
          <p:nvPr/>
        </p:nvSpPr>
        <p:spPr bwMode="auto">
          <a:xfrm>
            <a:off x="5724525" y="3644900"/>
            <a:ext cx="2735263" cy="431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66" name="Text Box 30"/>
          <p:cNvSpPr txBox="1">
            <a:spLocks noChangeArrowheads="1"/>
          </p:cNvSpPr>
          <p:nvPr/>
        </p:nvSpPr>
        <p:spPr bwMode="auto">
          <a:xfrm>
            <a:off x="5219700" y="5373688"/>
            <a:ext cx="36210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Точка </a:t>
            </a:r>
            <a:r>
              <a:rPr lang="en-US"/>
              <a:t>P </a:t>
            </a:r>
            <a:r>
              <a:rPr lang="ru-RU"/>
              <a:t>задается не просто тройкой чисел (</a:t>
            </a:r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, p</a:t>
            </a:r>
            <a:r>
              <a:rPr lang="en-US" baseline="-25000"/>
              <a:t>2</a:t>
            </a:r>
            <a:r>
              <a:rPr lang="en-US"/>
              <a:t>, p</a:t>
            </a:r>
            <a:r>
              <a:rPr lang="en-US" baseline="-25000"/>
              <a:t>3</a:t>
            </a:r>
            <a:r>
              <a:rPr lang="en-US"/>
              <a:t>), </a:t>
            </a:r>
            <a:r>
              <a:rPr lang="ru-RU"/>
              <a:t>а тройкой вместе с началом отсчета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 animBg="1"/>
      <p:bldP spid="91145" grpId="0" animBg="1"/>
      <p:bldP spid="91146" grpId="0" animBg="1"/>
      <p:bldP spid="91150" grpId="0" animBg="1"/>
      <p:bldP spid="91151" grpId="0"/>
      <p:bldP spid="91152" grpId="0" animBg="1"/>
      <p:bldP spid="91153" grpId="0"/>
      <p:bldP spid="91160" grpId="0"/>
      <p:bldP spid="91161" grpId="0"/>
      <p:bldP spid="91162" grpId="0"/>
      <p:bldP spid="91164" grpId="0" animBg="1"/>
      <p:bldP spid="91165" grpId="0" animBg="1"/>
      <p:bldP spid="911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 – математическая дисциплина, облегчающая решение различных задач компьютерной графики</a:t>
            </a:r>
          </a:p>
          <a:p>
            <a:pPr lvl="1" eaLnBrk="1" hangingPunct="1"/>
            <a:r>
              <a:rPr lang="ru-RU"/>
              <a:t>Построение проекций трехмерных объектов</a:t>
            </a:r>
          </a:p>
          <a:p>
            <a:pPr lvl="1" eaLnBrk="1" hangingPunct="1"/>
            <a:r>
              <a:rPr lang="ru-RU"/>
              <a:t>Трассировка лучей с целью создания реалистичных изображений</a:t>
            </a:r>
          </a:p>
          <a:p>
            <a:pPr lvl="1" eaLnBrk="1" hangingPunct="1"/>
            <a:r>
              <a:rPr lang="ru-RU"/>
              <a:t>Решение геометрических задач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Однородное представление точки и вектора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Полезно представлять точки и векторы с помощью </a:t>
            </a:r>
            <a:r>
              <a:rPr lang="ru-RU" b="1" i="1"/>
              <a:t>одного и того же</a:t>
            </a:r>
            <a:r>
              <a:rPr lang="ru-RU"/>
              <a:t> набора базовых объектов (</a:t>
            </a:r>
            <a:r>
              <a:rPr lang="en-US" b="1"/>
              <a:t>a</a:t>
            </a:r>
            <a:r>
              <a:rPr lang="en-US"/>
              <a:t>, </a:t>
            </a:r>
            <a:r>
              <a:rPr lang="en-US" b="1"/>
              <a:t>b</a:t>
            </a:r>
            <a:r>
              <a:rPr lang="en-US"/>
              <a:t>, </a:t>
            </a:r>
            <a:r>
              <a:rPr lang="en-US" b="1"/>
              <a:t>c</a:t>
            </a:r>
            <a:r>
              <a:rPr lang="en-US"/>
              <a:t>, O)</a:t>
            </a:r>
            <a:endParaRPr lang="ru-RU"/>
          </a:p>
          <a:p>
            <a:pPr lvl="1" eaLnBrk="1" hangingPunct="1">
              <a:lnSpc>
                <a:spcPct val="90000"/>
              </a:lnSpc>
            </a:pPr>
            <a:r>
              <a:rPr lang="ru-RU"/>
              <a:t>Вектору </a:t>
            </a:r>
            <a:r>
              <a:rPr lang="en-US" b="1"/>
              <a:t>v</a:t>
            </a:r>
            <a:r>
              <a:rPr lang="en-US"/>
              <a:t> = v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v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v</a:t>
            </a:r>
            <a:r>
              <a:rPr lang="en-US" baseline="-25000"/>
              <a:t>3</a:t>
            </a:r>
            <a:r>
              <a:rPr lang="en-US" b="1"/>
              <a:t>c</a:t>
            </a:r>
            <a:r>
              <a:rPr lang="en-US"/>
              <a:t> </a:t>
            </a:r>
            <a:r>
              <a:rPr lang="ru-RU"/>
              <a:t>требуется четыре коэффициента (</a:t>
            </a:r>
            <a:r>
              <a:rPr lang="en-US"/>
              <a:t>v</a:t>
            </a:r>
            <a:r>
              <a:rPr lang="en-US" baseline="-25000"/>
              <a:t>1</a:t>
            </a:r>
            <a:r>
              <a:rPr lang="en-US" b="1"/>
              <a:t>, </a:t>
            </a:r>
            <a:r>
              <a:rPr lang="en-US"/>
              <a:t>v</a:t>
            </a:r>
            <a:r>
              <a:rPr lang="en-US" baseline="-25000"/>
              <a:t>2</a:t>
            </a:r>
            <a:r>
              <a:rPr lang="en-US"/>
              <a:t>,</a:t>
            </a:r>
            <a:r>
              <a:rPr lang="en-US" baseline="-25000"/>
              <a:t> </a:t>
            </a:r>
            <a:r>
              <a:rPr lang="en-US"/>
              <a:t>v</a:t>
            </a:r>
            <a:r>
              <a:rPr lang="en-US" baseline="-25000"/>
              <a:t>3</a:t>
            </a:r>
            <a:r>
              <a:rPr lang="en-US"/>
              <a:t>, 0)</a:t>
            </a:r>
            <a:endParaRPr lang="ru-RU" b="1"/>
          </a:p>
          <a:p>
            <a:pPr lvl="1" eaLnBrk="1" hangingPunct="1">
              <a:lnSpc>
                <a:spcPct val="90000"/>
              </a:lnSpc>
            </a:pPr>
            <a:r>
              <a:rPr lang="ru-RU"/>
              <a:t>Точке </a:t>
            </a:r>
            <a:r>
              <a:rPr lang="en-US"/>
              <a:t>P = p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p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p</a:t>
            </a:r>
            <a:r>
              <a:rPr lang="en-US" baseline="-25000"/>
              <a:t>3</a:t>
            </a:r>
            <a:r>
              <a:rPr lang="en-US" b="1"/>
              <a:t>c</a:t>
            </a:r>
            <a:r>
              <a:rPr lang="en-US"/>
              <a:t> </a:t>
            </a:r>
            <a:r>
              <a:rPr lang="ru-RU"/>
              <a:t>требуется четыре коэффициента (</a:t>
            </a:r>
            <a:r>
              <a:rPr lang="en-US"/>
              <a:t>p</a:t>
            </a:r>
            <a:r>
              <a:rPr lang="en-US" baseline="-25000"/>
              <a:t>1</a:t>
            </a:r>
            <a:r>
              <a:rPr lang="en-US" b="1"/>
              <a:t>, </a:t>
            </a:r>
            <a:r>
              <a:rPr lang="en-US"/>
              <a:t>p</a:t>
            </a:r>
            <a:r>
              <a:rPr lang="en-US" baseline="-25000"/>
              <a:t>2</a:t>
            </a:r>
            <a:r>
              <a:rPr lang="en-US"/>
              <a:t>, p</a:t>
            </a:r>
            <a:r>
              <a:rPr lang="en-US" baseline="-25000"/>
              <a:t>3</a:t>
            </a:r>
            <a:r>
              <a:rPr lang="en-US"/>
              <a:t>, 1)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Четвертый компонент показывает, входит ли в в состав объекта начало отсчета </a:t>
            </a:r>
            <a:r>
              <a:rPr lang="en-US"/>
              <a:t>O</a:t>
            </a:r>
            <a:endParaRPr 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Представление точек и векторов при помощи умножения матриц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403350" y="2227263"/>
          <a:ext cx="2519363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Формула" r:id="rId3" imgW="1155700" imgH="914400" progId="Equation.3">
                  <p:embed/>
                </p:oleObj>
              </mc:Choice>
              <mc:Fallback>
                <p:oleObj name="Формула" r:id="rId3" imgW="1155700" imgH="9144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227263"/>
                        <a:ext cx="2519363" cy="199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4759325" y="2276475"/>
          <a:ext cx="2720975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Формула" r:id="rId5" imgW="1219200" imgH="914400" progId="Equation.3">
                  <p:embed/>
                </p:oleObj>
              </mc:Choice>
              <mc:Fallback>
                <p:oleObj name="Формула" r:id="rId5" imgW="1219200" imgH="914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325" y="2276475"/>
                        <a:ext cx="2720975" cy="203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827088" y="4957763"/>
            <a:ext cx="813752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Данные уравнения являются примерами </a:t>
            </a:r>
            <a:r>
              <a:rPr lang="ru-RU" b="1"/>
              <a:t>однородного представления</a:t>
            </a:r>
            <a:r>
              <a:rPr lang="ru-RU"/>
              <a:t> векторов и точек</a:t>
            </a:r>
          </a:p>
          <a:p>
            <a:r>
              <a:rPr lang="ru-RU"/>
              <a:t>Однородное представление позволяет сохранять различие между точками и векторами и предоставляет компактную запись при работе с афинными преобразованиями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Линейные комбинации векторов в однородных координатах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2017713"/>
            <a:ext cx="8243887" cy="5011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Разность двух точек</a:t>
            </a:r>
            <a:r>
              <a:rPr lang="en-US" sz="2400" dirty="0"/>
              <a:t> </a:t>
            </a:r>
            <a:r>
              <a:rPr lang="ru-RU" sz="2400" dirty="0"/>
              <a:t>-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(</a:t>
            </a:r>
            <a:r>
              <a:rPr lang="en-US" sz="2000" dirty="0"/>
              <a:t>x,y,z,1) – (u,v,w,1) = (x-u,</a:t>
            </a:r>
            <a:r>
              <a:rPr lang="ru-RU" sz="2000" dirty="0"/>
              <a:t> </a:t>
            </a:r>
            <a:r>
              <a:rPr lang="en-US" sz="2000" dirty="0"/>
              <a:t>y-v, z-w, 0)</a:t>
            </a:r>
            <a:endParaRPr lang="ru-RU" sz="2000" dirty="0"/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Сумма точки и вектора – точка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(</a:t>
            </a:r>
            <a:r>
              <a:rPr lang="en-US" sz="2000" dirty="0"/>
              <a:t>x,y,z,1) + (d,e,f,0) = (</a:t>
            </a:r>
            <a:r>
              <a:rPr lang="en-US" sz="2000" dirty="0" err="1"/>
              <a:t>x+d</a:t>
            </a:r>
            <a:r>
              <a:rPr lang="en-US" sz="2000" dirty="0"/>
              <a:t>, </a:t>
            </a:r>
            <a:r>
              <a:rPr lang="en-US" sz="2000" dirty="0" err="1"/>
              <a:t>y+e</a:t>
            </a:r>
            <a:r>
              <a:rPr lang="en-US" sz="2000" dirty="0"/>
              <a:t>, </a:t>
            </a:r>
            <a:r>
              <a:rPr lang="en-US" sz="2000" dirty="0" err="1"/>
              <a:t>z+f</a:t>
            </a:r>
            <a:r>
              <a:rPr lang="en-US" sz="2000" dirty="0"/>
              <a:t>, 1)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Сумма двух векторов –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(d,e,f,0)</a:t>
            </a:r>
            <a:r>
              <a:rPr lang="ru-RU" sz="2000" dirty="0"/>
              <a:t> + (</a:t>
            </a:r>
            <a:r>
              <a:rPr lang="en-US" sz="2000" dirty="0"/>
              <a:t>m,n,r,0) = (</a:t>
            </a:r>
            <a:r>
              <a:rPr lang="en-US" sz="2000" dirty="0" err="1"/>
              <a:t>d+m</a:t>
            </a:r>
            <a:r>
              <a:rPr lang="en-US" sz="2000" dirty="0"/>
              <a:t>, </a:t>
            </a:r>
            <a:r>
              <a:rPr lang="en-US" sz="2000" dirty="0" err="1"/>
              <a:t>e+n</a:t>
            </a:r>
            <a:r>
              <a:rPr lang="en-US" sz="2000" dirty="0"/>
              <a:t>, </a:t>
            </a:r>
            <a:r>
              <a:rPr lang="en-US" sz="2000" dirty="0" err="1"/>
              <a:t>f+r</a:t>
            </a:r>
            <a:r>
              <a:rPr lang="en-US" sz="2000" dirty="0"/>
              <a:t>, 0)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Имеет смысл масштабирование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3(</a:t>
            </a:r>
            <a:r>
              <a:rPr lang="en-US" sz="2000" dirty="0"/>
              <a:t>d,e,f,0) = (3d, 3e, 3f, 0)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Имеет смысл создание любой линейной комбинации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Для векторов </a:t>
            </a:r>
            <a:r>
              <a:rPr lang="en-US" sz="2000" b="1" dirty="0"/>
              <a:t>v</a:t>
            </a:r>
            <a:r>
              <a:rPr lang="en-US" sz="2000" dirty="0"/>
              <a:t>=(v</a:t>
            </a:r>
            <a:r>
              <a:rPr lang="en-US" sz="2000" baseline="-25000" dirty="0"/>
              <a:t>1</a:t>
            </a:r>
            <a:r>
              <a:rPr lang="en-US" sz="2000" dirty="0"/>
              <a:t>,v</a:t>
            </a:r>
            <a:r>
              <a:rPr lang="en-US" sz="2000" baseline="-25000" dirty="0"/>
              <a:t>2</a:t>
            </a:r>
            <a:r>
              <a:rPr lang="en-US" sz="2000" dirty="0"/>
              <a:t>,v</a:t>
            </a:r>
            <a:r>
              <a:rPr lang="en-US" sz="2000" baseline="-25000" dirty="0"/>
              <a:t>3</a:t>
            </a:r>
            <a:r>
              <a:rPr lang="en-US" sz="2000" dirty="0"/>
              <a:t>,0) </a:t>
            </a:r>
            <a:r>
              <a:rPr lang="ru-RU" sz="2000" dirty="0"/>
              <a:t>и </a:t>
            </a:r>
            <a:r>
              <a:rPr lang="en-US" sz="2000" b="1" dirty="0"/>
              <a:t>w</a:t>
            </a:r>
            <a:r>
              <a:rPr lang="en-US" sz="2000" dirty="0"/>
              <a:t>=(w</a:t>
            </a:r>
            <a:r>
              <a:rPr lang="en-US" sz="2000" baseline="-25000" dirty="0"/>
              <a:t>1</a:t>
            </a:r>
            <a:r>
              <a:rPr lang="en-US" sz="2000" dirty="0"/>
              <a:t>,w</a:t>
            </a:r>
            <a:r>
              <a:rPr lang="en-US" sz="2000" baseline="-25000" dirty="0"/>
              <a:t>2</a:t>
            </a:r>
            <a:r>
              <a:rPr lang="en-US" sz="2000" dirty="0"/>
              <a:t>,w</a:t>
            </a:r>
            <a:r>
              <a:rPr lang="en-US" sz="2000" baseline="-25000" dirty="0"/>
              <a:t>3</a:t>
            </a:r>
            <a:r>
              <a:rPr lang="en-US" sz="2000" dirty="0"/>
              <a:t>,0) </a:t>
            </a:r>
            <a:r>
              <a:rPr lang="ru-RU" sz="2000" dirty="0"/>
              <a:t>и произвольных скаляров </a:t>
            </a:r>
            <a:r>
              <a:rPr lang="en-US" sz="2000" dirty="0"/>
              <a:t>a </a:t>
            </a:r>
            <a:r>
              <a:rPr lang="ru-RU" sz="2000" dirty="0"/>
              <a:t>и </a:t>
            </a:r>
            <a:r>
              <a:rPr lang="en-US" sz="2000" dirty="0"/>
              <a:t>b </a:t>
            </a:r>
            <a:r>
              <a:rPr lang="ru-RU" sz="2000" dirty="0"/>
              <a:t>имеем</a:t>
            </a:r>
            <a:br>
              <a:rPr lang="en-US" sz="2000" dirty="0"/>
            </a:br>
            <a:r>
              <a:rPr lang="en-US" sz="2000" dirty="0" err="1"/>
              <a:t>a</a:t>
            </a:r>
            <a:r>
              <a:rPr lang="en-US" sz="2000" b="1" dirty="0" err="1"/>
              <a:t>v</a:t>
            </a:r>
            <a:r>
              <a:rPr lang="en-US" sz="2000" dirty="0" err="1"/>
              <a:t>+b</a:t>
            </a:r>
            <a:r>
              <a:rPr lang="en-US" sz="2000" b="1" dirty="0" err="1"/>
              <a:t>w</a:t>
            </a:r>
            <a:r>
              <a:rPr lang="en-US" sz="2000" dirty="0"/>
              <a:t>=(av</a:t>
            </a:r>
            <a:r>
              <a:rPr lang="en-US" sz="2000" baseline="-25000" dirty="0"/>
              <a:t>1</a:t>
            </a:r>
            <a:r>
              <a:rPr lang="en-US" sz="2000" dirty="0"/>
              <a:t>+bw</a:t>
            </a:r>
            <a:r>
              <a:rPr lang="en-US" sz="2000" baseline="-25000" dirty="0"/>
              <a:t>1</a:t>
            </a:r>
            <a:r>
              <a:rPr lang="en-US" sz="2000" dirty="0"/>
              <a:t>, av</a:t>
            </a:r>
            <a:r>
              <a:rPr lang="en-US" sz="2000" baseline="-25000" dirty="0"/>
              <a:t>2</a:t>
            </a:r>
            <a:r>
              <a:rPr lang="en-US" sz="2000" dirty="0"/>
              <a:t>+bw</a:t>
            </a:r>
            <a:r>
              <a:rPr lang="en-US" sz="2000" baseline="-25000" dirty="0"/>
              <a:t>2</a:t>
            </a:r>
            <a:r>
              <a:rPr lang="en-US" sz="2000" dirty="0"/>
              <a:t>, av</a:t>
            </a:r>
            <a:r>
              <a:rPr lang="en-US" sz="2000" baseline="-25000" dirty="0"/>
              <a:t>3</a:t>
            </a:r>
            <a:r>
              <a:rPr lang="en-US" sz="2000" dirty="0"/>
              <a:t>+bw</a:t>
            </a:r>
            <a:r>
              <a:rPr lang="en-US" sz="2000" baseline="-25000" dirty="0"/>
              <a:t>3</a:t>
            </a:r>
            <a:r>
              <a:rPr lang="en-US" sz="2000" dirty="0"/>
              <a:t>, 0), </a:t>
            </a:r>
            <a:r>
              <a:rPr lang="ru-RU" sz="2000" dirty="0"/>
              <a:t>что является вектором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комбинации точек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/>
              <a:t>Рассмотрим формирование линейной комбинации двух точек</a:t>
            </a:r>
            <a:br>
              <a:rPr lang="en-US" sz="2800"/>
            </a:br>
            <a:r>
              <a:rPr lang="en-US" sz="2800"/>
              <a:t>P=(P</a:t>
            </a:r>
            <a:r>
              <a:rPr lang="en-US" sz="2800" baseline="-25000"/>
              <a:t>1</a:t>
            </a:r>
            <a:r>
              <a:rPr lang="en-US" sz="2800"/>
              <a:t>,P</a:t>
            </a:r>
            <a:r>
              <a:rPr lang="en-US" sz="2800" baseline="-25000"/>
              <a:t>2</a:t>
            </a:r>
            <a:r>
              <a:rPr lang="en-US" sz="2800"/>
              <a:t>,P</a:t>
            </a:r>
            <a:r>
              <a:rPr lang="en-US" sz="2800" baseline="-25000"/>
              <a:t>3</a:t>
            </a:r>
            <a:r>
              <a:rPr lang="en-US" sz="2800"/>
              <a:t>,1) </a:t>
            </a:r>
            <a:r>
              <a:rPr lang="ru-RU" sz="2800"/>
              <a:t>и </a:t>
            </a:r>
            <a:r>
              <a:rPr lang="en-US" sz="2800"/>
              <a:t>R=(R</a:t>
            </a:r>
            <a:r>
              <a:rPr lang="en-US" sz="2800" baseline="-25000"/>
              <a:t>1</a:t>
            </a:r>
            <a:r>
              <a:rPr lang="en-US" sz="2800"/>
              <a:t>,R</a:t>
            </a:r>
            <a:r>
              <a:rPr lang="en-US" sz="2800" baseline="-25000"/>
              <a:t>2</a:t>
            </a:r>
            <a:r>
              <a:rPr lang="en-US" sz="2800"/>
              <a:t>,R</a:t>
            </a:r>
            <a:r>
              <a:rPr lang="en-US" sz="2800" baseline="-25000"/>
              <a:t>3</a:t>
            </a:r>
            <a:r>
              <a:rPr lang="en-US" sz="2800"/>
              <a:t>,1)</a:t>
            </a:r>
            <a:r>
              <a:rPr lang="ru-RU" sz="2800"/>
              <a:t> со скалярами </a:t>
            </a:r>
            <a:r>
              <a:rPr lang="en-US" sz="2800"/>
              <a:t>f </a:t>
            </a:r>
            <a:r>
              <a:rPr lang="ru-RU" sz="2800"/>
              <a:t>и </a:t>
            </a:r>
            <a:r>
              <a:rPr lang="en-US" sz="2800"/>
              <a:t>g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1">
                <a:latin typeface="Times New Roman" pitchFamily="18" charset="0"/>
              </a:rPr>
              <a:t>fP+gR=(fP</a:t>
            </a:r>
            <a:r>
              <a:rPr lang="en-US" i="1" baseline="-25000">
                <a:latin typeface="Times New Roman" pitchFamily="18" charset="0"/>
              </a:rPr>
              <a:t>1</a:t>
            </a:r>
            <a:r>
              <a:rPr lang="en-US" i="1">
                <a:latin typeface="Times New Roman" pitchFamily="18" charset="0"/>
              </a:rPr>
              <a:t>+gR</a:t>
            </a:r>
            <a:r>
              <a:rPr lang="en-US" i="1" baseline="-25000">
                <a:latin typeface="Times New Roman" pitchFamily="18" charset="0"/>
              </a:rPr>
              <a:t>1</a:t>
            </a:r>
            <a:r>
              <a:rPr lang="en-US" i="1">
                <a:latin typeface="Times New Roman" pitchFamily="18" charset="0"/>
              </a:rPr>
              <a:t>, fP</a:t>
            </a:r>
            <a:r>
              <a:rPr lang="en-US" i="1" baseline="-25000">
                <a:latin typeface="Times New Roman" pitchFamily="18" charset="0"/>
              </a:rPr>
              <a:t>2</a:t>
            </a:r>
            <a:r>
              <a:rPr lang="en-US" i="1">
                <a:latin typeface="Times New Roman" pitchFamily="18" charset="0"/>
              </a:rPr>
              <a:t>+gR</a:t>
            </a:r>
            <a:r>
              <a:rPr lang="en-US" i="1" baseline="-25000">
                <a:latin typeface="Times New Roman" pitchFamily="18" charset="0"/>
              </a:rPr>
              <a:t>2</a:t>
            </a:r>
            <a:r>
              <a:rPr lang="en-US" i="1">
                <a:latin typeface="Times New Roman" pitchFamily="18" charset="0"/>
              </a:rPr>
              <a:t>, fP</a:t>
            </a:r>
            <a:r>
              <a:rPr lang="en-US" i="1" baseline="-25000">
                <a:latin typeface="Times New Roman" pitchFamily="18" charset="0"/>
              </a:rPr>
              <a:t>3</a:t>
            </a:r>
            <a:r>
              <a:rPr lang="en-US" i="1">
                <a:latin typeface="Times New Roman" pitchFamily="18" charset="0"/>
              </a:rPr>
              <a:t>+gR</a:t>
            </a:r>
            <a:r>
              <a:rPr lang="en-US" i="1" baseline="-25000">
                <a:latin typeface="Times New Roman" pitchFamily="18" charset="0"/>
              </a:rPr>
              <a:t>3</a:t>
            </a:r>
            <a:r>
              <a:rPr lang="en-US" i="1">
                <a:latin typeface="Times New Roman" pitchFamily="18" charset="0"/>
              </a:rPr>
              <a:t>, f+g)</a:t>
            </a:r>
          </a:p>
          <a:p>
            <a:pPr lvl="1" eaLnBrk="1" hangingPunct="1">
              <a:lnSpc>
                <a:spcPct val="80000"/>
              </a:lnSpc>
            </a:pPr>
            <a:r>
              <a:rPr lang="ru-RU"/>
              <a:t>Результат является истинной точкой лишь в том случае, когда </a:t>
            </a:r>
            <a:r>
              <a:rPr lang="en-US" i="1">
                <a:solidFill>
                  <a:schemeClr val="hlink"/>
                </a:solidFill>
                <a:latin typeface="Times New Roman" pitchFamily="18" charset="0"/>
              </a:rPr>
              <a:t>f+g</a:t>
            </a:r>
            <a:r>
              <a:rPr lang="en-US">
                <a:solidFill>
                  <a:schemeClr val="hlink"/>
                </a:solidFill>
              </a:rPr>
              <a:t>=1</a:t>
            </a:r>
          </a:p>
          <a:p>
            <a:pPr lvl="1" eaLnBrk="1" hangingPunct="1">
              <a:lnSpc>
                <a:spcPct val="80000"/>
              </a:lnSpc>
            </a:pPr>
            <a:r>
              <a:rPr lang="ru-RU"/>
              <a:t>Если сумма коэффициентов линейной равна 1, такая комбинация является аффинной, т.о. единственная истинная комбинация точек – аффинная комбинация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b="1"/>
              <a:t>Любая аффинная комбинация точек является истинной точкой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Произвольная линейная комбинация точек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Пусть дана линейная комбинация двух точек </a:t>
            </a:r>
            <a:r>
              <a:rPr lang="en-US" sz="2800" i="1" dirty="0">
                <a:latin typeface="Times New Roman" pitchFamily="18" charset="0"/>
              </a:rPr>
              <a:t>E=</a:t>
            </a:r>
            <a:r>
              <a:rPr lang="en-US" sz="2800" i="1" dirty="0" err="1">
                <a:latin typeface="Times New Roman" pitchFamily="18" charset="0"/>
              </a:rPr>
              <a:t>fP+gR</a:t>
            </a:r>
            <a:r>
              <a:rPr lang="en-US" sz="2800" i="1" dirty="0">
                <a:latin typeface="Times New Roman" pitchFamily="18" charset="0"/>
              </a:rPr>
              <a:t>,</a:t>
            </a:r>
            <a:r>
              <a:rPr lang="ru-RU" sz="2800" i="1" dirty="0">
                <a:latin typeface="Times New Roman" pitchFamily="18" charset="0"/>
              </a:rPr>
              <a:t> </a:t>
            </a:r>
            <a:r>
              <a:rPr lang="ru-RU" sz="2800" dirty="0">
                <a:latin typeface="Arial" charset="0"/>
              </a:rPr>
              <a:t>такая, что</a:t>
            </a:r>
            <a:r>
              <a:rPr lang="en-US" sz="2800" i="1" dirty="0">
                <a:latin typeface="Times New Roman" pitchFamily="18" charset="0"/>
              </a:rPr>
              <a:t> f+g≠1</a:t>
            </a:r>
            <a:endParaRPr lang="ru-RU" sz="28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dirty="0">
                <a:latin typeface="Times New Roman" pitchFamily="18" charset="0"/>
                <a:cs typeface="Tahoma" pitchFamily="34" charset="0"/>
              </a:rPr>
              <a:t>Пусть начало отсчета смещено на вектор </a:t>
            </a:r>
            <a:r>
              <a:rPr lang="en-US" b="1" i="1" dirty="0">
                <a:latin typeface="Times New Roman" pitchFamily="18" charset="0"/>
                <a:cs typeface="Tahoma" pitchFamily="34" charset="0"/>
              </a:rPr>
              <a:t>u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,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тогда точка </a:t>
            </a:r>
            <a:r>
              <a:rPr lang="en-US" i="1" dirty="0">
                <a:latin typeface="Times New Roman" pitchFamily="18" charset="0"/>
                <a:cs typeface="Tahoma" pitchFamily="34" charset="0"/>
              </a:rPr>
              <a:t>P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 смещена на </a:t>
            </a:r>
            <a:r>
              <a:rPr lang="en-US" i="1" dirty="0" err="1">
                <a:latin typeface="Times New Roman" pitchFamily="18" charset="0"/>
                <a:cs typeface="Tahoma" pitchFamily="34" charset="0"/>
              </a:rPr>
              <a:t>P+</a:t>
            </a:r>
            <a:r>
              <a:rPr lang="en-US" b="1" i="1" dirty="0" err="1">
                <a:latin typeface="Times New Roman" pitchFamily="18" charset="0"/>
                <a:cs typeface="Tahoma" pitchFamily="34" charset="0"/>
              </a:rPr>
              <a:t>u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,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а точка </a:t>
            </a:r>
            <a:r>
              <a:rPr lang="en-US" i="1" dirty="0">
                <a:latin typeface="Times New Roman" pitchFamily="18" charset="0"/>
                <a:cs typeface="Tahoma" pitchFamily="34" charset="0"/>
              </a:rPr>
              <a:t>R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 –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на </a:t>
            </a:r>
            <a:r>
              <a:rPr lang="en-US" i="1" dirty="0" err="1">
                <a:latin typeface="Times New Roman" pitchFamily="18" charset="0"/>
                <a:cs typeface="Tahoma" pitchFamily="34" charset="0"/>
              </a:rPr>
              <a:t>R+</a:t>
            </a:r>
            <a:r>
              <a:rPr lang="en-US" b="1" i="1" dirty="0" err="1">
                <a:latin typeface="Times New Roman" pitchFamily="18" charset="0"/>
                <a:cs typeface="Tahoma" pitchFamily="34" charset="0"/>
              </a:rPr>
              <a:t>u</a:t>
            </a:r>
            <a:endParaRPr lang="en-US" b="1" i="1" dirty="0">
              <a:latin typeface="Times New Roman" pitchFamily="18" charset="0"/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dirty="0">
                <a:latin typeface="Times New Roman" pitchFamily="18" charset="0"/>
                <a:cs typeface="Tahoma" pitchFamily="34" charset="0"/>
              </a:rPr>
              <a:t>Если 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E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является истинной точкой, то она также должна быть смещена в новую точку </a:t>
            </a:r>
            <a:r>
              <a:rPr lang="en-US" i="1" dirty="0">
                <a:latin typeface="Times New Roman" pitchFamily="18" charset="0"/>
                <a:cs typeface="Tahoma" pitchFamily="34" charset="0"/>
              </a:rPr>
              <a:t>E’=</a:t>
            </a:r>
            <a:r>
              <a:rPr lang="en-US" i="1" dirty="0" err="1">
                <a:latin typeface="Times New Roman" pitchFamily="18" charset="0"/>
                <a:cs typeface="Tahoma" pitchFamily="34" charset="0"/>
              </a:rPr>
              <a:t>E+</a:t>
            </a:r>
            <a:r>
              <a:rPr lang="en-US" b="1" i="1" dirty="0" err="1">
                <a:latin typeface="Times New Roman" pitchFamily="18" charset="0"/>
                <a:cs typeface="Tahoma" pitchFamily="34" charset="0"/>
              </a:rPr>
              <a:t>u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,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однако мы имеем: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i="1" dirty="0">
                <a:latin typeface="Times New Roman" pitchFamily="18" charset="0"/>
                <a:cs typeface="Tahoma" pitchFamily="34" charset="0"/>
              </a:rPr>
              <a:t>E’=</a:t>
            </a:r>
            <a:r>
              <a:rPr lang="en-US" sz="2000" i="1" dirty="0" err="1">
                <a:latin typeface="Times New Roman" pitchFamily="18" charset="0"/>
                <a:cs typeface="Tahoma" pitchFamily="34" charset="0"/>
              </a:rPr>
              <a:t>fP</a:t>
            </a:r>
            <a:r>
              <a:rPr lang="en-US" sz="2000" i="1" dirty="0">
                <a:latin typeface="Times New Roman" pitchFamily="18" charset="0"/>
                <a:cs typeface="Tahoma" pitchFamily="34" charset="0"/>
              </a:rPr>
              <a:t> + </a:t>
            </a:r>
            <a:r>
              <a:rPr lang="en-US" sz="2000" i="1" dirty="0" err="1">
                <a:latin typeface="Times New Roman" pitchFamily="18" charset="0"/>
                <a:cs typeface="Tahoma" pitchFamily="34" charset="0"/>
              </a:rPr>
              <a:t>gR</a:t>
            </a:r>
            <a:r>
              <a:rPr lang="en-US" sz="2000" i="1" dirty="0">
                <a:latin typeface="Times New Roman" pitchFamily="18" charset="0"/>
                <a:cs typeface="Tahoma" pitchFamily="34" charset="0"/>
              </a:rPr>
              <a:t> + (</a:t>
            </a:r>
            <a:r>
              <a:rPr lang="en-US" sz="2000" i="1" dirty="0" err="1">
                <a:latin typeface="Times New Roman" pitchFamily="18" charset="0"/>
                <a:cs typeface="Tahoma" pitchFamily="34" charset="0"/>
              </a:rPr>
              <a:t>f+g</a:t>
            </a:r>
            <a:r>
              <a:rPr lang="en-US" sz="2000" i="1" dirty="0">
                <a:latin typeface="Times New Roman" pitchFamily="18" charset="0"/>
                <a:cs typeface="Tahoma" pitchFamily="34" charset="0"/>
              </a:rPr>
              <a:t>)</a:t>
            </a:r>
            <a:r>
              <a:rPr lang="en-US" sz="2000" b="1" i="1" dirty="0">
                <a:latin typeface="Times New Roman" pitchFamily="18" charset="0"/>
                <a:cs typeface="Tahoma" pitchFamily="34" charset="0"/>
              </a:rPr>
              <a:t>u</a:t>
            </a:r>
          </a:p>
          <a:p>
            <a:pPr lvl="2" eaLnBrk="1" hangingPunct="1">
              <a:lnSpc>
                <a:spcPct val="90000"/>
              </a:lnSpc>
            </a:pPr>
            <a:r>
              <a:rPr lang="ru-RU" sz="2000" dirty="0">
                <a:latin typeface="Times New Roman" pitchFamily="18" charset="0"/>
                <a:cs typeface="Tahoma" pitchFamily="34" charset="0"/>
              </a:rPr>
              <a:t>Если </a:t>
            </a:r>
            <a:r>
              <a:rPr lang="en-US" sz="2000" dirty="0">
                <a:latin typeface="Times New Roman" pitchFamily="18" charset="0"/>
                <a:cs typeface="Tahoma" pitchFamily="34" charset="0"/>
              </a:rPr>
              <a:t>f+g≠1, </a:t>
            </a:r>
            <a:r>
              <a:rPr lang="ru-RU" sz="2000" dirty="0">
                <a:latin typeface="Times New Roman" pitchFamily="18" charset="0"/>
                <a:cs typeface="Tahoma" pitchFamily="34" charset="0"/>
              </a:rPr>
              <a:t>то </a:t>
            </a:r>
            <a:r>
              <a:rPr lang="en-US" sz="2000" dirty="0">
                <a:latin typeface="Times New Roman" pitchFamily="18" charset="0"/>
                <a:cs typeface="Tahoma" pitchFamily="34" charset="0"/>
              </a:rPr>
              <a:t>E’≠E + </a:t>
            </a:r>
            <a:r>
              <a:rPr lang="en-US" sz="2000" b="1" dirty="0">
                <a:latin typeface="Times New Roman" pitchFamily="18" charset="0"/>
                <a:cs typeface="Tahoma" pitchFamily="34" charset="0"/>
              </a:rPr>
              <a:t>u</a:t>
            </a:r>
          </a:p>
          <a:p>
            <a:pPr lvl="1" eaLnBrk="1" hangingPunct="1">
              <a:lnSpc>
                <a:spcPct val="90000"/>
              </a:lnSpc>
            </a:pPr>
            <a:r>
              <a:rPr lang="ru-RU" b="1" dirty="0">
                <a:latin typeface="Times New Roman" pitchFamily="18" charset="0"/>
                <a:cs typeface="Tahoma" pitchFamily="34" charset="0"/>
              </a:rPr>
              <a:t>Иными словами, </a:t>
            </a:r>
            <a:r>
              <a:rPr lang="ru-RU" b="1" dirty="0" err="1">
                <a:latin typeface="Times New Roman" pitchFamily="18" charset="0"/>
                <a:cs typeface="Tahoma" pitchFamily="34" charset="0"/>
              </a:rPr>
              <a:t>неаффинная</a:t>
            </a:r>
            <a:r>
              <a:rPr lang="ru-RU" b="1" dirty="0">
                <a:latin typeface="Times New Roman" pitchFamily="18" charset="0"/>
                <a:cs typeface="Tahoma" pitchFamily="34" charset="0"/>
              </a:rPr>
              <a:t> комбинация точек в различных системах координат дает различные точки</a:t>
            </a:r>
            <a:endParaRPr lang="en-US" b="1" dirty="0">
              <a:latin typeface="Times New Roman" pitchFamily="18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Точка плюс вектор – аффинная комбинация точек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579937"/>
          </a:xfrm>
        </p:spPr>
        <p:txBody>
          <a:bodyPr/>
          <a:lstStyle/>
          <a:p>
            <a:pPr eaLnBrk="1" hangingPunct="1"/>
            <a:r>
              <a:rPr lang="ru-RU"/>
              <a:t>Рассмотрим формирование точки </a:t>
            </a:r>
            <a:r>
              <a:rPr lang="en-US"/>
              <a:t>P </a:t>
            </a:r>
            <a:r>
              <a:rPr lang="ru-RU"/>
              <a:t>как смещение точки </a:t>
            </a:r>
            <a:r>
              <a:rPr lang="en-US"/>
              <a:t>A </a:t>
            </a:r>
            <a:r>
              <a:rPr lang="ru-RU"/>
              <a:t>на вектор </a:t>
            </a:r>
            <a:r>
              <a:rPr lang="en-US" b="1"/>
              <a:t>v</a:t>
            </a:r>
            <a:r>
              <a:rPr lang="ru-RU"/>
              <a:t>, масштабированный скаляром </a:t>
            </a:r>
            <a:r>
              <a:rPr lang="en-US"/>
              <a:t>t</a:t>
            </a:r>
          </a:p>
          <a:p>
            <a:pPr lvl="1" eaLnBrk="1" hangingPunct="1"/>
            <a:r>
              <a:rPr lang="en-US"/>
              <a:t>P = A + t</a:t>
            </a:r>
            <a:r>
              <a:rPr lang="en-US" b="1"/>
              <a:t>v</a:t>
            </a:r>
          </a:p>
          <a:p>
            <a:pPr lvl="1" eaLnBrk="1" hangingPunct="1"/>
            <a:r>
              <a:rPr lang="ru-RU"/>
              <a:t>Пусть </a:t>
            </a:r>
            <a:r>
              <a:rPr lang="en-US" b="1"/>
              <a:t>v</a:t>
            </a:r>
            <a:r>
              <a:rPr lang="en-US"/>
              <a:t>=B-A, </a:t>
            </a:r>
            <a:r>
              <a:rPr lang="ru-RU"/>
              <a:t>тогда:</a:t>
            </a:r>
            <a:endParaRPr lang="en-US"/>
          </a:p>
          <a:p>
            <a:pPr lvl="1" eaLnBrk="1" hangingPunct="1"/>
            <a:r>
              <a:rPr lang="en-US"/>
              <a:t>P = A + t(B-A)</a:t>
            </a:r>
          </a:p>
          <a:p>
            <a:pPr lvl="1" eaLnBrk="1" hangingPunct="1"/>
            <a:r>
              <a:rPr lang="en-US"/>
              <a:t>P = tB + (1-t)A</a:t>
            </a:r>
          </a:p>
          <a:p>
            <a:pPr lvl="2" eaLnBrk="1" hangingPunct="1"/>
            <a:r>
              <a:rPr lang="ru-RU"/>
              <a:t>А это – ни что иное, как аффинная комбинация точек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Линейная интерполяция двух точек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Аффинная комбинация точек, выраженная уравнением</a:t>
            </a:r>
            <a:br>
              <a:rPr lang="ru-RU" sz="2800"/>
            </a:br>
            <a:r>
              <a:rPr lang="en-US" sz="2800"/>
              <a:t>P=A(1-t) + Bt</a:t>
            </a:r>
            <a:br>
              <a:rPr lang="ru-RU" sz="2800"/>
            </a:br>
            <a:r>
              <a:rPr lang="ru-RU" sz="2800"/>
              <a:t>выполняет </a:t>
            </a:r>
            <a:r>
              <a:rPr lang="ru-RU" sz="2800" b="1"/>
              <a:t>линейную интерполяцию</a:t>
            </a:r>
            <a:r>
              <a:rPr lang="ru-RU" sz="2800"/>
              <a:t> между точками </a:t>
            </a:r>
            <a:r>
              <a:rPr lang="en-US" sz="2800"/>
              <a:t>A </a:t>
            </a:r>
            <a:r>
              <a:rPr lang="ru-RU" sz="2800"/>
              <a:t>и </a:t>
            </a:r>
            <a:r>
              <a:rPr lang="en-US" sz="2800"/>
              <a:t>B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Иными словами</a:t>
            </a:r>
            <a:r>
              <a:rPr lang="en-US" sz="2800"/>
              <a:t>, x-</a:t>
            </a:r>
            <a:r>
              <a:rPr lang="ru-RU" sz="2800"/>
              <a:t>компонент </a:t>
            </a:r>
            <a:r>
              <a:rPr lang="en-US" sz="2800"/>
              <a:t>P</a:t>
            </a:r>
            <a:r>
              <a:rPr lang="en-US" sz="2800" baseline="-25000"/>
              <a:t>x</a:t>
            </a:r>
            <a:r>
              <a:rPr lang="en-US" sz="2800"/>
              <a:t>(t) </a:t>
            </a:r>
            <a:r>
              <a:rPr lang="ru-RU" sz="2800"/>
              <a:t>генерирует величину, которая составляет </a:t>
            </a:r>
            <a:r>
              <a:rPr lang="en-US" sz="2800"/>
              <a:t>t-</a:t>
            </a:r>
            <a:r>
              <a:rPr lang="ru-RU" sz="2800"/>
              <a:t>ю часть расстояния между точками </a:t>
            </a:r>
            <a:r>
              <a:rPr lang="en-US" sz="2800"/>
              <a:t>A</a:t>
            </a:r>
            <a:r>
              <a:rPr lang="en-US" sz="2800" baseline="-25000"/>
              <a:t>x</a:t>
            </a:r>
            <a:r>
              <a:rPr lang="en-US" sz="2800"/>
              <a:t> </a:t>
            </a:r>
            <a:r>
              <a:rPr lang="ru-RU" sz="2800"/>
              <a:t>и </a:t>
            </a:r>
            <a:r>
              <a:rPr lang="en-US" sz="2800"/>
              <a:t>B</a:t>
            </a:r>
            <a:r>
              <a:rPr lang="en-US" sz="2800" baseline="-25000"/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Аналогично для </a:t>
            </a:r>
            <a:r>
              <a:rPr lang="en-US"/>
              <a:t>y </a:t>
            </a:r>
            <a:r>
              <a:rPr lang="ru-RU"/>
              <a:t>и </a:t>
            </a:r>
            <a:r>
              <a:rPr lang="en-US"/>
              <a:t>z-</a:t>
            </a:r>
            <a:r>
              <a:rPr lang="ru-RU"/>
              <a:t> компонент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функции</a:t>
            </a:r>
            <a:r>
              <a:rPr lang="en-US"/>
              <a:t> lerp</a:t>
            </a:r>
            <a:endParaRPr lang="ru-RU"/>
          </a:p>
        </p:txBody>
      </p:sp>
      <p:sp>
        <p:nvSpPr>
          <p:cNvPr id="96259" name="Text Box 4"/>
          <p:cNvSpPr txBox="1">
            <a:spLocks noChangeArrowheads="1"/>
          </p:cNvSpPr>
          <p:nvPr/>
        </p:nvSpPr>
        <p:spPr bwMode="auto">
          <a:xfrm>
            <a:off x="1166813" y="2239963"/>
            <a:ext cx="7653337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42925" algn="l"/>
              </a:tabLst>
            </a:pPr>
            <a:r>
              <a:rPr lang="en-US" sz="2400" i="1">
                <a:latin typeface="Courier New" pitchFamily="49" charset="0"/>
              </a:rPr>
              <a:t>// linear interpolation between a and b</a:t>
            </a:r>
          </a:p>
          <a:p>
            <a:pPr>
              <a:tabLst>
                <a:tab pos="542925" algn="l"/>
              </a:tabLst>
            </a:pPr>
            <a:r>
              <a:rPr lang="en-US" sz="2400" b="1">
                <a:latin typeface="Courier New" pitchFamily="49" charset="0"/>
              </a:rPr>
              <a:t>float lerp(float a, float b, float t)</a:t>
            </a:r>
          </a:p>
          <a:p>
            <a:pPr>
              <a:tabLst>
                <a:tab pos="542925" algn="l"/>
              </a:tabLst>
            </a:pPr>
            <a:r>
              <a:rPr lang="en-US" sz="2400" b="1">
                <a:latin typeface="Courier New" pitchFamily="49" charset="0"/>
              </a:rPr>
              <a:t>{</a:t>
            </a:r>
          </a:p>
          <a:p>
            <a:pPr>
              <a:tabLst>
                <a:tab pos="542925" algn="l"/>
              </a:tabLst>
            </a:pPr>
            <a:r>
              <a:rPr lang="en-US" sz="2400" b="1">
                <a:latin typeface="Courier New" pitchFamily="49" charset="0"/>
              </a:rPr>
              <a:t>	return a + (b – a) * t;</a:t>
            </a:r>
          </a:p>
          <a:p>
            <a:pPr>
              <a:tabLst>
                <a:tab pos="542925" algn="l"/>
              </a:tabLst>
            </a:pPr>
            <a:r>
              <a:rPr lang="en-US" sz="2400" b="1">
                <a:latin typeface="Courier New" pitchFamily="49" charset="0"/>
              </a:rPr>
              <a:t>}</a:t>
            </a:r>
            <a:endParaRPr lang="ru-RU" sz="2400" b="1">
              <a:latin typeface="Courier New" pitchFamily="49" charset="0"/>
            </a:endParaRPr>
          </a:p>
        </p:txBody>
      </p:sp>
      <p:sp>
        <p:nvSpPr>
          <p:cNvPr id="96260" name="Text Box 5"/>
          <p:cNvSpPr txBox="1">
            <a:spLocks noChangeArrowheads="1"/>
          </p:cNvSpPr>
          <p:nvPr/>
        </p:nvSpPr>
        <p:spPr bwMode="auto">
          <a:xfrm>
            <a:off x="1166813" y="4381500"/>
            <a:ext cx="77358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Задание для самостоятельной работы – самостоятельно разработать функцию для линейной интерполяции между точками на 2</a:t>
            </a:r>
            <a:r>
              <a:rPr lang="en-US"/>
              <a:t>D </a:t>
            </a:r>
            <a:r>
              <a:rPr lang="ru-RU"/>
              <a:t>плоскости и в 3</a:t>
            </a:r>
            <a:r>
              <a:rPr lang="en-US"/>
              <a:t>D</a:t>
            </a:r>
            <a:r>
              <a:rPr lang="ru-RU"/>
              <a:t> пространстве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Твининг (</a:t>
            </a:r>
            <a:r>
              <a:rPr lang="en-US"/>
              <a:t>tweening)</a:t>
            </a:r>
            <a:endParaRPr lang="ru-RU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Используя линейную интерполяцию можно создать эффект т.н. </a:t>
            </a:r>
            <a:r>
              <a:rPr lang="en-US" sz="2800"/>
              <a:t>tweening’</a:t>
            </a:r>
            <a:r>
              <a:rPr lang="ru-RU" sz="2800"/>
              <a:t>а - плавной анимации превращения одной геометрической фигуры в другую</a:t>
            </a:r>
            <a:endParaRPr lang="en-US" sz="2800"/>
          </a:p>
          <a:p>
            <a:pPr eaLnBrk="1" hangingPunct="1"/>
            <a:r>
              <a:rPr lang="ru-RU" sz="2800"/>
              <a:t>При этом точки исходной фигуры равномерно интерполируются с течением времени в точки конечной фигуры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  <a:r>
              <a:rPr lang="en-US"/>
              <a:t> Tweening-</a:t>
            </a:r>
            <a:r>
              <a:rPr lang="ru-RU"/>
              <a:t>а геометрической фигуры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0" r:id="rId2" imgW="1828800" imgH="1828800"/>
        </mc:Choice>
        <mc:Fallback>
          <p:control r:id="rId2" imgW="1828800" imgH="1828800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27313" y="2349500"/>
                  <a:ext cx="3810000" cy="3810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Все точки и векторы задаются в какой-либо системе координат</a:t>
            </a:r>
          </a:p>
          <a:p>
            <a:pPr eaLnBrk="1" hangingPunct="1"/>
            <a:r>
              <a:rPr lang="ru-RU"/>
              <a:t>Система координат имеет точку </a:t>
            </a:r>
            <a:r>
              <a:rPr lang="ru-RU" b="1"/>
              <a:t>начала координат</a:t>
            </a:r>
            <a:r>
              <a:rPr lang="ru-RU"/>
              <a:t> и несколько </a:t>
            </a:r>
            <a:r>
              <a:rPr lang="ru-RU" b="1"/>
              <a:t>координатных осей</a:t>
            </a:r>
            <a:r>
              <a:rPr lang="ru-RU"/>
              <a:t>, обычно направленных под прямым углом друг к другу</a:t>
            </a:r>
            <a:endParaRPr lang="ru-RU" b="1"/>
          </a:p>
          <a:p>
            <a:pPr eaLnBrk="1" hangingPunct="1"/>
            <a:endParaRPr lang="ru-RU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2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5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</a:t>
            </a:r>
            <a:r>
              <a:rPr lang="en-US"/>
              <a:t>Tweening-</a:t>
            </a:r>
            <a:r>
              <a:rPr lang="ru-RU"/>
              <a:t>а двух изображений</a:t>
            </a:r>
          </a:p>
        </p:txBody>
      </p:sp>
      <p:pic>
        <p:nvPicPr>
          <p:cNvPr id="9830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063" y="2465388"/>
            <a:ext cx="2928937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5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2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3059113" y="2060575"/>
            <a:ext cx="295275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3059113" y="2060575"/>
            <a:ext cx="2952750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4284663" y="1700213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248443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  <a:endParaRPr lang="ru-RU"/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608488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4" grpId="0" animBg="1"/>
      <p:bldP spid="108555" grpId="0" animBg="1"/>
      <p:bldP spid="108557" grpId="0"/>
      <p:bldP spid="108558" grpId="0"/>
      <p:bldP spid="10855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Введение в преобразования</a:t>
            </a:r>
          </a:p>
        </p:txBody>
      </p:sp>
      <p:sp>
        <p:nvSpPr>
          <p:cNvPr id="9933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преобразования двухмерной фигуры</a:t>
            </a:r>
          </a:p>
        </p:txBody>
      </p:sp>
      <p:sp>
        <p:nvSpPr>
          <p:cNvPr id="100355" name="AutoShape 4"/>
          <p:cNvSpPr>
            <a:spLocks noChangeArrowheads="1"/>
          </p:cNvSpPr>
          <p:nvPr/>
        </p:nvSpPr>
        <p:spPr bwMode="auto">
          <a:xfrm>
            <a:off x="1547813" y="4581525"/>
            <a:ext cx="1511300" cy="1484313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6" name="Line 6"/>
          <p:cNvSpPr>
            <a:spLocks noChangeShapeType="1"/>
          </p:cNvSpPr>
          <p:nvPr/>
        </p:nvSpPr>
        <p:spPr bwMode="auto">
          <a:xfrm flipV="1">
            <a:off x="1116013" y="2924175"/>
            <a:ext cx="0" cy="3529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0357" name="Line 7"/>
          <p:cNvSpPr>
            <a:spLocks noChangeShapeType="1"/>
          </p:cNvSpPr>
          <p:nvPr/>
        </p:nvSpPr>
        <p:spPr bwMode="auto">
          <a:xfrm>
            <a:off x="1116013" y="6453188"/>
            <a:ext cx="39608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4696" name="AutoShape 8"/>
          <p:cNvSpPr>
            <a:spLocks noChangeArrowheads="1"/>
          </p:cNvSpPr>
          <p:nvPr/>
        </p:nvSpPr>
        <p:spPr bwMode="auto">
          <a:xfrm rot="1626720">
            <a:off x="3419475" y="3573463"/>
            <a:ext cx="792163" cy="777875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9" name="Text Box 9"/>
          <p:cNvSpPr txBox="1">
            <a:spLocks noChangeArrowheads="1"/>
          </p:cNvSpPr>
          <p:nvPr/>
        </p:nvSpPr>
        <p:spPr bwMode="auto">
          <a:xfrm>
            <a:off x="3327400" y="5245100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100360" name="Text Box 10"/>
          <p:cNvSpPr txBox="1">
            <a:spLocks noChangeArrowheads="1"/>
          </p:cNvSpPr>
          <p:nvPr/>
        </p:nvSpPr>
        <p:spPr bwMode="auto">
          <a:xfrm>
            <a:off x="735013" y="2652713"/>
            <a:ext cx="296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0361" name="Text Box 11"/>
          <p:cNvSpPr txBox="1">
            <a:spLocks noChangeArrowheads="1"/>
          </p:cNvSpPr>
          <p:nvPr/>
        </p:nvSpPr>
        <p:spPr bwMode="auto">
          <a:xfrm>
            <a:off x="5219700" y="616585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4716463" y="3789363"/>
            <a:ext cx="3482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 animBg="1"/>
      <p:bldP spid="11470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Составление трехмерной сцены из примитивов</a:t>
            </a:r>
          </a:p>
        </p:txBody>
      </p:sp>
      <p:sp>
        <p:nvSpPr>
          <p:cNvPr id="101379" name="AutoShape 4"/>
          <p:cNvSpPr>
            <a:spLocks noChangeArrowheads="1"/>
          </p:cNvSpPr>
          <p:nvPr/>
        </p:nvSpPr>
        <p:spPr bwMode="auto">
          <a:xfrm>
            <a:off x="539750" y="2060575"/>
            <a:ext cx="1296988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1380" name="Text Box 5"/>
          <p:cNvSpPr txBox="1">
            <a:spLocks noChangeArrowheads="1"/>
          </p:cNvSpPr>
          <p:nvPr/>
        </p:nvSpPr>
        <p:spPr bwMode="auto">
          <a:xfrm>
            <a:off x="1908175" y="1916113"/>
            <a:ext cx="2314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Оригинальный блок</a:t>
            </a:r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4284663" y="2060575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2" name="AutoShape 16"/>
          <p:cNvSpPr>
            <a:spLocks noChangeArrowheads="1"/>
          </p:cNvSpPr>
          <p:nvPr/>
        </p:nvSpPr>
        <p:spPr bwMode="auto">
          <a:xfrm>
            <a:off x="1979613" y="3644900"/>
            <a:ext cx="1873250" cy="1800225"/>
          </a:xfrm>
          <a:prstGeom prst="cube">
            <a:avLst>
              <a:gd name="adj" fmla="val 62333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>
            <a:off x="3779838" y="3284538"/>
            <a:ext cx="1296987" cy="17272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8" name="AutoShape 12"/>
          <p:cNvSpPr>
            <a:spLocks noChangeArrowheads="1"/>
          </p:cNvSpPr>
          <p:nvPr/>
        </p:nvSpPr>
        <p:spPr bwMode="auto">
          <a:xfrm>
            <a:off x="5076825" y="2708275"/>
            <a:ext cx="2447925" cy="18716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0" name="AutoShape 14"/>
          <p:cNvSpPr>
            <a:spLocks noChangeArrowheads="1"/>
          </p:cNvSpPr>
          <p:nvPr/>
        </p:nvSpPr>
        <p:spPr bwMode="auto">
          <a:xfrm>
            <a:off x="2700338" y="4076700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3635375" y="5157788"/>
            <a:ext cx="3817938" cy="1439862"/>
          </a:xfrm>
          <a:prstGeom prst="cube">
            <a:avLst>
              <a:gd name="adj" fmla="val 7221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5795963" y="1916113"/>
            <a:ext cx="1008062" cy="1366837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5292725" y="4076700"/>
            <a:ext cx="1296988" cy="19431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5" grpId="0" animBg="1"/>
      <p:bldP spid="116752" grpId="0" animBg="1"/>
      <p:bldP spid="116746" grpId="0" animBg="1"/>
      <p:bldP spid="116748" grpId="0" animBg="1"/>
      <p:bldP spid="116750" grpId="0" animBg="1"/>
      <p:bldP spid="116749" grpId="0" animBg="1"/>
      <p:bldP spid="116747" grpId="0" animBg="1"/>
      <p:bldP spid="11675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Просмотр сцены с различных точек наблюдения</a:t>
            </a:r>
          </a:p>
        </p:txBody>
      </p:sp>
      <p:pic>
        <p:nvPicPr>
          <p:cNvPr id="1187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538" y="2276475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538" y="2276475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8538" y="2276475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8538" y="2276475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8538" y="2276475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точек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Объект задан последовательностью точек </a:t>
            </a:r>
            <a:r>
              <a:rPr lang="en-US" dirty="0"/>
              <a:t>Pi: P1, P2, P3…</a:t>
            </a:r>
          </a:p>
          <a:p>
            <a:pPr eaLnBrk="1" hangingPunct="1"/>
            <a:r>
              <a:rPr lang="ru-RU" dirty="0"/>
              <a:t>Преобразование изменяет значения этих точек так, что на выходе получаются точки </a:t>
            </a:r>
            <a:r>
              <a:rPr lang="en-US" dirty="0"/>
              <a:t>Q1, Q2, … </a:t>
            </a:r>
            <a:r>
              <a:rPr lang="ru-RU" dirty="0"/>
              <a:t>Эти точки описывают преобразованный вариант того же самого объекта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объекта и преобразование координат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объекта</a:t>
            </a:r>
          </a:p>
          <a:p>
            <a:pPr lvl="1" eaLnBrk="1" hangingPunct="1"/>
            <a:r>
              <a:rPr lang="ru-RU" dirty="0"/>
              <a:t>Координаты каждой точки объекта меняются в соответствии с некоторыми правилами при неизменной системе координат</a:t>
            </a:r>
          </a:p>
          <a:p>
            <a:pPr eaLnBrk="1" hangingPunct="1"/>
            <a:r>
              <a:rPr lang="ru-RU" dirty="0"/>
              <a:t>Преобразование системы координат</a:t>
            </a:r>
          </a:p>
          <a:p>
            <a:pPr lvl="1" eaLnBrk="1" hangingPunct="1"/>
            <a:r>
              <a:rPr lang="ru-RU" dirty="0"/>
              <a:t>Старая система координат преобразовывается в новую, и все точки объекта получают представление в новой системе координат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точек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Любое преобразование переводит каждую точку </a:t>
            </a:r>
            <a:r>
              <a:rPr lang="en-US"/>
              <a:t>P </a:t>
            </a:r>
            <a:r>
              <a:rPr lang="ru-RU"/>
              <a:t>в пространстве в новую точку </a:t>
            </a:r>
            <a:r>
              <a:rPr lang="en-US"/>
              <a:t>Q </a:t>
            </a:r>
            <a:r>
              <a:rPr lang="ru-RU"/>
              <a:t>согласно заданной формуле или алгоритму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Отображение точек в новые точки</a:t>
            </a:r>
          </a:p>
        </p:txBody>
      </p:sp>
      <p:sp>
        <p:nvSpPr>
          <p:cNvPr id="106499" name="Line 5"/>
          <p:cNvSpPr>
            <a:spLocks noChangeShapeType="1"/>
          </p:cNvSpPr>
          <p:nvPr/>
        </p:nvSpPr>
        <p:spPr bwMode="auto">
          <a:xfrm flipV="1">
            <a:off x="1403350" y="3860800"/>
            <a:ext cx="0" cy="20161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0" name="Line 6"/>
          <p:cNvSpPr>
            <a:spLocks noChangeShapeType="1"/>
          </p:cNvSpPr>
          <p:nvPr/>
        </p:nvSpPr>
        <p:spPr bwMode="auto">
          <a:xfrm>
            <a:off x="1403350" y="5876925"/>
            <a:ext cx="19446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1" name="Text Box 7"/>
          <p:cNvSpPr txBox="1">
            <a:spLocks noChangeArrowheads="1"/>
          </p:cNvSpPr>
          <p:nvPr/>
        </p:nvSpPr>
        <p:spPr bwMode="auto">
          <a:xfrm>
            <a:off x="900113" y="3860800"/>
            <a:ext cx="296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6502" name="Text Box 8"/>
          <p:cNvSpPr txBox="1">
            <a:spLocks noChangeArrowheads="1"/>
          </p:cNvSpPr>
          <p:nvPr/>
        </p:nvSpPr>
        <p:spPr bwMode="auto">
          <a:xfrm>
            <a:off x="2843213" y="59499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06503" name="Oval 9"/>
          <p:cNvSpPr>
            <a:spLocks noChangeArrowheads="1"/>
          </p:cNvSpPr>
          <p:nvPr/>
        </p:nvSpPr>
        <p:spPr bwMode="auto">
          <a:xfrm>
            <a:off x="1619250" y="47974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2987675" y="3789363"/>
            <a:ext cx="144463" cy="1444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1" name="Arc 11"/>
          <p:cNvSpPr>
            <a:spLocks/>
          </p:cNvSpPr>
          <p:nvPr/>
        </p:nvSpPr>
        <p:spPr bwMode="auto">
          <a:xfrm>
            <a:off x="1766888" y="3860800"/>
            <a:ext cx="1160462" cy="876300"/>
          </a:xfrm>
          <a:custGeom>
            <a:avLst/>
            <a:gdLst>
              <a:gd name="T0" fmla="*/ 1498212 w 23223"/>
              <a:gd name="T1" fmla="*/ 1350370958 h 22323"/>
              <a:gd name="T2" fmla="*/ 2147483647 w 23223"/>
              <a:gd name="T3" fmla="*/ 3690682 h 22323"/>
              <a:gd name="T4" fmla="*/ 2147483647 w 23223"/>
              <a:gd name="T5" fmla="*/ 1306634405 h 22323"/>
              <a:gd name="T6" fmla="*/ 0 60000 65536"/>
              <a:gd name="T7" fmla="*/ 0 60000 65536"/>
              <a:gd name="T8" fmla="*/ 0 60000 65536"/>
              <a:gd name="T9" fmla="*/ 0 w 23223"/>
              <a:gd name="T10" fmla="*/ 0 h 22323"/>
              <a:gd name="T11" fmla="*/ 23223 w 23223"/>
              <a:gd name="T12" fmla="*/ 22323 h 22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23" h="22323" fill="none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</a:path>
              <a:path w="23223" h="22323" stroke="0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6506" name="Text Box 12"/>
          <p:cNvSpPr txBox="1">
            <a:spLocks noChangeArrowheads="1"/>
          </p:cNvSpPr>
          <p:nvPr/>
        </p:nvSpPr>
        <p:spPr bwMode="auto">
          <a:xfrm>
            <a:off x="1835150" y="48688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2843213" y="33575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1908175" y="357346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4048125" y="2149475"/>
            <a:ext cx="48736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Точка </a:t>
            </a:r>
            <a:r>
              <a:rPr lang="en-US"/>
              <a:t>P </a:t>
            </a:r>
            <a:r>
              <a:rPr lang="ru-RU"/>
              <a:t>на плоскости </a:t>
            </a:r>
            <a:r>
              <a:rPr lang="ru-RU" b="1">
                <a:solidFill>
                  <a:schemeClr val="hlink"/>
                </a:solidFill>
              </a:rPr>
              <a:t>отображена</a:t>
            </a:r>
            <a:r>
              <a:rPr lang="ru-RU"/>
              <a:t> в точку </a:t>
            </a:r>
            <a:r>
              <a:rPr lang="en-US"/>
              <a:t>Q </a:t>
            </a:r>
            <a:r>
              <a:rPr lang="ru-RU"/>
              <a:t>при помощи отображения </a:t>
            </a:r>
            <a:r>
              <a:rPr lang="en-US"/>
              <a:t>T</a:t>
            </a:r>
          </a:p>
          <a:p>
            <a:endParaRPr lang="en-US"/>
          </a:p>
          <a:p>
            <a:r>
              <a:rPr lang="ru-RU"/>
              <a:t>Точка </a:t>
            </a:r>
            <a:r>
              <a:rPr lang="en-US"/>
              <a:t>Q </a:t>
            </a:r>
            <a:r>
              <a:rPr lang="ru-RU"/>
              <a:t>называется </a:t>
            </a:r>
            <a:r>
              <a:rPr lang="ru-RU" b="1">
                <a:solidFill>
                  <a:schemeClr val="hlink"/>
                </a:solidFill>
              </a:rPr>
              <a:t>образом</a:t>
            </a:r>
            <a:r>
              <a:rPr lang="ru-RU"/>
              <a:t> точки </a:t>
            </a:r>
            <a:r>
              <a:rPr lang="en-US"/>
              <a:t>P </a:t>
            </a:r>
            <a:r>
              <a:rPr lang="ru-RU"/>
              <a:t>при отображении </a:t>
            </a:r>
            <a:r>
              <a:rPr lang="en-US"/>
              <a:t>T</a:t>
            </a:r>
            <a:endParaRPr lang="ru-RU"/>
          </a:p>
        </p:txBody>
      </p:sp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4067175" y="3716338"/>
            <a:ext cx="47879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Преобразование объекта = преобразования каждой точки объекта с использованием функции </a:t>
            </a:r>
            <a:r>
              <a:rPr lang="en-US" dirty="0"/>
              <a:t>T()</a:t>
            </a:r>
            <a:endParaRPr lang="ru-RU" dirty="0"/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4119563" y="5389563"/>
            <a:ext cx="42687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Непрерывные преобразования осуществляют преобразование прямой линии в некоторую связную линию (не обязательно прямую)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0" grpId="0" animBg="1"/>
      <p:bldP spid="122891" grpId="0" animBg="1"/>
      <p:bldP spid="122893" grpId="0"/>
      <p:bldP spid="122894" grpId="0"/>
      <p:bldP spid="122895" grpId="0"/>
      <p:bldP spid="122896" grpId="0"/>
      <p:bldP spid="12289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Как это выглядит формально?</a:t>
            </a:r>
          </a:p>
        </p:txBody>
      </p:sp>
      <p:graphicFrame>
        <p:nvGraphicFramePr>
          <p:cNvPr id="126980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75988066"/>
              </p:ext>
            </p:extLst>
          </p:nvPr>
        </p:nvGraphicFramePr>
        <p:xfrm>
          <a:off x="427211" y="2916237"/>
          <a:ext cx="100647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Формула" r:id="rId3" imgW="583947" imgH="710891" progId="Equation.3">
                  <p:embed/>
                </p:oleObj>
              </mc:Choice>
              <mc:Fallback>
                <p:oleObj name="Формула" r:id="rId3" imgW="583947" imgH="710891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11" y="2916237"/>
                        <a:ext cx="1006475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395288" y="2276475"/>
            <a:ext cx="84978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 любом двухмерном координатном фрейме точки </a:t>
            </a:r>
            <a:r>
              <a:rPr lang="en-US"/>
              <a:t>P </a:t>
            </a:r>
            <a:r>
              <a:rPr lang="ru-RU"/>
              <a:t>и </a:t>
            </a:r>
            <a:r>
              <a:rPr lang="en-US"/>
              <a:t>Q </a:t>
            </a:r>
            <a:r>
              <a:rPr lang="ru-RU"/>
              <a:t>имеют следующее представление</a:t>
            </a:r>
          </a:p>
        </p:txBody>
      </p:sp>
      <p:graphicFrame>
        <p:nvGraphicFramePr>
          <p:cNvPr id="1269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915068"/>
              </p:ext>
            </p:extLst>
          </p:nvPr>
        </p:nvGraphicFramePr>
        <p:xfrm>
          <a:off x="2119486" y="2916237"/>
          <a:ext cx="107315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Формула" r:id="rId5" imgW="622030" imgH="710891" progId="Equation.3">
                  <p:embed/>
                </p:oleObj>
              </mc:Choice>
              <mc:Fallback>
                <p:oleObj name="Формула" r:id="rId5" imgW="622030" imgH="710891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486" y="2916237"/>
                        <a:ext cx="1073150" cy="122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323850" y="4292600"/>
            <a:ext cx="8497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Преобразование воздействует на представление координаты точки </a:t>
            </a:r>
            <a:r>
              <a:rPr lang="en-US" b="1"/>
              <a:t>P</a:t>
            </a:r>
            <a:r>
              <a:rPr lang="en-US"/>
              <a:t> </a:t>
            </a:r>
            <a:r>
              <a:rPr lang="ru-RU"/>
              <a:t>и дает представление точки </a:t>
            </a:r>
            <a:r>
              <a:rPr lang="en-US" b="1"/>
              <a:t>Q</a:t>
            </a:r>
            <a:r>
              <a:rPr lang="en-US"/>
              <a:t> </a:t>
            </a:r>
            <a:r>
              <a:rPr lang="ru-RU"/>
              <a:t>в соответствии с некоторой функцией </a:t>
            </a:r>
            <a:r>
              <a:rPr lang="en-US" b="1"/>
              <a:t>T</a:t>
            </a:r>
            <a:r>
              <a:rPr lang="ru-RU" b="1"/>
              <a:t>()</a:t>
            </a:r>
            <a:r>
              <a:rPr lang="en-US"/>
              <a:t>:</a:t>
            </a:r>
            <a:endParaRPr lang="ru-RU"/>
          </a:p>
        </p:txBody>
      </p:sp>
      <p:graphicFrame>
        <p:nvGraphicFramePr>
          <p:cNvPr id="1269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954356"/>
              </p:ext>
            </p:extLst>
          </p:nvPr>
        </p:nvGraphicFramePr>
        <p:xfrm>
          <a:off x="323850" y="5084763"/>
          <a:ext cx="155257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Формула" r:id="rId7" imgW="901309" imgH="710891" progId="Equation.3">
                  <p:embed/>
                </p:oleObj>
              </mc:Choice>
              <mc:Fallback>
                <p:oleObj name="Формула" r:id="rId7" imgW="901309" imgH="710891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084763"/>
                        <a:ext cx="1552575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9" name="Object 13"/>
          <p:cNvGraphicFramePr>
            <a:graphicFrameLocks noChangeAspect="1"/>
          </p:cNvGraphicFramePr>
          <p:nvPr/>
        </p:nvGraphicFramePr>
        <p:xfrm>
          <a:off x="5219700" y="5373688"/>
          <a:ext cx="10271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Формула" r:id="rId9" imgW="596641" imgH="215806" progId="Equation.3">
                  <p:embed/>
                </p:oleObj>
              </mc:Choice>
              <mc:Fallback>
                <p:oleObj name="Формула" r:id="rId9" imgW="596641" imgH="215806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373688"/>
                        <a:ext cx="1027113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2195513" y="5445125"/>
            <a:ext cx="2163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Или более кратко: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2" grpId="0"/>
      <p:bldP spid="126987" grpId="0"/>
      <p:bldP spid="1269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Двухмерная прямоугольная система координат</a:t>
            </a:r>
          </a:p>
        </p:txBody>
      </p:sp>
      <p:pic>
        <p:nvPicPr>
          <p:cNvPr id="5734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11413" y="1916113"/>
            <a:ext cx="4656137" cy="4656137"/>
          </a:xfr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Аффинные преобразования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Отображение плоскости или пространства в себя со следующими свойствами</a:t>
            </a:r>
          </a:p>
          <a:p>
            <a:pPr lvl="1" eaLnBrk="1" hangingPunct="1"/>
            <a:r>
              <a:rPr lang="ru-RU" dirty="0"/>
              <a:t>Сохраняется параллельность прямых</a:t>
            </a:r>
          </a:p>
          <a:p>
            <a:pPr lvl="1" eaLnBrk="1" hangingPunct="1"/>
            <a:r>
              <a:rPr lang="ru-RU" dirty="0"/>
              <a:t>Пересекающиеся прямые пересекаются</a:t>
            </a:r>
          </a:p>
          <a:p>
            <a:pPr lvl="1" eaLnBrk="1" hangingPunct="1"/>
            <a:r>
              <a:rPr lang="ru-RU" dirty="0"/>
              <a:t>Скрещивающиеся прямые скрещиваются</a:t>
            </a:r>
          </a:p>
          <a:p>
            <a:pPr eaLnBrk="1" hangingPunct="1"/>
            <a:r>
              <a:rPr lang="ru-RU" dirty="0"/>
              <a:t>Аффинные преобразования наиболее часто используются в компьютерной графике</a:t>
            </a:r>
          </a:p>
          <a:p>
            <a:pPr lvl="1" eaLnBrk="1" hangingPunct="1"/>
            <a:r>
              <a:rPr lang="ru-RU" dirty="0"/>
              <a:t>Упрощают масштабирование, поворот, перенос изображений</a:t>
            </a:r>
          </a:p>
          <a:p>
            <a:pPr lvl="1" eaLnBrk="1" hangingPunct="1"/>
            <a:r>
              <a:rPr lang="ru-RU" dirty="0"/>
              <a:t>Компактно представляются в виде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BEC60-EBF5-EF22-8BAB-06D9FF96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аффинных преобразований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5133B-BCD0-1E89-59E5-E143CD3D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Эквиаффинное преобразование</a:t>
            </a:r>
          </a:p>
          <a:p>
            <a:pPr lvl="1"/>
            <a:r>
              <a:rPr lang="ru-RU" dirty="0"/>
              <a:t>Сохраняет площадь</a:t>
            </a:r>
          </a:p>
          <a:p>
            <a:r>
              <a:rPr lang="ru-RU" dirty="0"/>
              <a:t>Центроаффинное преобразование</a:t>
            </a:r>
          </a:p>
          <a:p>
            <a:pPr lvl="1"/>
            <a:r>
              <a:rPr lang="ru-RU" dirty="0"/>
              <a:t>Сохраняет начало координат</a:t>
            </a:r>
          </a:p>
        </p:txBody>
      </p:sp>
    </p:spTree>
    <p:extLst>
      <p:ext uri="{BB962C8B-B14F-4D97-AF65-F5344CB8AC3E}">
        <p14:creationId xmlns:p14="http://schemas.microsoft.com/office/powerpoint/2010/main" val="749970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C2EA5-3BD3-45CB-852A-5A7D3755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Аффинные преобразования на плоскости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FE9BA6-9754-4621-BAD6-8D41235A2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76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86EC4-BD7B-4E71-8F46-C15FD903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вид аффинных преобразований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055" name="Object 7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1547813" y="4005263"/>
                <a:ext cx="6681787" cy="175736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3005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547813" y="4005263"/>
                <a:ext cx="6681787" cy="17573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2098609"/>
            <a:ext cx="7772400" cy="1981200"/>
          </a:xfrm>
          <a:noFill/>
        </p:spPr>
        <p:txBody>
          <a:bodyPr/>
          <a:lstStyle/>
          <a:p>
            <a:pPr eaLnBrk="1" hangingPunct="1"/>
            <a:r>
              <a:rPr lang="ru-RU" sz="2800" dirty="0"/>
              <a:t>При аффинных преобразованиях координаты точки </a:t>
            </a:r>
            <a:r>
              <a:rPr lang="en-US" sz="2800" dirty="0"/>
              <a:t>Q </a:t>
            </a:r>
            <a:r>
              <a:rPr lang="ru-RU" sz="2800" dirty="0"/>
              <a:t>являются </a:t>
            </a:r>
            <a:r>
              <a:rPr lang="ru-RU" sz="2800" b="1" dirty="0"/>
              <a:t>линейными комбинациями</a:t>
            </a:r>
            <a:r>
              <a:rPr lang="ru-RU" sz="2800" dirty="0"/>
              <a:t> соответствующих координат точки </a:t>
            </a:r>
            <a:r>
              <a:rPr lang="en-US" sz="2800" dirty="0"/>
              <a:t>P</a:t>
            </a:r>
            <a:endParaRPr lang="ru-RU" sz="2800" dirty="0"/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1692275" y="5949950"/>
            <a:ext cx="56428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11</a:t>
            </a:r>
            <a:r>
              <a:rPr lang="en-US" dirty="0"/>
              <a:t>, m</a:t>
            </a:r>
            <a:r>
              <a:rPr lang="en-US" baseline="-25000" dirty="0"/>
              <a:t>12</a:t>
            </a:r>
            <a:r>
              <a:rPr lang="ru-RU" dirty="0"/>
              <a:t>, </a:t>
            </a:r>
            <a:r>
              <a:rPr lang="en-US" dirty="0"/>
              <a:t>m</a:t>
            </a:r>
            <a:r>
              <a:rPr lang="en-US" baseline="-25000" dirty="0"/>
              <a:t>13</a:t>
            </a:r>
            <a:r>
              <a:rPr lang="en-US" dirty="0"/>
              <a:t>, m</a:t>
            </a:r>
            <a:r>
              <a:rPr lang="en-US" baseline="-25000" dirty="0"/>
              <a:t>21</a:t>
            </a:r>
            <a:r>
              <a:rPr lang="en-US" dirty="0"/>
              <a:t>, m</a:t>
            </a:r>
            <a:r>
              <a:rPr lang="en-US" baseline="-25000" dirty="0"/>
              <a:t>22</a:t>
            </a:r>
            <a:r>
              <a:rPr lang="en-US" dirty="0"/>
              <a:t>, m</a:t>
            </a:r>
            <a:r>
              <a:rPr lang="en-US" baseline="-25000" dirty="0"/>
              <a:t>23</a:t>
            </a:r>
            <a:r>
              <a:rPr lang="en-US" dirty="0"/>
              <a:t> – </a:t>
            </a:r>
            <a:r>
              <a:rPr lang="ru-RU" dirty="0"/>
              <a:t>некоторые константы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/>
              <a:t>Матричное представление аффинных преобразований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1331913" y="3573463"/>
            <a:ext cx="5708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Для </a:t>
            </a:r>
            <a:r>
              <a:rPr lang="ru-RU" b="1"/>
              <a:t>любого аффинного преобразования</a:t>
            </a:r>
            <a:r>
              <a:rPr lang="ru-RU"/>
              <a:t> третья строка матрицы всегда равняется (0</a:t>
            </a:r>
            <a:r>
              <a:rPr lang="en-US"/>
              <a:t>, 0, 1)</a:t>
            </a:r>
            <a:endParaRPr lang="ru-RU"/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1333904" y="4275273"/>
            <a:ext cx="70545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Аффинные преобразования могут применяться не только к точкам, но и к векторам</a:t>
            </a:r>
            <a:r>
              <a:rPr lang="en-US" dirty="0"/>
              <a:t>.</a:t>
            </a:r>
          </a:p>
          <a:p>
            <a:r>
              <a:rPr lang="ru-RU" dirty="0"/>
              <a:t>Результат преобразования вектора является вектором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/>
              <p:nvPr/>
            </p:nvSpPr>
            <p:spPr>
              <a:xfrm>
                <a:off x="827584" y="2201479"/>
                <a:ext cx="7488831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201479"/>
                <a:ext cx="7488831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/>
              <p:nvPr/>
            </p:nvSpPr>
            <p:spPr>
              <a:xfrm>
                <a:off x="966427" y="5445224"/>
                <a:ext cx="7211143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27" y="5445224"/>
                <a:ext cx="7211143" cy="9908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8" grpId="0"/>
      <p:bldP spid="2" grpId="0"/>
      <p:bldP spid="1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Геометрические эффекты элементарных аффинных преобразований</a:t>
            </a:r>
            <a:r>
              <a:rPr lang="ru-RU" sz="4000"/>
              <a:t> </a:t>
            </a:r>
          </a:p>
        </p:txBody>
      </p:sp>
      <p:sp>
        <p:nvSpPr>
          <p:cNvPr id="1085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преобразования осуществляют комбинации из четырех элементарных преобразований</a:t>
            </a:r>
          </a:p>
          <a:p>
            <a:pPr lvl="1" eaLnBrk="1" hangingPunct="1"/>
            <a:r>
              <a:rPr lang="ru-RU"/>
              <a:t>Перемещение</a:t>
            </a:r>
          </a:p>
          <a:p>
            <a:pPr lvl="1" eaLnBrk="1" hangingPunct="1"/>
            <a:r>
              <a:rPr lang="ru-RU"/>
              <a:t>Масштабирование</a:t>
            </a:r>
          </a:p>
          <a:p>
            <a:pPr lvl="1" eaLnBrk="1" hangingPunct="1"/>
            <a:r>
              <a:rPr lang="ru-RU"/>
              <a:t>Поворот</a:t>
            </a:r>
          </a:p>
          <a:p>
            <a:pPr lvl="1" eaLnBrk="1" hangingPunct="1"/>
            <a:r>
              <a:rPr lang="ru-RU"/>
              <a:t>Сдвиг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2008188"/>
            <a:ext cx="7772400" cy="1627187"/>
          </a:xfrm>
        </p:spPr>
        <p:txBody>
          <a:bodyPr/>
          <a:lstStyle/>
          <a:p>
            <a:pPr eaLnBrk="1" hangingPunct="1"/>
            <a:r>
              <a:rPr lang="ru-RU" sz="2800" dirty="0"/>
              <a:t>Преобразование перемещения переносит </a:t>
            </a:r>
            <a:r>
              <a:rPr lang="ru-RU" sz="2800" b="1" dirty="0"/>
              <a:t>точку</a:t>
            </a:r>
            <a:r>
              <a:rPr lang="ru-RU" sz="2800" dirty="0"/>
              <a:t> вдоль заданного </a:t>
            </a:r>
            <a:r>
              <a:rPr lang="ru-RU" sz="2800" b="1" dirty="0"/>
              <a:t>вектора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/>
              <p:nvPr/>
            </p:nvSpPr>
            <p:spPr>
              <a:xfrm>
                <a:off x="899592" y="3804838"/>
                <a:ext cx="7488831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804838"/>
                <a:ext cx="7488831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Перемещение объекта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2627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683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2699792" y="3573016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8579E089-635A-4ABE-BC4B-FB2DE2FCA381}"/>
              </a:ext>
            </a:extLst>
          </p:cNvPr>
          <p:cNvGrpSpPr/>
          <p:nvPr/>
        </p:nvGrpSpPr>
        <p:grpSpPr>
          <a:xfrm>
            <a:off x="4539496" y="2780928"/>
            <a:ext cx="1352801" cy="1008103"/>
            <a:chOff x="2699792" y="3573016"/>
            <a:chExt cx="1352801" cy="1008103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8CB4694-29A8-4F35-9603-36E0F3CD7D3D}"/>
              </a:ext>
            </a:extLst>
          </p:cNvPr>
          <p:cNvCxnSpPr>
            <a:cxnSpLocks/>
          </p:cNvCxnSpPr>
          <p:nvPr/>
        </p:nvCxnSpPr>
        <p:spPr>
          <a:xfrm flipV="1">
            <a:off x="3376192" y="3248980"/>
            <a:ext cx="1839704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2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16A64-6F10-9ECB-CCF1-121FA2AA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B4A7CD-5DF2-AEAB-932F-AF9CF9E2C080}"/>
                  </a:ext>
                </a:extLst>
              </p:cNvPr>
              <p:cNvSpPr txBox="1"/>
              <p:nvPr/>
            </p:nvSpPr>
            <p:spPr>
              <a:xfrm>
                <a:off x="395536" y="3429000"/>
                <a:ext cx="7416824" cy="1557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3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B4A7CD-5DF2-AEAB-932F-AF9CF9E2C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429000"/>
                <a:ext cx="7416824" cy="15573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336F047-3967-5CB7-4D61-BF74BA0FD022}"/>
              </a:ext>
            </a:extLst>
          </p:cNvPr>
          <p:cNvSpPr txBox="1"/>
          <p:nvPr/>
        </p:nvSpPr>
        <p:spPr>
          <a:xfrm>
            <a:off x="683568" y="2132856"/>
            <a:ext cx="6840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Какое преобразование выполняет эта матрица</a:t>
            </a:r>
            <a:r>
              <a:rPr lang="en-US" sz="2800" dirty="0"/>
              <a:t>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905264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D4E6D-4211-4EC8-8285-3C0156A3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BA5F21-86A1-426E-9116-68F802630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800" dirty="0"/>
              <a:t>Чему равен результат переноса</a:t>
            </a:r>
            <a:r>
              <a:rPr lang="ru-RU" sz="2800" b="1" dirty="0"/>
              <a:t> </a:t>
            </a:r>
            <a:r>
              <a:rPr lang="ru-RU" sz="2800" dirty="0"/>
              <a:t>произвольного вектора </a:t>
            </a:r>
            <a:r>
              <a:rPr lang="en-US" sz="2800" dirty="0"/>
              <a:t>(Vx, </a:t>
            </a:r>
            <a:r>
              <a:rPr lang="en-US" sz="2800" dirty="0" err="1"/>
              <a:t>Vy</a:t>
            </a:r>
            <a:r>
              <a:rPr lang="en-US" sz="2800" dirty="0"/>
              <a:t>) </a:t>
            </a:r>
            <a:r>
              <a:rPr lang="ru-RU" sz="2800" dirty="0"/>
              <a:t>вдоль вектора </a:t>
            </a:r>
            <a:r>
              <a:rPr lang="en-US" sz="2800" dirty="0"/>
              <a:t>(dx, </a:t>
            </a:r>
            <a:r>
              <a:rPr lang="en-US" sz="2800" dirty="0" err="1"/>
              <a:t>dy</a:t>
            </a:r>
            <a:r>
              <a:rPr lang="en-US" sz="2800" dirty="0"/>
              <a:t>)?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/>
              <p:nvPr/>
            </p:nvSpPr>
            <p:spPr>
              <a:xfrm>
                <a:off x="899592" y="3804838"/>
                <a:ext cx="7488831" cy="19816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804838"/>
                <a:ext cx="7488831" cy="1981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90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Трехмерная прямоугольная система координат</a:t>
            </a:r>
          </a:p>
        </p:txBody>
      </p:sp>
      <p:pic>
        <p:nvPicPr>
          <p:cNvPr id="5837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95513" y="1916113"/>
            <a:ext cx="4891087" cy="4941887"/>
          </a:xfrm>
          <a:noFill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Масштабирование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7B95-0FBB-477F-BECE-A55A9BDE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Масштабирование изменяет размер объекта и использует два масштабных множителя </a:t>
            </a:r>
            <a:r>
              <a:rPr lang="en-US" sz="2400" b="1" dirty="0" err="1">
                <a:solidFill>
                  <a:schemeClr val="hlink"/>
                </a:solidFill>
              </a:rPr>
              <a:t>Sx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>
                <a:solidFill>
                  <a:schemeClr val="hlink"/>
                </a:solidFill>
              </a:rPr>
              <a:t>Sy</a:t>
            </a:r>
            <a:r>
              <a:rPr lang="en-US" sz="2400" dirty="0"/>
              <a:t> </a:t>
            </a:r>
            <a:r>
              <a:rPr lang="ru-RU" sz="2400" dirty="0"/>
              <a:t>для координат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соответственно</a:t>
            </a:r>
            <a:endParaRPr lang="en-US" sz="2400" dirty="0"/>
          </a:p>
          <a:p>
            <a:pPr eaLnBrk="1" hangingPunct="1"/>
            <a:endParaRPr lang="ru-RU" sz="2400" dirty="0"/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/>
              <p:nvPr/>
            </p:nvSpPr>
            <p:spPr>
              <a:xfrm>
                <a:off x="827585" y="3717032"/>
                <a:ext cx="6120680" cy="13871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5" y="3717032"/>
                <a:ext cx="6120680" cy="1387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Масштабирование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2627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683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2226729" y="3838872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93CFBA0-A6C5-46C4-BA77-77232956BB05}"/>
              </a:ext>
            </a:extLst>
          </p:cNvPr>
          <p:cNvGrpSpPr/>
          <p:nvPr/>
        </p:nvGrpSpPr>
        <p:grpSpPr>
          <a:xfrm>
            <a:off x="1907704" y="3140968"/>
            <a:ext cx="2592013" cy="1886890"/>
            <a:chOff x="4539496" y="2780928"/>
            <a:chExt cx="2592013" cy="1886890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4611502" y="2852946"/>
              <a:ext cx="2448000" cy="172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4539496" y="2780928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6987494" y="2780928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4539497" y="4523803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6987494" y="4523803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C1B2F51F-B834-4B49-B0D1-26E9613F873B}"/>
              </a:ext>
            </a:extLst>
          </p:cNvPr>
          <p:cNvGrpSpPr/>
          <p:nvPr/>
        </p:nvGrpSpPr>
        <p:grpSpPr>
          <a:xfrm>
            <a:off x="1971040" y="3200400"/>
            <a:ext cx="2456180" cy="1757680"/>
            <a:chOff x="1971040" y="3200400"/>
            <a:chExt cx="2456180" cy="1757680"/>
          </a:xfrm>
        </p:grpSpPr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0D278ABE-CDB0-4452-8643-9F64059071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7784" y="3210560"/>
              <a:ext cx="1799436" cy="1370568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60C8E98F-5469-4A3D-896C-18F8FFE094FC}"/>
                </a:ext>
              </a:extLst>
            </p:cNvPr>
            <p:cNvCxnSpPr>
              <a:cxnSpLocks/>
            </p:cNvCxnSpPr>
            <p:nvPr/>
          </p:nvCxnSpPr>
          <p:spPr>
            <a:xfrm>
              <a:off x="2617763" y="4578863"/>
              <a:ext cx="1791677" cy="36397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44DDD550-0EA0-4475-B80B-6C8B70D09B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1040" y="3200400"/>
              <a:ext cx="656254" cy="1378463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CE081BA5-1240-4C4A-BE18-24FF1796B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1200" y="4578863"/>
              <a:ext cx="623375" cy="37921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1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Поворот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A34781-4833-49DB-8C0C-0C467DF05F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Одна из основных операций в компьютерной графике – поворот изображения относительно заданной точки на некоторый угол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поворота относительно начала координат имеет следующий вид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Попробуйте доказать это самостоятельно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/>
              <p:nvPr/>
            </p:nvSpPr>
            <p:spPr>
              <a:xfrm>
                <a:off x="-144524" y="4984224"/>
                <a:ext cx="9433047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524" y="4984224"/>
                <a:ext cx="9433047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Поворот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2627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683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1951383" y="4077076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3191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Сдвиг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При сдвиге вдоль оси </a:t>
            </a:r>
            <a:r>
              <a:rPr lang="en-US" sz="2400" dirty="0"/>
              <a:t>x</a:t>
            </a:r>
            <a:r>
              <a:rPr lang="ru-RU" sz="2400" dirty="0"/>
              <a:t> координата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каждой точки остается неизменной, а координата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перемещается на величину, линейно возрастающую с ростом </a:t>
            </a:r>
            <a:r>
              <a:rPr lang="en-US" sz="2400" dirty="0"/>
              <a:t>y</a:t>
            </a:r>
          </a:p>
          <a:p>
            <a:pPr lvl="1" eaLnBrk="1" hangingPunct="1"/>
            <a:r>
              <a:rPr lang="ru-RU" sz="2000" dirty="0"/>
              <a:t>При сдвиге вдоль оси </a:t>
            </a:r>
            <a:r>
              <a:rPr lang="en-US" sz="2000" dirty="0"/>
              <a:t>y – </a:t>
            </a:r>
            <a:r>
              <a:rPr lang="ru-RU" sz="2000" dirty="0"/>
              <a:t>ситуация противоположная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4C581D-1DDA-4B1C-9B83-5B0C95FB18C9}"/>
              </a:ext>
            </a:extLst>
          </p:cNvPr>
          <p:cNvGrpSpPr/>
          <p:nvPr/>
        </p:nvGrpSpPr>
        <p:grpSpPr>
          <a:xfrm>
            <a:off x="1358900" y="3998913"/>
            <a:ext cx="6130925" cy="1181100"/>
            <a:chOff x="1358900" y="3998913"/>
            <a:chExt cx="6130925" cy="11811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557" name="Object 5"/>
                <p:cNvSpPr txBox="1"/>
                <p:nvPr>
                  <p:ph sz="half" idx="2"/>
                </p:nvPr>
              </p:nvSpPr>
              <p:spPr bwMode="auto">
                <a:xfrm>
                  <a:off x="1358900" y="3998913"/>
                  <a:ext cx="3732213" cy="1181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55000" lnSpcReduction="20000"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151557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ph sz="half" idx="2"/>
                </p:nvPr>
              </p:nvSpPr>
              <p:spPr bwMode="auto">
                <a:xfrm>
                  <a:off x="1358900" y="3998913"/>
                  <a:ext cx="3732213" cy="11811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559" name="Text Box 7"/>
            <p:cNvSpPr txBox="1">
              <a:spLocks noChangeArrowheads="1"/>
            </p:cNvSpPr>
            <p:nvPr/>
          </p:nvSpPr>
          <p:spPr bwMode="auto">
            <a:xfrm>
              <a:off x="5343525" y="4310063"/>
              <a:ext cx="21463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/>
                <a:t>Сдвиг вдоль оси </a:t>
              </a:r>
              <a:r>
                <a:rPr lang="en-US" dirty="0"/>
                <a:t>x</a:t>
              </a:r>
              <a:endParaRPr lang="ru-R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389FA5-37C0-439B-BAF4-1E534BA413C8}"/>
              </a:ext>
            </a:extLst>
          </p:cNvPr>
          <p:cNvGrpSpPr/>
          <p:nvPr/>
        </p:nvGrpSpPr>
        <p:grpSpPr>
          <a:xfrm>
            <a:off x="1358900" y="5373688"/>
            <a:ext cx="6153150" cy="1181100"/>
            <a:chOff x="1358900" y="5373688"/>
            <a:chExt cx="6153150" cy="11811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558" name="Object 6"/>
                <p:cNvSpPr txBox="1"/>
                <p:nvPr/>
              </p:nvSpPr>
              <p:spPr bwMode="auto">
                <a:xfrm>
                  <a:off x="1358900" y="5373688"/>
                  <a:ext cx="3732213" cy="1181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/>
                </a:p>
              </p:txBody>
            </p:sp>
          </mc:Choice>
          <mc:Fallback>
            <p:sp>
              <p:nvSpPr>
                <p:cNvPr id="151558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58900" y="5373688"/>
                  <a:ext cx="3732213" cy="11811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560" name="Text Box 8"/>
            <p:cNvSpPr txBox="1">
              <a:spLocks noChangeArrowheads="1"/>
            </p:cNvSpPr>
            <p:nvPr/>
          </p:nvSpPr>
          <p:spPr bwMode="auto">
            <a:xfrm>
              <a:off x="5364163" y="5373688"/>
              <a:ext cx="21478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/>
                <a:t>Сдвиг вдоль оси </a:t>
              </a:r>
              <a:r>
                <a:rPr lang="en-US"/>
                <a:t>y</a:t>
              </a:r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Сдвиг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323850" y="1916113"/>
            <a:ext cx="2532063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>
                <a:latin typeface="Verdana" pitchFamily="34" charset="0"/>
              </a:rPr>
              <a:t>T</a:t>
            </a:r>
            <a:endParaRPr lang="ru-RU" sz="30000">
              <a:latin typeface="Verdana" pitchFamily="34" charset="0"/>
            </a:endParaRP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4859338" y="1916113"/>
            <a:ext cx="253206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 i="1">
                <a:latin typeface="Verdana" pitchFamily="34" charset="0"/>
              </a:rPr>
              <a:t>T</a:t>
            </a:r>
            <a:endParaRPr lang="ru-RU" sz="30000" i="1">
              <a:latin typeface="Verdana" pitchFamily="34" charset="0"/>
            </a:endParaRPr>
          </a:p>
        </p:txBody>
      </p:sp>
      <p:sp>
        <p:nvSpPr>
          <p:cNvPr id="112645" name="Line 6"/>
          <p:cNvSpPr>
            <a:spLocks noChangeShapeType="1"/>
          </p:cNvSpPr>
          <p:nvPr/>
        </p:nvSpPr>
        <p:spPr bwMode="auto">
          <a:xfrm>
            <a:off x="323850" y="5732463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2646" name="Line 7"/>
          <p:cNvSpPr>
            <a:spLocks noChangeShapeType="1"/>
          </p:cNvSpPr>
          <p:nvPr/>
        </p:nvSpPr>
        <p:spPr bwMode="auto">
          <a:xfrm flipV="1">
            <a:off x="323850" y="2347913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4859338" y="5743575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 flipV="1">
            <a:off x="4859338" y="235902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/>
      <p:bldP spid="153608" grpId="0" animBg="1"/>
      <p:bldP spid="15360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Инвертирование аффинного преобразования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/>
              <a:t>Матрица </a:t>
            </a:r>
            <a:r>
              <a:rPr lang="en-US" sz="2400" i="1"/>
              <a:t>M</a:t>
            </a:r>
            <a:r>
              <a:rPr lang="en-US" sz="2400"/>
              <a:t> </a:t>
            </a:r>
            <a:r>
              <a:rPr lang="ru-RU" sz="2400"/>
              <a:t>размерностью </a:t>
            </a:r>
            <a:r>
              <a:rPr lang="en-US" sz="2400"/>
              <a:t>n</a:t>
            </a:r>
            <a:r>
              <a:rPr lang="ru-RU" sz="2400"/>
              <a:t> на </a:t>
            </a:r>
            <a:r>
              <a:rPr lang="en-US" sz="2400"/>
              <a:t>n </a:t>
            </a:r>
            <a:r>
              <a:rPr lang="ru-RU" sz="2400"/>
              <a:t>называется </a:t>
            </a:r>
            <a:r>
              <a:rPr lang="ru-RU" sz="2400" b="1"/>
              <a:t>невырожденной</a:t>
            </a:r>
            <a:r>
              <a:rPr lang="ru-RU" sz="2400"/>
              <a:t>, если ее определитель </a:t>
            </a:r>
            <a:r>
              <a:rPr lang="en-US" sz="2400"/>
              <a:t>|M| </a:t>
            </a:r>
            <a:r>
              <a:rPr lang="ru-RU" sz="2400"/>
              <a:t>отличен от нуля</a:t>
            </a:r>
          </a:p>
          <a:p>
            <a:pPr eaLnBrk="1" hangingPunct="1"/>
            <a:r>
              <a:rPr lang="ru-RU" sz="2400"/>
              <a:t>В этом случае матрица </a:t>
            </a:r>
            <a:r>
              <a:rPr lang="en-US" sz="2400"/>
              <a:t>M </a:t>
            </a:r>
            <a:r>
              <a:rPr lang="ru-RU" sz="2400"/>
              <a:t>имеет обратную матрицу </a:t>
            </a:r>
            <a:r>
              <a:rPr lang="en-US" sz="2400"/>
              <a:t>M</a:t>
            </a:r>
            <a:r>
              <a:rPr lang="en-US" sz="2400" baseline="30000"/>
              <a:t>-1</a:t>
            </a:r>
            <a:r>
              <a:rPr lang="en-US" sz="2400"/>
              <a:t>, </a:t>
            </a:r>
            <a:r>
              <a:rPr lang="ru-RU" sz="2400"/>
              <a:t>обладающую свойством:</a:t>
            </a:r>
          </a:p>
          <a:p>
            <a:pPr lvl="1" eaLnBrk="1" hangingPunct="1"/>
            <a:r>
              <a:rPr lang="en-US" sz="2000" b="1"/>
              <a:t>MM</a:t>
            </a:r>
            <a:r>
              <a:rPr lang="en-US" sz="2000" b="1" baseline="30000"/>
              <a:t>-1</a:t>
            </a:r>
            <a:r>
              <a:rPr lang="en-US" sz="2000" b="1"/>
              <a:t> = M</a:t>
            </a:r>
            <a:r>
              <a:rPr lang="en-US" sz="2000" b="1" baseline="30000"/>
              <a:t>-1</a:t>
            </a:r>
            <a:r>
              <a:rPr lang="en-US" sz="2000" b="1"/>
              <a:t>M = I,</a:t>
            </a:r>
            <a:br>
              <a:rPr lang="en-US" sz="2000" b="1"/>
            </a:br>
            <a:r>
              <a:rPr lang="ru-RU" sz="2000"/>
              <a:t>где </a:t>
            </a:r>
            <a:r>
              <a:rPr lang="en-US" sz="2000"/>
              <a:t>I – </a:t>
            </a:r>
            <a:r>
              <a:rPr lang="ru-RU" sz="2000"/>
              <a:t>единичная матрица размерностью </a:t>
            </a:r>
            <a:r>
              <a:rPr lang="en-US" sz="2000"/>
              <a:t>n </a:t>
            </a:r>
            <a:r>
              <a:rPr lang="ru-RU" sz="2000"/>
              <a:t>на </a:t>
            </a:r>
            <a:r>
              <a:rPr lang="en-US" sz="2000"/>
              <a:t>n</a:t>
            </a:r>
            <a:endParaRPr lang="ru-RU" sz="2000"/>
          </a:p>
          <a:p>
            <a:pPr eaLnBrk="1" hangingPunct="1"/>
            <a:r>
              <a:rPr lang="ru-RU" sz="2400"/>
              <a:t>Матрица, обратная к произведению квадратных матриц имеет вид:</a:t>
            </a:r>
          </a:p>
          <a:p>
            <a:pPr lvl="1" eaLnBrk="1" hangingPunct="1"/>
            <a:r>
              <a:rPr lang="ru-RU" sz="2000"/>
              <a:t>(</a:t>
            </a:r>
            <a:r>
              <a:rPr lang="en-US" sz="2000"/>
              <a:t>AB)</a:t>
            </a:r>
            <a:r>
              <a:rPr lang="en-US" sz="2000" b="1" baseline="30000"/>
              <a:t>-</a:t>
            </a:r>
            <a:r>
              <a:rPr lang="en-US" sz="2000" baseline="30000"/>
              <a:t>1</a:t>
            </a:r>
            <a:r>
              <a:rPr lang="en-US" sz="2000"/>
              <a:t> = B</a:t>
            </a:r>
            <a:r>
              <a:rPr lang="en-US" sz="2000" baseline="30000"/>
              <a:t>-1</a:t>
            </a:r>
            <a:r>
              <a:rPr lang="en-US" sz="2000"/>
              <a:t>A</a:t>
            </a:r>
            <a:r>
              <a:rPr lang="en-US" sz="2000" baseline="30000"/>
              <a:t>-1</a:t>
            </a:r>
            <a:endParaRPr lang="ru-RU" sz="20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Определитель матрицы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С каждой квадратной матрицей связано некоторое число, называемое ее </a:t>
            </a:r>
            <a:r>
              <a:rPr lang="ru-RU" sz="2800" b="1"/>
              <a:t>определителем</a:t>
            </a:r>
          </a:p>
          <a:p>
            <a:pPr lvl="1" eaLnBrk="1" hangingPunct="1"/>
            <a:r>
              <a:rPr lang="ru-RU"/>
              <a:t>Обозначается </a:t>
            </a:r>
            <a:r>
              <a:rPr lang="en-US"/>
              <a:t>|M| </a:t>
            </a:r>
            <a:r>
              <a:rPr lang="ru-RU"/>
              <a:t>или </a:t>
            </a:r>
            <a:r>
              <a:rPr lang="en-US"/>
              <a:t>det M</a:t>
            </a:r>
            <a:endParaRPr lang="ru-RU"/>
          </a:p>
        </p:txBody>
      </p:sp>
      <p:graphicFrame>
        <p:nvGraphicFramePr>
          <p:cNvPr id="1587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50825" y="3860800"/>
          <a:ext cx="38893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Формула" r:id="rId3" imgW="2082800" imgH="482600" progId="Equation.3">
                  <p:embed/>
                </p:oleObj>
              </mc:Choice>
              <mc:Fallback>
                <p:oleObj name="Формула" r:id="rId3" imgW="2082800" imgH="482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860800"/>
                        <a:ext cx="388937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250825" y="4797425"/>
          <a:ext cx="8351838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4343400" imgH="939800" progId="Equation.3">
                  <p:embed/>
                </p:oleObj>
              </mc:Choice>
              <mc:Fallback>
                <p:oleObj name="Equation" r:id="rId5" imgW="43434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797425"/>
                        <a:ext cx="8351838" cy="180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4984750" y="6253163"/>
            <a:ext cx="3754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-25000"/>
              <a:t>ij</a:t>
            </a:r>
            <a:r>
              <a:rPr lang="en-US"/>
              <a:t> – </a:t>
            </a:r>
            <a:r>
              <a:rPr lang="ru-RU"/>
              <a:t>алгебраическое дополнение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E85F53DB-3EEB-41C0-9397-25EF427A8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1565275"/>
          </a:xfrm>
        </p:spPr>
        <p:txBody>
          <a:bodyPr/>
          <a:lstStyle/>
          <a:p>
            <a:pPr eaLnBrk="1" hangingPunct="1"/>
            <a:r>
              <a:rPr lang="ru-RU" sz="2400" dirty="0"/>
              <a:t>Пусть </a:t>
            </a:r>
            <a:r>
              <a:rPr lang="en-US" sz="2400" dirty="0"/>
              <a:t>A – </a:t>
            </a:r>
            <a:r>
              <a:rPr lang="ru-RU" sz="2400" dirty="0"/>
              <a:t>матрица обратная к матрице </a:t>
            </a:r>
            <a:r>
              <a:rPr lang="en-US" sz="2400" dirty="0"/>
              <a:t>M. </a:t>
            </a:r>
            <a:r>
              <a:rPr lang="ru-RU" sz="2400" dirty="0"/>
              <a:t>В этом случае ее </a:t>
            </a:r>
            <a:r>
              <a:rPr lang="en-US" sz="2400" dirty="0" err="1"/>
              <a:t>ij</a:t>
            </a:r>
            <a:r>
              <a:rPr lang="en-US" sz="2400" dirty="0"/>
              <a:t>-</a:t>
            </a:r>
            <a:r>
              <a:rPr lang="ru-RU" sz="2400" dirty="0"/>
              <a:t>элемент равен: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Обратная матрица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782231E0-D280-4C0A-8311-203AF40A0DEC}"/>
                  </a:ext>
                </a:extLst>
              </p:cNvPr>
              <p:cNvSpPr txBox="1"/>
              <p:nvPr/>
            </p:nvSpPr>
            <p:spPr bwMode="auto">
              <a:xfrm>
                <a:off x="3059832" y="2996952"/>
                <a:ext cx="2384425" cy="13335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𝑎𝑑𝑗𝑀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782231E0-D280-4C0A-8311-203AF40A0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9832" y="2996952"/>
                <a:ext cx="2384425" cy="1333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B4A59-6FC9-2E11-0A74-3D03CABD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FA04B4-73A7-4BDC-AD84-5DE66959A9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35163"/>
                <a:ext cx="8229600" cy="437795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ru-RU" dirty="0"/>
                  <a:t>Найдите обратную матрицу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FA04B4-73A7-4BDC-AD84-5DE66959A9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35163"/>
                <a:ext cx="8229600" cy="4377955"/>
              </a:xfrm>
              <a:blipFill>
                <a:blip r:embed="rId2"/>
                <a:stretch>
                  <a:fillRect l="-593" t="-22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96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Правосторонняя система координат</a:t>
            </a:r>
          </a:p>
        </p:txBody>
      </p:sp>
      <p:pic>
        <p:nvPicPr>
          <p:cNvPr id="5939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2019300"/>
            <a:ext cx="5616575" cy="4838700"/>
          </a:xfrm>
          <a:noFill/>
        </p:spPr>
      </p:pic>
      <p:sp>
        <p:nvSpPr>
          <p:cNvPr id="59396" name="Text Box 8"/>
          <p:cNvSpPr txBox="1">
            <a:spLocks noChangeArrowheads="1"/>
          </p:cNvSpPr>
          <p:nvPr/>
        </p:nvSpPr>
        <p:spPr bwMode="auto">
          <a:xfrm>
            <a:off x="5076825" y="2349500"/>
            <a:ext cx="38433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/>
              <a:t>Часто применяется при </a:t>
            </a:r>
            <a:br>
              <a:rPr lang="ru-RU" sz="2400"/>
            </a:br>
            <a:r>
              <a:rPr lang="ru-RU" sz="2400"/>
              <a:t>моделировании объектов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Сложные преобразования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Часто требуется осуществить сложное преобразование, состоящее из нескольких элементарных</a:t>
            </a:r>
          </a:p>
          <a:p>
            <a:pPr lvl="1" eaLnBrk="1" hangingPunct="1"/>
            <a:r>
              <a:rPr lang="ru-RU" dirty="0"/>
              <a:t>Поворот относительно </a:t>
            </a:r>
            <a:r>
              <a:rPr lang="ru-RU" b="1" dirty="0"/>
              <a:t>произвольной</a:t>
            </a:r>
            <a:r>
              <a:rPr lang="ru-RU" dirty="0"/>
              <a:t> точки</a:t>
            </a:r>
            <a:r>
              <a:rPr lang="en-US" dirty="0"/>
              <a:t> (</a:t>
            </a:r>
            <a:r>
              <a:rPr lang="ru-RU" dirty="0"/>
              <a:t>оси в </a:t>
            </a:r>
            <a:r>
              <a:rPr lang="en-US" dirty="0"/>
              <a:t>3D)</a:t>
            </a:r>
            <a:endParaRPr lang="ru-RU" dirty="0"/>
          </a:p>
          <a:p>
            <a:pPr lvl="1" eaLnBrk="1" hangingPunct="1"/>
            <a:r>
              <a:rPr lang="ru-RU" dirty="0"/>
              <a:t>Отражение относительно произвольной прямой (плоскости в </a:t>
            </a:r>
            <a:r>
              <a:rPr lang="en-US" dirty="0"/>
              <a:t>3D)</a:t>
            </a:r>
          </a:p>
          <a:p>
            <a:pPr lvl="1" eaLnBrk="1" hangingPunct="1"/>
            <a:r>
              <a:rPr lang="ru-RU" dirty="0"/>
              <a:t>Масштабирование и сдвиг относительно произвольных «опорных точек»</a:t>
            </a:r>
            <a:endParaRPr 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Композиция преобразований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Процесс последовательного применения нескольких преобразований с целью формирования единого суммарного преобразования называется </a:t>
            </a:r>
            <a:r>
              <a:rPr lang="ru-RU" b="1">
                <a:solidFill>
                  <a:schemeClr val="hlink"/>
                </a:solidFill>
              </a:rPr>
              <a:t>композицией</a:t>
            </a:r>
            <a:r>
              <a:rPr lang="ru-RU"/>
              <a:t> (компоновкой, конкатенацией) этих преобразований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116739" name="Line 4"/>
          <p:cNvSpPr>
            <a:spLocks noChangeShapeType="1"/>
          </p:cNvSpPr>
          <p:nvPr/>
        </p:nvSpPr>
        <p:spPr bwMode="auto">
          <a:xfrm>
            <a:off x="323850" y="6021388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0" name="Line 5"/>
          <p:cNvSpPr>
            <a:spLocks noChangeShapeType="1"/>
          </p:cNvSpPr>
          <p:nvPr/>
        </p:nvSpPr>
        <p:spPr bwMode="auto">
          <a:xfrm flipV="1">
            <a:off x="323850" y="26368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1" name="Oval 6"/>
          <p:cNvSpPr>
            <a:spLocks noChangeArrowheads="1"/>
          </p:cNvSpPr>
          <p:nvPr/>
        </p:nvSpPr>
        <p:spPr bwMode="auto">
          <a:xfrm>
            <a:off x="611188" y="40052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1" name="Oval 7"/>
          <p:cNvSpPr>
            <a:spLocks noChangeArrowheads="1"/>
          </p:cNvSpPr>
          <p:nvPr/>
        </p:nvSpPr>
        <p:spPr bwMode="auto">
          <a:xfrm>
            <a:off x="2339975" y="29972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2" name="Oval 8"/>
          <p:cNvSpPr>
            <a:spLocks noChangeArrowheads="1"/>
          </p:cNvSpPr>
          <p:nvPr/>
        </p:nvSpPr>
        <p:spPr bwMode="auto">
          <a:xfrm>
            <a:off x="3851275" y="43656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3" name="Arc 9"/>
          <p:cNvSpPr>
            <a:spLocks/>
          </p:cNvSpPr>
          <p:nvPr/>
        </p:nvSpPr>
        <p:spPr bwMode="auto">
          <a:xfrm>
            <a:off x="684213" y="2997200"/>
            <a:ext cx="1511300" cy="1009650"/>
          </a:xfrm>
          <a:custGeom>
            <a:avLst/>
            <a:gdLst>
              <a:gd name="T0" fmla="*/ 0 w 23504"/>
              <a:gd name="T1" fmla="*/ 1858960177 h 21600"/>
              <a:gd name="T2" fmla="*/ 2147483647 w 23504"/>
              <a:gd name="T3" fmla="*/ 11234832 h 21600"/>
              <a:gd name="T4" fmla="*/ 2147483647 w 23504"/>
              <a:gd name="T5" fmla="*/ 2147483647 h 21600"/>
              <a:gd name="T6" fmla="*/ 0 60000 65536"/>
              <a:gd name="T7" fmla="*/ 0 60000 65536"/>
              <a:gd name="T8" fmla="*/ 0 60000 65536"/>
              <a:gd name="T9" fmla="*/ 0 w 23504"/>
              <a:gd name="T10" fmla="*/ 0 h 21600"/>
              <a:gd name="T11" fmla="*/ 23504 w 2350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04" h="21600" fill="none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</a:path>
              <a:path w="23504" h="21600" stroke="0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  <a:lnTo>
                  <a:pt x="21331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4" name="Arc 10"/>
          <p:cNvSpPr>
            <a:spLocks/>
          </p:cNvSpPr>
          <p:nvPr/>
        </p:nvSpPr>
        <p:spPr bwMode="auto">
          <a:xfrm>
            <a:off x="2411413" y="3068638"/>
            <a:ext cx="1466850" cy="1439862"/>
          </a:xfrm>
          <a:custGeom>
            <a:avLst/>
            <a:gdLst>
              <a:gd name="T0" fmla="*/ 645138339 w 21367"/>
              <a:gd name="T1" fmla="*/ 0 h 21508"/>
              <a:gd name="T2" fmla="*/ 2147483647 w 21367"/>
              <a:gd name="T3" fmla="*/ 2147483647 h 21508"/>
              <a:gd name="T4" fmla="*/ 0 w 21367"/>
              <a:gd name="T5" fmla="*/ 2147483647 h 21508"/>
              <a:gd name="T6" fmla="*/ 0 60000 65536"/>
              <a:gd name="T7" fmla="*/ 0 60000 65536"/>
              <a:gd name="T8" fmla="*/ 0 60000 65536"/>
              <a:gd name="T9" fmla="*/ 0 w 21367"/>
              <a:gd name="T10" fmla="*/ 0 h 21508"/>
              <a:gd name="T11" fmla="*/ 21367 w 21367"/>
              <a:gd name="T12" fmla="*/ 21508 h 21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67" h="21508" fill="none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</a:path>
              <a:path w="21367" h="21508" stroke="0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  <a:lnTo>
                  <a:pt x="0" y="21508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5" name="Arc 11"/>
          <p:cNvSpPr>
            <a:spLocks/>
          </p:cNvSpPr>
          <p:nvPr/>
        </p:nvSpPr>
        <p:spPr bwMode="auto">
          <a:xfrm flipV="1">
            <a:off x="684213" y="3860800"/>
            <a:ext cx="3101975" cy="936625"/>
          </a:xfrm>
          <a:custGeom>
            <a:avLst/>
            <a:gdLst>
              <a:gd name="T0" fmla="*/ 0 w 35987"/>
              <a:gd name="T1" fmla="*/ 1198379686 h 21600"/>
              <a:gd name="T2" fmla="*/ 2147483647 w 35987"/>
              <a:gd name="T3" fmla="*/ 536327065 h 21600"/>
              <a:gd name="T4" fmla="*/ 2147483647 w 35987"/>
              <a:gd name="T5" fmla="*/ 1761122862 h 21600"/>
              <a:gd name="T6" fmla="*/ 0 60000 65536"/>
              <a:gd name="T7" fmla="*/ 0 60000 65536"/>
              <a:gd name="T8" fmla="*/ 0 60000 65536"/>
              <a:gd name="T9" fmla="*/ 0 w 35987"/>
              <a:gd name="T10" fmla="*/ 0 h 21600"/>
              <a:gd name="T11" fmla="*/ 35987 w 3598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987" h="21600" fill="none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</a:path>
              <a:path w="35987" h="21600" stroke="0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  <a:lnTo>
                  <a:pt x="20467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Text Box 12"/>
          <p:cNvSpPr txBox="1">
            <a:spLocks noChangeArrowheads="1"/>
          </p:cNvSpPr>
          <p:nvPr/>
        </p:nvSpPr>
        <p:spPr bwMode="auto">
          <a:xfrm>
            <a:off x="735013" y="38052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2268538" y="2565400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3995738" y="4149725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  <a:endParaRPr lang="ru-RU"/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900113" y="2781300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()</a:t>
            </a:r>
            <a:endParaRPr lang="ru-RU"/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1908175" y="4292600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 </a:t>
            </a:r>
            <a:r>
              <a:rPr lang="en-US"/>
              <a:t>()</a:t>
            </a:r>
            <a:endParaRPr lang="ru-RU"/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3419475" y="2997200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2</a:t>
            </a:r>
            <a:r>
              <a:rPr lang="en-US"/>
              <a:t>()</a:t>
            </a:r>
            <a:endParaRPr lang="ru-RU"/>
          </a:p>
        </p:txBody>
      </p:sp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1835150" y="4508500"/>
            <a:ext cx="442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hlink"/>
                </a:solidFill>
              </a:rPr>
              <a:t>?</a:t>
            </a:r>
            <a:endParaRPr lang="ru-RU" sz="3600" b="1">
              <a:solidFill>
                <a:schemeClr val="hlink"/>
              </a:solidFill>
            </a:endParaRPr>
          </a:p>
        </p:txBody>
      </p: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4643438" y="2652713"/>
            <a:ext cx="4249737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Пусть преобразования </a:t>
            </a:r>
            <a:r>
              <a:rPr lang="en-US" sz="2000"/>
              <a:t>T1</a:t>
            </a:r>
            <a:r>
              <a:rPr lang="ru-RU" sz="2000"/>
              <a:t> и </a:t>
            </a:r>
            <a:r>
              <a:rPr lang="en-US" sz="2000"/>
              <a:t>T2 </a:t>
            </a:r>
            <a:r>
              <a:rPr lang="ru-RU" sz="2000"/>
              <a:t>заданы матрицами 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ru-RU" sz="2000"/>
              <a:t> и </a:t>
            </a:r>
            <a:r>
              <a:rPr lang="en-US" sz="2000"/>
              <a:t>M</a:t>
            </a:r>
            <a:r>
              <a:rPr lang="en-US" sz="2000" baseline="-25000"/>
              <a:t>2</a:t>
            </a:r>
          </a:p>
          <a:p>
            <a:r>
              <a:rPr lang="ru-RU" sz="2000"/>
              <a:t>Тогда</a:t>
            </a:r>
            <a:r>
              <a:rPr lang="en-US" sz="2000"/>
              <a:t>:</a:t>
            </a:r>
          </a:p>
          <a:p>
            <a:r>
              <a:rPr lang="en-US" sz="2000"/>
              <a:t>Q = M</a:t>
            </a:r>
            <a:r>
              <a:rPr lang="en-US" sz="2000" baseline="-25000"/>
              <a:t>1</a:t>
            </a:r>
            <a:r>
              <a:rPr lang="en-US" sz="2000"/>
              <a:t>P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Q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</a:t>
            </a:r>
          </a:p>
          <a:p>
            <a:r>
              <a:rPr lang="ru-RU" sz="2000"/>
              <a:t>В силу ассоциативности умножения матриц мы имеем: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P)=(M</a:t>
            </a:r>
            <a:r>
              <a:rPr lang="en-US" sz="2000" baseline="-25000"/>
              <a:t>2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en-US" sz="2000"/>
              <a:t>)P = MP</a:t>
            </a:r>
          </a:p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/>
      <p:bldP spid="164872" grpId="0" animBg="1"/>
      <p:bldP spid="164873" grpId="0" animBg="1"/>
      <p:bldP spid="164874" grpId="0" animBg="1"/>
      <p:bldP spid="164875" grpId="0" animBg="1"/>
      <p:bldP spid="164877" grpId="0"/>
      <p:bldP spid="164878" grpId="0"/>
      <p:bldP spid="164879" grpId="0"/>
      <p:bldP spid="164880" grpId="0"/>
      <p:bldP spid="164881" grpId="0"/>
      <p:bldP spid="16488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Композиция аффинных преобразований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При использовании однородных координат аффинные преобразования компонуются при помощи умножения матриц</a:t>
            </a:r>
          </a:p>
          <a:p>
            <a:pPr lvl="1" eaLnBrk="1" hangingPunct="1"/>
            <a:r>
              <a:rPr lang="ru-RU" dirty="0"/>
              <a:t>Матрицы располагаются в порядке, обратном по отношению к порядку применения преобразований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 = M</a:t>
            </a:r>
            <a:r>
              <a:rPr lang="en-US" baseline="-25000" dirty="0"/>
              <a:t>2</a:t>
            </a:r>
            <a:r>
              <a:rPr lang="en-US" dirty="0"/>
              <a:t>M</a:t>
            </a:r>
            <a:r>
              <a:rPr lang="en-US" baseline="-25000" dirty="0"/>
              <a:t>1</a:t>
            </a:r>
          </a:p>
          <a:p>
            <a:pPr eaLnBrk="1" hangingPunct="1"/>
            <a:r>
              <a:rPr lang="ru-RU" dirty="0"/>
              <a:t>Любое количество аффинных преобразований может быть скомпоновано простым умножением соответствующих матриц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Полезные свойства аффинных преобразований</a:t>
            </a:r>
          </a:p>
        </p:txBody>
      </p:sp>
      <p:graphicFrame>
        <p:nvGraphicFramePr>
          <p:cNvPr id="225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035763"/>
              </p:ext>
            </p:extLst>
          </p:nvPr>
        </p:nvGraphicFramePr>
        <p:xfrm>
          <a:off x="5004048" y="5426354"/>
          <a:ext cx="1839913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Формула" r:id="rId3" imgW="723586" imgH="431613" progId="Equation.3">
                  <p:embed/>
                </p:oleObj>
              </mc:Choice>
              <mc:Fallback>
                <p:oleObj name="Формула" r:id="rId3" imgW="723586" imgH="431613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5426354"/>
                        <a:ext cx="1839913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8D1FF36D-8094-4464-84C3-98610D67BA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762237"/>
              </p:ext>
            </p:extLst>
          </p:nvPr>
        </p:nvGraphicFramePr>
        <p:xfrm>
          <a:off x="1619672" y="5460672"/>
          <a:ext cx="2151732" cy="126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Формула" r:id="rId5" imgW="736600" imgH="431800" progId="Equation.3">
                  <p:embed/>
                </p:oleObj>
              </mc:Choice>
              <mc:Fallback>
                <p:oleObj name="Формула" r:id="rId5" imgW="736600" imgH="431800" progId="Equation.3">
                  <p:embed/>
                  <p:pic>
                    <p:nvPicPr>
                      <p:cNvPr id="2253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460672"/>
                        <a:ext cx="2151732" cy="1261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CFD4E6FC-768B-49C7-80B9-7D3B741E63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 dirty="0"/>
              <a:t>Сохраняются аффинных комбинации точек</a:t>
            </a:r>
            <a:endParaRPr lang="en-US" sz="2400" dirty="0"/>
          </a:p>
          <a:p>
            <a:pPr eaLnBrk="1" hangingPunct="1"/>
            <a:r>
              <a:rPr lang="ru-RU" sz="2400" dirty="0"/>
              <a:t>Сохраняются прямые линии и плоскости</a:t>
            </a:r>
          </a:p>
          <a:p>
            <a:pPr eaLnBrk="1" hangingPunct="1"/>
            <a:r>
              <a:rPr lang="ru-RU" sz="2400" dirty="0"/>
              <a:t>Сохраняются параллельность прямых и плоскостей</a:t>
            </a:r>
            <a:endParaRPr lang="ru-RU" sz="2200" dirty="0"/>
          </a:p>
          <a:p>
            <a:pPr eaLnBrk="1" hangingPunct="1"/>
            <a:r>
              <a:rPr lang="ru-RU" sz="2400" dirty="0"/>
              <a:t>Столбцы матрицы показывают координатный фрейм</a:t>
            </a:r>
          </a:p>
          <a:p>
            <a:pPr eaLnBrk="1" hangingPunct="1"/>
            <a:r>
              <a:rPr lang="ru-RU" sz="2400" dirty="0"/>
              <a:t>Сохраняются относительные пропорции объектов</a:t>
            </a:r>
            <a:endParaRPr lang="ru-RU" sz="2200" dirty="0"/>
          </a:p>
          <a:p>
            <a:pPr eaLnBrk="1" hangingPunct="1"/>
            <a:r>
              <a:rPr lang="ru-RU" sz="2400" dirty="0"/>
              <a:t>Влияние на площади и объемы фигур</a:t>
            </a:r>
            <a:r>
              <a:rPr lang="en-US" sz="2400" dirty="0"/>
              <a:t>:</a:t>
            </a:r>
            <a:endParaRPr lang="ru-RU" sz="240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4AEE-439A-48E1-A854-FB297B2C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Чему равен определитель матрицы переноса</a:t>
                </a:r>
                <a:r>
                  <a:rPr lang="en-US" dirty="0"/>
                  <a:t> </a:t>
                </a:r>
                <a:r>
                  <a:rPr lang="ru-RU" dirty="0"/>
                  <a:t>вдоль вектора </a:t>
                </a:r>
                <a:r>
                  <a:rPr lang="en-US" dirty="0"/>
                  <a:t>(dx, </a:t>
                </a:r>
                <a:r>
                  <a:rPr lang="en-US" dirty="0" err="1"/>
                  <a:t>dy</a:t>
                </a:r>
                <a:r>
                  <a:rPr lang="en-US" dirty="0"/>
                  <a:t>)?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поворота на угол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сдвига вдоль о</a:t>
                </a:r>
                <a:r>
                  <a:rPr lang="en-US" dirty="0"/>
                  <a:t>c</a:t>
                </a:r>
                <a:r>
                  <a:rPr lang="ru-RU" dirty="0"/>
                  <a:t>и с коэффициентом </a:t>
                </a:r>
                <a:r>
                  <a:rPr lang="en-US" dirty="0"/>
                  <a:t>h?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масштабирования</a:t>
                </a:r>
                <a:r>
                  <a:rPr lang="en-US" dirty="0"/>
                  <a:t> </a:t>
                </a:r>
                <a:r>
                  <a:rPr lang="ru-RU" dirty="0"/>
                  <a:t>с коэффициентами (</a:t>
                </a:r>
                <a:r>
                  <a:rPr lang="en-US" dirty="0" err="1"/>
                  <a:t>Sx</a:t>
                </a:r>
                <a:r>
                  <a:rPr lang="en-US" dirty="0"/>
                  <a:t>, Sy)</a:t>
                </a:r>
              </a:p>
              <a:p>
                <a:r>
                  <a:rPr lang="ru-RU" dirty="0"/>
                  <a:t>Чему равен определитель матрицы обратной матрице </a:t>
                </a:r>
                <a:r>
                  <a:rPr lang="en-US" dirty="0"/>
                  <a:t>M?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 r="-519" b="-31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37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Трехмерные аффинные преобразования</a:t>
            </a:r>
          </a:p>
        </p:txBody>
      </p:sp>
      <p:sp>
        <p:nvSpPr>
          <p:cNvPr id="1187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AF8C4-2312-4649-AFBC-248B9A1C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Однородное представление точек и векторов в</a:t>
            </a:r>
            <a:r>
              <a:rPr lang="en-US" dirty="0"/>
              <a:t> 3D</a:t>
            </a:r>
            <a:endParaRPr lang="ru-RU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FA59D2E-8D65-4E24-B308-E7D40BF7A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 dirty="0"/>
              <a:t>К трехмерным аффинным преобразованиям применимы те же идеи, что и к двухмерным</a:t>
            </a:r>
            <a:endParaRPr lang="en-US" sz="2400" dirty="0"/>
          </a:p>
          <a:p>
            <a:pPr eaLnBrk="1" hangingPunct="1"/>
            <a:r>
              <a:rPr lang="ru-RU" sz="2400" dirty="0"/>
              <a:t>В </a:t>
            </a:r>
            <a:r>
              <a:rPr lang="en-US" sz="2400" dirty="0"/>
              <a:t>3D </a:t>
            </a:r>
            <a:r>
              <a:rPr lang="ru-RU" sz="2400" dirty="0"/>
              <a:t>пространстве точка </a:t>
            </a:r>
            <a:r>
              <a:rPr lang="en-US" sz="2400" dirty="0"/>
              <a:t>P </a:t>
            </a:r>
            <a:r>
              <a:rPr lang="ru-RU" sz="2400" dirty="0"/>
              <a:t>имеет координаты:</a:t>
            </a:r>
            <a:br>
              <a:rPr lang="ru-RU" sz="2400" dirty="0"/>
            </a:br>
            <a:r>
              <a:rPr lang="en-US" sz="2400" dirty="0"/>
              <a:t>P = O + </a:t>
            </a:r>
            <a:r>
              <a:rPr lang="en-US" sz="2400" dirty="0" err="1"/>
              <a:t>P</a:t>
            </a:r>
            <a:r>
              <a:rPr lang="en-US" sz="2400" baseline="-25000" dirty="0" err="1"/>
              <a:t>x</a:t>
            </a:r>
            <a:r>
              <a:rPr lang="en-US" sz="24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P</a:t>
            </a:r>
            <a:r>
              <a:rPr lang="en-US" sz="2400" baseline="-25000" dirty="0" err="1"/>
              <a:t>y</a:t>
            </a:r>
            <a:r>
              <a:rPr lang="en-US" sz="24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P</a:t>
            </a:r>
            <a:r>
              <a:rPr lang="en-US" sz="2400" baseline="-25000" dirty="0" err="1"/>
              <a:t>z</a:t>
            </a:r>
            <a:r>
              <a:rPr lang="en-US" sz="2400" dirty="0" err="1"/>
              <a:t>k</a:t>
            </a:r>
            <a:endParaRPr lang="ru-RU" sz="2400" baseline="-25000" dirty="0"/>
          </a:p>
          <a:p>
            <a:pPr eaLnBrk="1" hangingPunct="1"/>
            <a:r>
              <a:rPr lang="en-US" sz="2400" dirty="0"/>
              <a:t>3D </a:t>
            </a:r>
            <a:r>
              <a:rPr lang="ru-RU" sz="2400" dirty="0"/>
              <a:t>Вектор имеет координаты:</a:t>
            </a:r>
            <a:br>
              <a:rPr lang="en-US" sz="2400" dirty="0"/>
            </a:br>
            <a:r>
              <a:rPr lang="en-US" sz="2400" dirty="0"/>
              <a:t>V = </a:t>
            </a:r>
            <a:r>
              <a:rPr lang="en-US" sz="2400" dirty="0" err="1"/>
              <a:t>V</a:t>
            </a:r>
            <a:r>
              <a:rPr lang="en-US" sz="2400" baseline="-25000" dirty="0" err="1"/>
              <a:t>x</a:t>
            </a:r>
            <a:r>
              <a:rPr lang="en-US" sz="24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V</a:t>
            </a:r>
            <a:r>
              <a:rPr lang="en-US" sz="2400" baseline="-25000" dirty="0" err="1"/>
              <a:t>y</a:t>
            </a:r>
            <a:r>
              <a:rPr lang="en-US" sz="24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V</a:t>
            </a:r>
            <a:r>
              <a:rPr lang="en-US" sz="2400" baseline="-25000" dirty="0" err="1"/>
              <a:t>z</a:t>
            </a:r>
            <a:r>
              <a:rPr lang="en-US" sz="2400" dirty="0" err="1"/>
              <a:t>k</a:t>
            </a:r>
            <a:endParaRPr lang="en-US" sz="2400" dirty="0"/>
          </a:p>
          <a:p>
            <a:pPr eaLnBrk="1" hangingPunct="1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/>
              <p:nvPr/>
            </p:nvSpPr>
            <p:spPr>
              <a:xfrm>
                <a:off x="4860032" y="4547107"/>
                <a:ext cx="201622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547107"/>
                <a:ext cx="2016224" cy="18648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/>
              <p:nvPr/>
            </p:nvSpPr>
            <p:spPr>
              <a:xfrm>
                <a:off x="889248" y="4603629"/>
                <a:ext cx="203970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48" y="4603629"/>
                <a:ext cx="2039704" cy="18648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 аффинного преобразования в </a:t>
            </a:r>
            <a:r>
              <a:rPr lang="en-US" dirty="0"/>
              <a:t>3D</a:t>
            </a:r>
            <a:endParaRPr lang="ru-RU" dirty="0"/>
          </a:p>
        </p:txBody>
      </p:sp>
      <p:graphicFrame>
        <p:nvGraphicFramePr>
          <p:cNvPr id="176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995526"/>
              </p:ext>
            </p:extLst>
          </p:nvPr>
        </p:nvGraphicFramePr>
        <p:xfrm>
          <a:off x="3923928" y="5010151"/>
          <a:ext cx="489585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Формула" r:id="rId3" imgW="2819400" imgH="914400" progId="Equation.3">
                  <p:embed/>
                </p:oleObj>
              </mc:Choice>
              <mc:Fallback>
                <p:oleObj name="Формула" r:id="rId3" imgW="2819400" imgH="914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5010151"/>
                        <a:ext cx="489585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658BA064-FDB9-41AC-A3E0-F318419E82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495275"/>
              </p:ext>
            </p:extLst>
          </p:nvPr>
        </p:nvGraphicFramePr>
        <p:xfrm>
          <a:off x="251520" y="3717032"/>
          <a:ext cx="2937095" cy="1510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Формула" r:id="rId5" imgW="1778000" imgH="914400" progId="Equation.3">
                  <p:embed/>
                </p:oleObj>
              </mc:Choice>
              <mc:Fallback>
                <p:oleObj name="Формула" r:id="rId5" imgW="1778000" imgH="914400" progId="Equation.3">
                  <p:embed/>
                  <p:pic>
                    <p:nvPicPr>
                      <p:cNvPr id="176133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717032"/>
                        <a:ext cx="2937095" cy="1510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AD699B7C-A1B0-4207-A822-09A75D71F6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/>
              <a:t>Пусть </a:t>
            </a:r>
            <a:r>
              <a:rPr lang="en-US" sz="2400"/>
              <a:t>T() – </a:t>
            </a:r>
            <a:r>
              <a:rPr lang="ru-RU" sz="2400" b="1"/>
              <a:t>аффинное преобразование</a:t>
            </a:r>
            <a:r>
              <a:rPr lang="ru-RU" sz="2400"/>
              <a:t>, преобразующее точку </a:t>
            </a:r>
            <a:r>
              <a:rPr lang="en-US" sz="2400"/>
              <a:t>P </a:t>
            </a:r>
            <a:r>
              <a:rPr lang="ru-RU" sz="2400"/>
              <a:t>в точку </a:t>
            </a:r>
            <a:r>
              <a:rPr lang="en-US" sz="2400"/>
              <a:t>Q</a:t>
            </a:r>
          </a:p>
          <a:p>
            <a:pPr eaLnBrk="1" hangingPunct="1"/>
            <a:r>
              <a:rPr lang="ru-RU" sz="2400"/>
              <a:t>Данное преобразование можно представить в виде матрицы</a:t>
            </a:r>
            <a:r>
              <a:rPr lang="en-US" sz="2400"/>
              <a:t> M</a:t>
            </a:r>
            <a:r>
              <a:rPr lang="ru-RU" sz="2400"/>
              <a:t> размерностью </a:t>
            </a:r>
            <a:r>
              <a:rPr lang="en-US" sz="2400"/>
              <a:t>4x</a:t>
            </a:r>
            <a:r>
              <a:rPr lang="ru-RU" sz="2400"/>
              <a:t>4: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трехмерные преобразования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SHSPRING_PRESENTATION_TITLE" val="Лекция 05"/>
  <p:tag name="ISPRING_ULTRA_SCORM_SLIDE_COUNT" val="147"/>
  <p:tag name="ISPRING_ULTRA_SCORM_DURATION" val="3600"/>
  <p:tag name="ISPRING_ULTRA_SCORM_QUIZ_NUMBER" val="0"/>
  <p:tag name="ISPRING_RESOURCE_PATHS_HASH_2" val="26cfde62a33ed6b70f917befc5e3c58e98c19"/>
  <p:tag name="ISPRING_RESOURCE_PATHS_HASH_PRESENTER" val="a4f382b94999eeac35a8106e7105655272b334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4880</TotalTime>
  <Words>5547</Words>
  <Application>Microsoft Office PowerPoint</Application>
  <PresentationFormat>On-screen Show (4:3)</PresentationFormat>
  <Paragraphs>815</Paragraphs>
  <Slides>154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154</vt:i4>
      </vt:variant>
    </vt:vector>
  </HeadingPairs>
  <TitlesOfParts>
    <vt:vector size="169" baseType="lpstr">
      <vt:lpstr>Arial</vt:lpstr>
      <vt:lpstr>Calibri</vt:lpstr>
      <vt:lpstr>Cambria Math</vt:lpstr>
      <vt:lpstr>Constantia</vt:lpstr>
      <vt:lpstr>Courier New</vt:lpstr>
      <vt:lpstr>Symbol</vt:lpstr>
      <vt:lpstr>Tahoma</vt:lpstr>
      <vt:lpstr>Times New Roman</vt:lpstr>
      <vt:lpstr>Verdana</vt:lpstr>
      <vt:lpstr>Wingdings</vt:lpstr>
      <vt:lpstr>Wingdings 2</vt:lpstr>
      <vt:lpstr>Поток</vt:lpstr>
      <vt:lpstr>Формула</vt:lpstr>
      <vt:lpstr>Equation</vt:lpstr>
      <vt:lpstr>Диаграмма</vt:lpstr>
      <vt:lpstr>Векторная графика</vt:lpstr>
      <vt:lpstr>PowerPoint Presentation</vt:lpstr>
      <vt:lpstr>Задачи визуализации трехмерных объектов</vt:lpstr>
      <vt:lpstr>PowerPoint Presentation</vt:lpstr>
      <vt:lpstr>Векторный анализ</vt:lpstr>
      <vt:lpstr>Система координат</vt:lpstr>
      <vt:lpstr>Двухмерная прямоугольная система координат</vt:lpstr>
      <vt:lpstr>Трехмерная прямоугольная система координат</vt:lpstr>
      <vt:lpstr>Правосторонняя система координат</vt:lpstr>
      <vt:lpstr>Левосторонняя система координат</vt:lpstr>
      <vt:lpstr>Обзор векторов</vt:lpstr>
      <vt:lpstr>Вектор</vt:lpstr>
      <vt:lpstr>Точки и векторы</vt:lpstr>
      <vt:lpstr>Запись векторов</vt:lpstr>
      <vt:lpstr>Операции с векторами</vt:lpstr>
      <vt:lpstr>Сложение векторов</vt:lpstr>
      <vt:lpstr>Масштабирование векторов</vt:lpstr>
      <vt:lpstr>Линейная комбинация векторов</vt:lpstr>
      <vt:lpstr>Аффинная комбинация векторов (affine combination)</vt:lpstr>
      <vt:lpstr>Выпуклая комбинация векторов (convex combination)</vt:lpstr>
      <vt:lpstr>Множество всех выпуклых комбинаций</vt:lpstr>
      <vt:lpstr>Пример</vt:lpstr>
      <vt:lpstr>Модуль (длина, величина) вектора</vt:lpstr>
      <vt:lpstr>Единичный вектор (орт), нормирование</vt:lpstr>
      <vt:lpstr>Скалярное произведение векторов (dot product)</vt:lpstr>
      <vt:lpstr>Свойства скалярного произведения</vt:lpstr>
      <vt:lpstr>Угол между двумя векторами</vt:lpstr>
      <vt:lpstr>Угол между двумя векторами</vt:lpstr>
      <vt:lpstr>Знак скалярного произведения</vt:lpstr>
      <vt:lpstr>Перпендикулярность (ортогональность)</vt:lpstr>
      <vt:lpstr>Двумерный «перп» вектор</vt:lpstr>
      <vt:lpstr>Пример</vt:lpstr>
      <vt:lpstr>Упражнения на дом</vt:lpstr>
      <vt:lpstr>Перп-скалярное произведение</vt:lpstr>
      <vt:lpstr>Ортогональные проекции и расстояние от точки до прямой</vt:lpstr>
      <vt:lpstr>Пример</vt:lpstr>
      <vt:lpstr>Решение</vt:lpstr>
      <vt:lpstr>Отражение</vt:lpstr>
      <vt:lpstr>Отражение</vt:lpstr>
      <vt:lpstr>Векторное произведение двух векторов</vt:lpstr>
      <vt:lpstr>Свойства векторного произведения</vt:lpstr>
      <vt:lpstr>Геометрический смысл векторного произведения</vt:lpstr>
      <vt:lpstr>Нахождение нормали к плоскости</vt:lpstr>
      <vt:lpstr>Задание</vt:lpstr>
      <vt:lpstr>Отображение ключевых геометрических объектов</vt:lpstr>
      <vt:lpstr>Вектор vs Точка</vt:lpstr>
      <vt:lpstr>Системы координат и координатные фреймы</vt:lpstr>
      <vt:lpstr>Координатный фрейм</vt:lpstr>
      <vt:lpstr>Координатный фрейм</vt:lpstr>
      <vt:lpstr>Однородное представление точки и вектора</vt:lpstr>
      <vt:lpstr>Представление точек и векторов при помощи умножения матриц</vt:lpstr>
      <vt:lpstr>Линейные комбинации векторов в однородных координатах</vt:lpstr>
      <vt:lpstr>Аффинные комбинации точек</vt:lpstr>
      <vt:lpstr>Произвольная линейная комбинация точек</vt:lpstr>
      <vt:lpstr>Точка плюс вектор – аффинная комбинация точек</vt:lpstr>
      <vt:lpstr>Линейная интерполяция двух точек</vt:lpstr>
      <vt:lpstr>Пример функции lerp</vt:lpstr>
      <vt:lpstr>Твининг (tweening)</vt:lpstr>
      <vt:lpstr>Пример Tweening-а геометрической фигуры</vt:lpstr>
      <vt:lpstr>Пример Tweening-а двух изображений</vt:lpstr>
      <vt:lpstr>Введение в преобразования</vt:lpstr>
      <vt:lpstr>Пример преобразования двухмерной фигуры</vt:lpstr>
      <vt:lpstr>Составление трехмерной сцены из примитивов</vt:lpstr>
      <vt:lpstr>Просмотр сцены с различных точек наблюдения</vt:lpstr>
      <vt:lpstr>Преобразование точек</vt:lpstr>
      <vt:lpstr>Преобразование объекта и преобразование координат</vt:lpstr>
      <vt:lpstr>Преобразование точек</vt:lpstr>
      <vt:lpstr>Отображение точек в новые точки</vt:lpstr>
      <vt:lpstr>Как это выглядит формально?</vt:lpstr>
      <vt:lpstr>Аффинные преобразования</vt:lpstr>
      <vt:lpstr>Виды аффинных преобразований</vt:lpstr>
      <vt:lpstr>Аффинные преобразования на плоскости</vt:lpstr>
      <vt:lpstr>Общий вид аффинных преобразований</vt:lpstr>
      <vt:lpstr>Матричное представление аффинных преобразований</vt:lpstr>
      <vt:lpstr>Геометрические эффекты элементарных аффинных преобразований </vt:lpstr>
      <vt:lpstr>Перемещение</vt:lpstr>
      <vt:lpstr>Перемещение объекта</vt:lpstr>
      <vt:lpstr>Задача</vt:lpstr>
      <vt:lpstr>Задача</vt:lpstr>
      <vt:lpstr>Масштабирование</vt:lpstr>
      <vt:lpstr>Масштабирование</vt:lpstr>
      <vt:lpstr>Поворот</vt:lpstr>
      <vt:lpstr>Поворот</vt:lpstr>
      <vt:lpstr>Сдвиг</vt:lpstr>
      <vt:lpstr>Сдвиг</vt:lpstr>
      <vt:lpstr>Инвертирование аффинного преобразования</vt:lpstr>
      <vt:lpstr>Определитель матрицы</vt:lpstr>
      <vt:lpstr>Обратная матрица</vt:lpstr>
      <vt:lpstr>Задача</vt:lpstr>
      <vt:lpstr>Сложные преобразования</vt:lpstr>
      <vt:lpstr>Композиция преобразований</vt:lpstr>
      <vt:lpstr>Пример</vt:lpstr>
      <vt:lpstr>Композиция аффинных преобразований</vt:lpstr>
      <vt:lpstr>Полезные свойства аффинных преобразований</vt:lpstr>
      <vt:lpstr>Задачи</vt:lpstr>
      <vt:lpstr>Трехмерные аффинные преобразования</vt:lpstr>
      <vt:lpstr>Однородное представление точек и векторов в 3D</vt:lpstr>
      <vt:lpstr>Матрица аффинного преобразования в 3D</vt:lpstr>
      <vt:lpstr>Элементарные трехмерные преобразования</vt:lpstr>
      <vt:lpstr>Перемещение</vt:lpstr>
      <vt:lpstr>Масштабирование</vt:lpstr>
      <vt:lpstr>Сдвиг</vt:lpstr>
      <vt:lpstr>Вращение</vt:lpstr>
      <vt:lpstr>Элементарные повороты вокруг координатных осей</vt:lpstr>
      <vt:lpstr>Матрицы элементарных поворотов</vt:lpstr>
      <vt:lpstr>Комбинирование поворотов</vt:lpstr>
      <vt:lpstr>Вращение вокруг произвольной оси</vt:lpstr>
      <vt:lpstr>PowerPoint Presentation</vt:lpstr>
      <vt:lpstr>Матрица поворота вокруг произвольной оси</vt:lpstr>
      <vt:lpstr>Определение оси и угла поворота по матрице поворота</vt:lpstr>
      <vt:lpstr>Изменения систем координат</vt:lpstr>
      <vt:lpstr>PowerPoint Presentation</vt:lpstr>
      <vt:lpstr>Преобразование координатного фрейма</vt:lpstr>
      <vt:lpstr>Последовательные преобразования координатного фрейма</vt:lpstr>
      <vt:lpstr>Двукратное преобразование координатного фрейма</vt:lpstr>
      <vt:lpstr>Рисование трехмерных сцен</vt:lpstr>
      <vt:lpstr>Составляющие элементы трехмерной сцены</vt:lpstr>
      <vt:lpstr>Процесс визуализации трехмерной сцены</vt:lpstr>
      <vt:lpstr>Процесс визуализации трехмерной сцены (продолжение)</vt:lpstr>
      <vt:lpstr>Позиционирование и ориентирование камеры</vt:lpstr>
      <vt:lpstr>Позиционирование и ориентирование камеры</vt:lpstr>
      <vt:lpstr>Система координат, связанная с камерой</vt:lpstr>
      <vt:lpstr>Свободное ориентирование камеры в пространстве</vt:lpstr>
      <vt:lpstr>Построение векторов  u, v и n</vt:lpstr>
      <vt:lpstr>Построение матрицы камеры</vt:lpstr>
      <vt:lpstr>Построение матрицы камеры</vt:lpstr>
      <vt:lpstr>Перспективная проекция точки</vt:lpstr>
      <vt:lpstr>Перспективная проекция прямых линий</vt:lpstr>
      <vt:lpstr>Проецирование параллельных прямых</vt:lpstr>
      <vt:lpstr>Точка схода параллельных прямых</vt:lpstr>
      <vt:lpstr>Прямые, проходящие за «глазом»</vt:lpstr>
      <vt:lpstr>Добавление псевдоглубины</vt:lpstr>
      <vt:lpstr>Особенности проецирования</vt:lpstr>
      <vt:lpstr>PowerPoint Presentation</vt:lpstr>
      <vt:lpstr>Псевдоглубина</vt:lpstr>
      <vt:lpstr>Проецирование точки с сохранением информации о ее псевдоглубине</vt:lpstr>
      <vt:lpstr>Изменение псевдоглубины</vt:lpstr>
      <vt:lpstr>Использование однородных координат</vt:lpstr>
      <vt:lpstr>Дальнейшее развитие</vt:lpstr>
      <vt:lpstr>Матрица аффинного преобразования</vt:lpstr>
      <vt:lpstr>Эксперимент</vt:lpstr>
      <vt:lpstr>Перспективное деление</vt:lpstr>
      <vt:lpstr>Матрица перспективного преобразования</vt:lpstr>
      <vt:lpstr>Получение перспективной проекции</vt:lpstr>
      <vt:lpstr>Что такое перспективная проекция?</vt:lpstr>
      <vt:lpstr>Геометрическая природа перспективного преобразования</vt:lpstr>
      <vt:lpstr>PowerPoint Presentation</vt:lpstr>
      <vt:lpstr>Деформирование отображаемого объема перспективным преобразованием</vt:lpstr>
      <vt:lpstr>Преобразование в канонический отображаемый объем</vt:lpstr>
      <vt:lpstr>Порт просмотра</vt:lpstr>
      <vt:lpstr>PowerPoint Presentation</vt:lpstr>
      <vt:lpstr>PowerPoint Presentation</vt:lpstr>
      <vt:lpstr>Преобразование в порт просмотра</vt:lpstr>
      <vt:lpstr>Вопросы?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Векторная графика</dc:title>
  <dc:creator>Aleksey Malov</dc:creator>
  <cp:lastModifiedBy>Alexey Malov</cp:lastModifiedBy>
  <cp:revision>306</cp:revision>
  <dcterms:created xsi:type="dcterms:W3CDTF">2006-10-11T18:13:04Z</dcterms:created>
  <dcterms:modified xsi:type="dcterms:W3CDTF">2024-02-03T18:31:07Z</dcterms:modified>
</cp:coreProperties>
</file>