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0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8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90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1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71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7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0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39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9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6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EC1C-1255-4648-AA29-5C25A022C10D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1104-D845-4736-8662-1956123D9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PPT </a:t>
            </a:r>
            <a:r>
              <a:rPr lang="en-US" dirty="0" err="1" smtClean="0"/>
              <a:t>Semestralni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Daryna</a:t>
            </a:r>
            <a:r>
              <a:rPr lang="en-US" dirty="0" smtClean="0"/>
              <a:t> </a:t>
            </a:r>
            <a:r>
              <a:rPr lang="en-US" dirty="0" err="1" smtClean="0"/>
              <a:t>Arkhypchuk</a:t>
            </a:r>
            <a:endParaRPr lang="en-US" dirty="0" smtClean="0"/>
          </a:p>
          <a:p>
            <a:r>
              <a:rPr lang="en-US" dirty="0" err="1" smtClean="0"/>
              <a:t>Nadezhda</a:t>
            </a:r>
            <a:r>
              <a:rPr lang="en-US" dirty="0" smtClean="0"/>
              <a:t> </a:t>
            </a:r>
            <a:r>
              <a:rPr lang="en-US" dirty="0" err="1" smtClean="0"/>
              <a:t>Balakhonova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51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of tests of task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286" b="11164"/>
          <a:stretch/>
        </p:blipFill>
        <p:spPr>
          <a:xfrm>
            <a:off x="781595" y="1842793"/>
            <a:ext cx="10572205" cy="3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4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48169"/>
            <a:ext cx="12819017" cy="1325563"/>
          </a:xfrm>
        </p:spPr>
        <p:txBody>
          <a:bodyPr/>
          <a:lstStyle/>
          <a:p>
            <a:r>
              <a:rPr lang="en-US" dirty="0" smtClean="0"/>
              <a:t>Task 3</a:t>
            </a:r>
            <a:r>
              <a:rPr lang="cs-CZ" dirty="0" smtClean="0"/>
              <a:t> Part 1 </a:t>
            </a:r>
            <a:r>
              <a:rPr lang="en-US" dirty="0" smtClean="0"/>
              <a:t>: </a:t>
            </a:r>
            <a:r>
              <a:rPr lang="cs-CZ" dirty="0" smtClean="0"/>
              <a:t>Výukové testy knihovních funkcí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" y="1182144"/>
            <a:ext cx="11042469" cy="4351338"/>
          </a:xfrm>
        </p:spPr>
        <p:txBody>
          <a:bodyPr/>
          <a:lstStyle/>
          <a:p>
            <a:r>
              <a:rPr lang="cs-CZ" dirty="0" smtClean="0"/>
              <a:t>Cíl úkolu: Ověřit správné chování metod jako Math.sqrt, Math.sin, Math.tan, List.indexOf a Map.put pomocí výukových testů (JUnit).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3" y="2182467"/>
            <a:ext cx="4126163" cy="455268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750" y="2073293"/>
            <a:ext cx="2825610" cy="46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168"/>
            <a:ext cx="4500101" cy="43513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94" y="1869168"/>
            <a:ext cx="524900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8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786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3 Part 2: D</a:t>
            </a:r>
            <a:r>
              <a:rPr lang="cs-CZ" dirty="0" smtClean="0"/>
              <a:t>vojbranový výpočet a testy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167743" cy="4351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Programátor: návrh a implementace výpočtů výstupního napětí a proudu</a:t>
            </a:r>
            <a:endParaRPr lang="en-US" dirty="0" smtClean="0"/>
          </a:p>
          <a:p>
            <a:r>
              <a:rPr lang="cs-CZ" dirty="0" smtClean="0"/>
              <a:t>Tester: kontrola správnosti výstupu včetně zaokrouhlení a mezi-výpočtů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8" y="1690688"/>
            <a:ext cx="4038982" cy="44165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95" y="0"/>
            <a:ext cx="4311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Part 3: </a:t>
            </a:r>
            <a:r>
              <a:rPr lang="cs-CZ" dirty="0" smtClean="0"/>
              <a:t>Testování GUI komponent – Kalkulačka &amp; Heslo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07971" cy="3765278"/>
          </a:xfrm>
        </p:spPr>
        <p:txBody>
          <a:bodyPr/>
          <a:lstStyle/>
          <a:p>
            <a:r>
              <a:rPr lang="cs-CZ" dirty="0" smtClean="0"/>
              <a:t> Kalkulačka:</a:t>
            </a:r>
            <a:r>
              <a:rPr lang="en-US" dirty="0" smtClean="0"/>
              <a:t> </a:t>
            </a:r>
            <a:r>
              <a:rPr lang="cs-CZ" dirty="0" smtClean="0"/>
              <a:t>Test výpočtu + výběr operace z JComboBox a zaokrouhlený výstup</a:t>
            </a:r>
            <a:endParaRPr lang="en-US" dirty="0" smtClean="0"/>
          </a:p>
          <a:p>
            <a:r>
              <a:rPr lang="cs-CZ" dirty="0" smtClean="0"/>
              <a:t>Heslo – dialog:</a:t>
            </a:r>
            <a:r>
              <a:rPr lang="en-US" dirty="0" smtClean="0"/>
              <a:t> </a:t>
            </a:r>
            <a:r>
              <a:rPr lang="cs-CZ" dirty="0" smtClean="0"/>
              <a:t>Zobrazit/skrýt heslo (JCheckBox)</a:t>
            </a:r>
            <a:r>
              <a:rPr lang="en-US" dirty="0"/>
              <a:t> </a:t>
            </a:r>
            <a:r>
              <a:rPr lang="en-US" dirty="0" smtClean="0"/>
              <a:t>a v</a:t>
            </a:r>
            <a:r>
              <a:rPr lang="cs-CZ" dirty="0" smtClean="0"/>
              <a:t>yhodnocení síly hesla (regex + délka)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63" y="1130859"/>
            <a:ext cx="4479573" cy="25347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15" y="5590903"/>
            <a:ext cx="5054340" cy="1002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363" y="3858846"/>
            <a:ext cx="647790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Version 1.0: Basic Tank </a:t>
            </a:r>
          </a:p>
          <a:p>
            <a:r>
              <a:rPr lang="en-US" dirty="0" err="1" smtClean="0"/>
              <a:t>ImplementationClass</a:t>
            </a:r>
            <a:r>
              <a:rPr lang="en-US" dirty="0" smtClean="0"/>
              <a:t>: Tank</a:t>
            </a:r>
          </a:p>
          <a:p>
            <a:r>
              <a:rPr lang="en-US" dirty="0" smtClean="0"/>
              <a:t>Behavior: add/remove volume, prevent overfill/underflow silently</a:t>
            </a:r>
          </a:p>
          <a:p>
            <a:r>
              <a:rPr lang="en-US" dirty="0" smtClean="0"/>
              <a:t>Testing: JUnit coverage of all methods and edge cases</a:t>
            </a:r>
          </a:p>
          <a:p>
            <a:pPr marL="0" indent="0">
              <a:buNone/>
            </a:pPr>
            <a:r>
              <a:rPr lang="en-US" dirty="0" smtClean="0"/>
              <a:t>Version 2.0: Enhanced with Exceptions</a:t>
            </a:r>
          </a:p>
          <a:p>
            <a:r>
              <a:rPr lang="en-US" dirty="0" smtClean="0"/>
              <a:t>New class: </a:t>
            </a:r>
            <a:r>
              <a:rPr lang="en-US" dirty="0" err="1" smtClean="0"/>
              <a:t>TankWithExceptions</a:t>
            </a:r>
            <a:endParaRPr lang="en-US" dirty="0"/>
          </a:p>
          <a:p>
            <a:r>
              <a:rPr lang="en-US" dirty="0" smtClean="0"/>
              <a:t>Custom exceptions: </a:t>
            </a:r>
            <a:r>
              <a:rPr lang="en-US" dirty="0" err="1" smtClean="0"/>
              <a:t>FullTankException</a:t>
            </a:r>
            <a:r>
              <a:rPr lang="en-US" dirty="0" smtClean="0"/>
              <a:t>, </a:t>
            </a:r>
            <a:r>
              <a:rPr lang="en-US" dirty="0" err="1" smtClean="0"/>
              <a:t>EmptyTankException</a:t>
            </a:r>
            <a:r>
              <a:rPr lang="en-US" dirty="0" smtClean="0"/>
              <a:t>. Adjusted logic to throw exceptions on invalid operations</a:t>
            </a:r>
          </a:p>
          <a:p>
            <a:r>
              <a:rPr lang="en-US" dirty="0" smtClean="0"/>
              <a:t>Testing: Updated unit tests to expect exceptions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70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7" y="515866"/>
            <a:ext cx="4848902" cy="55252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48" y="544445"/>
            <a:ext cx="4963218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5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327" y="237813"/>
            <a:ext cx="4589443" cy="64324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6489"/>
          <a:stretch/>
        </p:blipFill>
        <p:spPr>
          <a:xfrm>
            <a:off x="0" y="239990"/>
            <a:ext cx="3410427" cy="64302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70" y="1411800"/>
            <a:ext cx="4131230" cy="35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8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9710874" cy="4351338"/>
              </a:xfrm>
            </p:spPr>
            <p:txBody>
              <a:bodyPr/>
              <a:lstStyle/>
              <a:p>
                <a:r>
                  <a:rPr lang="en-US" dirty="0" smtClean="0"/>
                  <a:t>P</a:t>
                </a:r>
                <a:r>
                  <a:rPr lang="cs-CZ" dirty="0" smtClean="0"/>
                  <a:t>roblém: výpočet hodnot kvadratické rovnice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b="0" dirty="0" smtClean="0"/>
              </a:p>
              <a:p>
                <a:r>
                  <a:rPr lang="cs-CZ" dirty="0" smtClean="0"/>
                  <a:t>Cíl: modularita, rozšiřitelnost a testovatelnost systému</a:t>
                </a:r>
                <a:endParaRPr lang="en-US" dirty="0" smtClean="0"/>
              </a:p>
              <a:p>
                <a:r>
                  <a:rPr lang="cs-CZ" dirty="0" smtClean="0"/>
                  <a:t>Objektový návrh</a:t>
                </a:r>
                <a:endParaRPr lang="en-US" dirty="0" smtClean="0"/>
              </a:p>
              <a:p>
                <a:pPr lvl="1"/>
                <a:r>
                  <a:rPr lang="cs-CZ" dirty="0" smtClean="0"/>
                  <a:t>Třída KvR: základní třída s koeficienty 𝑎,𝑏,𝑐</a:t>
                </a:r>
                <a:endParaRPr lang="en-US" dirty="0" smtClean="0"/>
              </a:p>
              <a:p>
                <a:pPr lvl="1"/>
                <a:r>
                  <a:rPr lang="cs-CZ" dirty="0" smtClean="0"/>
                  <a:t>Třída KvREx: rozšíření KvR, obsahuje konkrétní hodnotu 𝑥 a výsledek 𝑦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cs-CZ" dirty="0" smtClean="0"/>
                  <a:t>Třída YKvR: logika pro výpočet funkčních hodnot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9710874" cy="4351338"/>
              </a:xfrm>
              <a:blipFill rotWithShape="0">
                <a:blip r:embed="rId2"/>
                <a:stretch>
                  <a:fillRect l="-1131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50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Architektura aplikace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1. Prezentační vrstva (Presentation Layer)</a:t>
            </a:r>
            <a:endParaRPr lang="en-US" dirty="0" smtClean="0"/>
          </a:p>
          <a:p>
            <a:pPr lvl="1"/>
            <a:r>
              <a:rPr lang="cs-CZ" dirty="0" smtClean="0"/>
              <a:t>Třída: Builder</a:t>
            </a:r>
            <a:endParaRPr lang="en-US" dirty="0" smtClean="0"/>
          </a:p>
          <a:p>
            <a:pPr lvl="1"/>
            <a:r>
              <a:rPr lang="cs-CZ" dirty="0" smtClean="0"/>
              <a:t>Odpovědnost: Inicializace konfigurace běhu programu. </a:t>
            </a:r>
            <a:endParaRPr lang="en-US" dirty="0" smtClean="0"/>
          </a:p>
          <a:p>
            <a:pPr lvl="1"/>
            <a:r>
              <a:rPr lang="cs-CZ" dirty="0" smtClean="0"/>
              <a:t>Slouží jako vstupní bod pro vytvoření správně nakonfigurovaného Provider.</a:t>
            </a:r>
            <a:endParaRPr lang="en-US" dirty="0" smtClean="0"/>
          </a:p>
          <a:p>
            <a:r>
              <a:rPr lang="cs-CZ" dirty="0" smtClean="0"/>
              <a:t>2. Logická / aplikační vrstva (Business Logic Layer)</a:t>
            </a:r>
            <a:endParaRPr lang="en-US" dirty="0" smtClean="0"/>
          </a:p>
          <a:p>
            <a:pPr lvl="1"/>
            <a:r>
              <a:rPr lang="cs-CZ" dirty="0" smtClean="0"/>
              <a:t>Třída: Provider</a:t>
            </a:r>
            <a:endParaRPr lang="en-US" dirty="0" smtClean="0"/>
          </a:p>
          <a:p>
            <a:pPr lvl="1"/>
            <a:r>
              <a:rPr lang="cs-CZ" dirty="0" smtClean="0"/>
              <a:t>Odpovědnost: Řídí hlavní logiku: načítání vstupů, výpočet kvadratických rovnic, formátování výstupů.</a:t>
            </a:r>
            <a:endParaRPr lang="en-US" dirty="0" smtClean="0"/>
          </a:p>
          <a:p>
            <a:pPr lvl="1"/>
            <a:r>
              <a:rPr lang="cs-CZ" dirty="0" smtClean="0"/>
              <a:t>Spoléhá se na abstrakce pro vstup (VstupDataKvadratickeRovnice) a výstup (VystupDataKvadratickeRovnice) </a:t>
            </a:r>
            <a:r>
              <a:rPr lang="en-US" dirty="0" smtClean="0"/>
              <a:t>-</a:t>
            </a:r>
            <a:r>
              <a:rPr lang="cs-CZ" dirty="0" smtClean="0"/>
              <a:t> vysoká rozšiřitelnost.</a:t>
            </a:r>
            <a:endParaRPr lang="en-US" dirty="0" smtClean="0"/>
          </a:p>
          <a:p>
            <a:r>
              <a:rPr lang="cs-CZ" dirty="0" smtClean="0"/>
              <a:t>3. Datová vrstva (Data Layer)</a:t>
            </a:r>
            <a:endParaRPr lang="en-US" dirty="0" smtClean="0"/>
          </a:p>
          <a:p>
            <a:pPr lvl="1"/>
            <a:r>
              <a:rPr lang="cs-CZ" dirty="0" smtClean="0"/>
              <a:t>Třídy:</a:t>
            </a:r>
            <a:r>
              <a:rPr lang="en-US" dirty="0" smtClean="0"/>
              <a:t> </a:t>
            </a:r>
            <a:r>
              <a:rPr lang="cs-CZ" dirty="0" smtClean="0"/>
              <a:t>VstupDataKvadratickeRovnice, VstupDataCSV</a:t>
            </a:r>
            <a:r>
              <a:rPr lang="en-US" dirty="0" smtClean="0"/>
              <a:t>, </a:t>
            </a:r>
            <a:r>
              <a:rPr lang="cs-CZ" dirty="0" smtClean="0"/>
              <a:t>VystupDataKvadratickeRovnice, VystupDataCSV</a:t>
            </a:r>
            <a:r>
              <a:rPr lang="en-US" dirty="0" smtClean="0"/>
              <a:t>, </a:t>
            </a:r>
            <a:r>
              <a:rPr lang="cs-CZ" dirty="0" smtClean="0"/>
              <a:t>InputRecord, OutputRecord</a:t>
            </a:r>
            <a:endParaRPr lang="en-US" dirty="0" smtClean="0"/>
          </a:p>
          <a:p>
            <a:pPr lvl="1"/>
            <a:r>
              <a:rPr lang="cs-CZ" dirty="0" smtClean="0"/>
              <a:t>Odpovědnost: Reprezentace dat a jejich načtení/zápis (momentálně z/do CSV souborů)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35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semester project consists of 8 tasks. </a:t>
            </a:r>
          </a:p>
          <a:p>
            <a:pPr marL="0" indent="0">
              <a:buNone/>
            </a:pPr>
            <a:r>
              <a:rPr lang="en-US" dirty="0" smtClean="0"/>
              <a:t>Task 1 - Refactor a rectangle calculation project to separate computational logic from I/O using modular programming principles, and visualize module dependencies.</a:t>
            </a:r>
          </a:p>
          <a:p>
            <a:pPr marL="0" indent="0">
              <a:buNone/>
            </a:pPr>
            <a:r>
              <a:rPr lang="en-US" dirty="0" smtClean="0"/>
              <a:t>Task 2 - </a:t>
            </a:r>
            <a:r>
              <a:rPr lang="cs-CZ" dirty="0" smtClean="0"/>
              <a:t>Rozbor problému a </a:t>
            </a:r>
            <a:r>
              <a:rPr lang="en-US" dirty="0" err="1" smtClean="0"/>
              <a:t>implementace</a:t>
            </a:r>
            <a:r>
              <a:rPr lang="en-US" dirty="0" smtClean="0"/>
              <a:t> </a:t>
            </a:r>
            <a:r>
              <a:rPr lang="en-US" dirty="0" err="1" smtClean="0"/>
              <a:t>testu</a:t>
            </a:r>
            <a:r>
              <a:rPr lang="en-US" dirty="0" smtClean="0"/>
              <a:t> pro </a:t>
            </a:r>
            <a:r>
              <a:rPr lang="en-US" dirty="0" err="1" smtClean="0"/>
              <a:t>ověření</a:t>
            </a:r>
            <a:r>
              <a:rPr lang="en-US" dirty="0" smtClean="0"/>
              <a:t> </a:t>
            </a:r>
            <a:r>
              <a:rPr lang="en-US" dirty="0" err="1" smtClean="0"/>
              <a:t>správnosti</a:t>
            </a:r>
            <a:r>
              <a:rPr lang="en-US" dirty="0" smtClean="0"/>
              <a:t> </a:t>
            </a:r>
            <a:r>
              <a:rPr lang="en-US" dirty="0" err="1" smtClean="0"/>
              <a:t>metod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Task 3 - </a:t>
            </a:r>
            <a:r>
              <a:rPr lang="cs-CZ" dirty="0" smtClean="0"/>
              <a:t>Navrh a implement</a:t>
            </a:r>
            <a:r>
              <a:rPr lang="en-US" dirty="0" smtClean="0"/>
              <a:t>ace</a:t>
            </a:r>
            <a:r>
              <a:rPr lang="cs-CZ" dirty="0" smtClean="0"/>
              <a:t> výukových testů pro knihovní funkce a kolekce v Javě, funkční i GUI testování aplikací, modulů (kalkulačka, heslo, dvojbran).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 4 - Develop and test a Java console application that models a tank with volume management, ensuring safe operations through exceptions and full unit testing.</a:t>
            </a:r>
          </a:p>
          <a:p>
            <a:pPr marL="0" indent="0">
              <a:buNone/>
            </a:pPr>
            <a:r>
              <a:rPr lang="en-US" dirty="0" smtClean="0"/>
              <a:t>Task 5 - </a:t>
            </a:r>
            <a:r>
              <a:rPr lang="cs-CZ" dirty="0" smtClean="0"/>
              <a:t>výpočet hodnot kvadratické rovnice </a:t>
            </a:r>
            <a:r>
              <a:rPr lang="en-US" dirty="0" smtClean="0"/>
              <a:t>– </a:t>
            </a:r>
            <a:r>
              <a:rPr lang="en-US" dirty="0" err="1" smtClean="0"/>
              <a:t>architektura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a </a:t>
            </a:r>
            <a:r>
              <a:rPr lang="en-US" dirty="0" err="1" smtClean="0"/>
              <a:t>rozdeleni</a:t>
            </a:r>
            <a:r>
              <a:rPr lang="en-US" dirty="0" smtClean="0"/>
              <a:t> </a:t>
            </a:r>
            <a:r>
              <a:rPr lang="en-US" dirty="0" err="1" smtClean="0"/>
              <a:t>zodpovednosti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 6 – </a:t>
            </a:r>
            <a:r>
              <a:rPr lang="en-US" dirty="0" err="1" smtClean="0"/>
              <a:t>Trida</a:t>
            </a:r>
            <a:r>
              <a:rPr lang="en-US" dirty="0" smtClean="0"/>
              <a:t> </a:t>
            </a:r>
            <a:r>
              <a:rPr lang="en-US" dirty="0" err="1" smtClean="0"/>
              <a:t>Faktura</a:t>
            </a:r>
            <a:r>
              <a:rPr lang="en-US" dirty="0" smtClean="0"/>
              <a:t> – </a:t>
            </a:r>
            <a:r>
              <a:rPr lang="en-US" dirty="0" err="1" smtClean="0"/>
              <a:t>kompozice</a:t>
            </a:r>
            <a:r>
              <a:rPr lang="en-US" dirty="0" smtClean="0"/>
              <a:t> </a:t>
            </a:r>
            <a:r>
              <a:rPr lang="en-US" dirty="0" err="1" smtClean="0"/>
              <a:t>objekt</a:t>
            </a:r>
            <a:r>
              <a:rPr lang="en-US" dirty="0" err="1"/>
              <a:t>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Task 7 – </a:t>
            </a:r>
            <a:r>
              <a:rPr lang="en-US" dirty="0" err="1" smtClean="0"/>
              <a:t>Navrh</a:t>
            </a:r>
            <a:r>
              <a:rPr lang="en-US" dirty="0" smtClean="0"/>
              <a:t> </a:t>
            </a:r>
            <a:r>
              <a:rPr lang="en-US" dirty="0" err="1" smtClean="0"/>
              <a:t>architektry</a:t>
            </a:r>
            <a:r>
              <a:rPr lang="en-US" dirty="0" smtClean="0"/>
              <a:t> </a:t>
            </a:r>
            <a:r>
              <a:rPr lang="en-US" dirty="0" err="1" smtClean="0"/>
              <a:t>projektu</a:t>
            </a:r>
            <a:r>
              <a:rPr lang="en-US" dirty="0" smtClean="0"/>
              <a:t> a </a:t>
            </a:r>
            <a:r>
              <a:rPr lang="en-US" dirty="0" err="1" smtClean="0"/>
              <a:t>implementace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Task 10 – </a:t>
            </a:r>
            <a:r>
              <a:rPr lang="en-US" dirty="0" err="1" smtClean="0"/>
              <a:t>Implementujte</a:t>
            </a:r>
            <a:r>
              <a:rPr lang="en-US" dirty="0" smtClean="0"/>
              <a:t> </a:t>
            </a:r>
            <a:r>
              <a:rPr lang="en-US" dirty="0" err="1" smtClean="0"/>
              <a:t>různé</a:t>
            </a:r>
            <a:r>
              <a:rPr lang="en-US" dirty="0" smtClean="0"/>
              <a:t> </a:t>
            </a:r>
            <a:r>
              <a:rPr lang="en-US" dirty="0" err="1" smtClean="0"/>
              <a:t>metody</a:t>
            </a:r>
            <a:r>
              <a:rPr lang="en-US" dirty="0" smtClean="0"/>
              <a:t> </a:t>
            </a:r>
            <a:r>
              <a:rPr lang="en-US" dirty="0" err="1" smtClean="0"/>
              <a:t>výpočtu</a:t>
            </a:r>
            <a:r>
              <a:rPr lang="en-US" dirty="0" smtClean="0"/>
              <a:t> n-</a:t>
            </a:r>
            <a:r>
              <a:rPr lang="en-US" dirty="0" err="1" smtClean="0"/>
              <a:t>tého</a:t>
            </a:r>
            <a:r>
              <a:rPr lang="en-US" dirty="0" smtClean="0"/>
              <a:t> </a:t>
            </a:r>
            <a:r>
              <a:rPr lang="en-US" dirty="0" err="1" smtClean="0"/>
              <a:t>prvku</a:t>
            </a:r>
            <a:r>
              <a:rPr lang="en-US" dirty="0" smtClean="0"/>
              <a:t> </a:t>
            </a:r>
            <a:r>
              <a:rPr lang="en-US" dirty="0" err="1" smtClean="0"/>
              <a:t>Fibonacciho</a:t>
            </a:r>
            <a:r>
              <a:rPr lang="en-US" dirty="0" smtClean="0"/>
              <a:t> </a:t>
            </a:r>
            <a:r>
              <a:rPr lang="en-US" dirty="0" err="1" smtClean="0"/>
              <a:t>posloupnosti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990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 tříd a jejich rolí</a:t>
            </a:r>
            <a:endParaRPr lang="ru-RU" dirty="0"/>
          </a:p>
        </p:txBody>
      </p:sp>
      <p:graphicFrame>
        <p:nvGraphicFramePr>
          <p:cNvPr id="23" name="Объект 22"/>
          <p:cNvGraphicFramePr>
            <a:graphicFrameLocks noGrp="1"/>
          </p:cNvGraphicFramePr>
          <p:nvPr>
            <p:ph idx="1"/>
          </p:nvPr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cs-CZ"/>
                        <a:t>Třída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Vrstva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Odpovědnost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Builder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Prezentační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Továrna pro vytvoření konfigurovaného Provider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Provider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Logická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Načítání vstupu, výpočet, zápis výstupu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InputRecord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Struktura pro vstupní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OutputRecord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Struktura pro výstupní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VstupDataCSV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Načtení dat z 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VstupDataKvadratickeRovnice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 (abstraktní)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Základ pro různé vstupní formáty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VystupDataCSV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Zápis výstupních dat do 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/>
                        <a:t>VystupDataKvadratickeRovnice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/>
                        <a:t>Datová (abstraktní)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Základ pro různé výstupní formáty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68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8823"/>
            <a:ext cx="10515600" cy="1325563"/>
          </a:xfrm>
        </p:spPr>
        <p:txBody>
          <a:bodyPr/>
          <a:lstStyle/>
          <a:p>
            <a:r>
              <a:rPr lang="en-US" dirty="0" err="1" smtClean="0"/>
              <a:t>Pouzite</a:t>
            </a:r>
            <a:r>
              <a:rPr lang="en-US" dirty="0" smtClean="0"/>
              <a:t> </a:t>
            </a:r>
            <a:r>
              <a:rPr lang="en-US" dirty="0" err="1" smtClean="0"/>
              <a:t>vzory</a:t>
            </a:r>
            <a:r>
              <a:rPr lang="en-US" dirty="0" smtClean="0"/>
              <a:t> a </a:t>
            </a:r>
            <a:r>
              <a:rPr lang="en-US" dirty="0" err="1" smtClean="0"/>
              <a:t>principy</a:t>
            </a:r>
            <a:endParaRPr lang="ru-RU" dirty="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38200" y="1093043"/>
            <a:ext cx="121729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pattern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VstupDataKvadratickeRovnice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VstupDataCSV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VystupDataKvadratickeRovnice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VystupDataCSV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Proč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Umožňuje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snadnou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výměnu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zdroje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vstupních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výstupních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např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jiné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formáty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JSON, XML, 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838200" y="2079928"/>
            <a:ext cx="114585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Factory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pattern</a:t>
            </a:r>
            <a:endParaRPr kumimoji="0" lang="ru-RU" alt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Třída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Builder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Proč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Odděluje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vytvoření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objektů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jejich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použití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Umožňuje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jednoduché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přepínání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konfigurace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38200" y="3063520"/>
            <a:ext cx="1021318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Dependency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Injection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manuální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Kde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Konstruktor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Provider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Proč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přijímá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abstraktní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typy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výstup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nikoli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konkrétní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lepší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testovatelnost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menší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vazby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23925" y="4126056"/>
            <a:ext cx="38765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Single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Responsibility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Principle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(SRP - SOLID)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Každá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má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jedinou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odpovědnost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koordinace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logiky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InputRecord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OutputRecord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nosiče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VstupDataCSV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čtení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VystupDataCSV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zápis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838200" y="5780782"/>
            <a:ext cx="12039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Closed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Principle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(OCP - SOLID)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Kód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otevřený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rozšíření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uzavřený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</a:t>
            </a: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změnu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Přidání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nového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formátu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vstupu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výstupu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nevyžaduje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změnu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pouze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novou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134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 verzi 1.0 </a:t>
            </a:r>
            <a:r>
              <a:rPr lang="en-US" dirty="0" smtClean="0"/>
              <a:t>: </a:t>
            </a:r>
            <a:r>
              <a:rPr lang="cs-CZ" dirty="0" smtClean="0"/>
              <a:t>Faktura jednoduchá</a:t>
            </a:r>
            <a:r>
              <a:rPr lang="en-US" dirty="0" smtClean="0"/>
              <a:t>, </a:t>
            </a:r>
            <a:r>
              <a:rPr lang="cs-CZ" dirty="0" smtClean="0"/>
              <a:t>obsah</a:t>
            </a:r>
            <a:r>
              <a:rPr lang="en-US" dirty="0" err="1" smtClean="0"/>
              <a:t>uje</a:t>
            </a:r>
            <a:r>
              <a:rPr lang="en-US" dirty="0" smtClean="0"/>
              <a:t> v</a:t>
            </a:r>
            <a:r>
              <a:rPr lang="cs-CZ" dirty="0" smtClean="0"/>
              <a:t>šechny informace jako vlastnosti přímo v sobě. </a:t>
            </a:r>
            <a:r>
              <a:rPr lang="en-US" dirty="0" smtClean="0"/>
              <a:t>V</a:t>
            </a:r>
            <a:r>
              <a:rPr lang="cs-CZ" dirty="0" smtClean="0"/>
              <a:t>arianta funkční, ale těžko udržovatelná a nerozšiřitelná.</a:t>
            </a:r>
            <a:endParaRPr lang="en-US" dirty="0" smtClean="0"/>
          </a:p>
          <a:p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verzi</a:t>
            </a:r>
            <a:r>
              <a:rPr lang="en-US" dirty="0" smtClean="0"/>
              <a:t> 2.0: </a:t>
            </a:r>
            <a:r>
              <a:rPr lang="en-US" dirty="0" err="1" smtClean="0"/>
              <a:t>kompozice</a:t>
            </a:r>
            <a:r>
              <a:rPr lang="en-US" dirty="0" smtClean="0"/>
              <a:t> </a:t>
            </a:r>
            <a:r>
              <a:rPr lang="en-US" dirty="0" err="1" smtClean="0"/>
              <a:t>objektů</a:t>
            </a:r>
            <a:r>
              <a:rPr lang="en-US" dirty="0" smtClean="0"/>
              <a:t> – </a:t>
            </a:r>
            <a:r>
              <a:rPr lang="en-US" dirty="0" err="1" smtClean="0"/>
              <a:t>vytvoření</a:t>
            </a:r>
            <a:r>
              <a:rPr lang="en-US" dirty="0" smtClean="0"/>
              <a:t> </a:t>
            </a:r>
            <a:r>
              <a:rPr lang="en-US" dirty="0" err="1" smtClean="0"/>
              <a:t>komplexního</a:t>
            </a:r>
            <a:r>
              <a:rPr lang="en-US" dirty="0" smtClean="0"/>
              <a:t> </a:t>
            </a:r>
            <a:r>
              <a:rPr lang="en-US" dirty="0" err="1" smtClean="0"/>
              <a:t>objektu</a:t>
            </a:r>
            <a:r>
              <a:rPr lang="en-US" dirty="0" smtClean="0"/>
              <a:t> </a:t>
            </a:r>
            <a:r>
              <a:rPr lang="en-US" dirty="0" err="1" smtClean="0"/>
              <a:t>Faktura</a:t>
            </a:r>
            <a:r>
              <a:rPr lang="en-US" dirty="0" smtClean="0"/>
              <a:t> </a:t>
            </a:r>
            <a:r>
              <a:rPr lang="en-US" dirty="0" err="1" smtClean="0"/>
              <a:t>skládáním</a:t>
            </a:r>
            <a:r>
              <a:rPr lang="en-US" dirty="0" smtClean="0"/>
              <a:t> z </a:t>
            </a:r>
            <a:r>
              <a:rPr lang="en-US" dirty="0" err="1" smtClean="0"/>
              <a:t>menších</a:t>
            </a:r>
            <a:r>
              <a:rPr lang="en-US" dirty="0" smtClean="0"/>
              <a:t>, </a:t>
            </a:r>
            <a:r>
              <a:rPr lang="en-US" dirty="0" err="1" smtClean="0"/>
              <a:t>samostatných</a:t>
            </a:r>
            <a:r>
              <a:rPr lang="en-US" dirty="0" smtClean="0"/>
              <a:t> </a:t>
            </a:r>
            <a:r>
              <a:rPr lang="en-US" dirty="0" err="1" smtClean="0"/>
              <a:t>tříd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Prijemce</a:t>
            </a:r>
            <a:r>
              <a:rPr lang="en-US" dirty="0" smtClean="0"/>
              <a:t> – </a:t>
            </a:r>
            <a:r>
              <a:rPr lang="en-US" dirty="0" err="1" smtClean="0"/>
              <a:t>uchovává</a:t>
            </a:r>
            <a:r>
              <a:rPr lang="en-US" dirty="0" smtClean="0"/>
              <a:t> </a:t>
            </a:r>
            <a:r>
              <a:rPr lang="en-US" dirty="0" err="1" smtClean="0"/>
              <a:t>informace</a:t>
            </a:r>
            <a:r>
              <a:rPr lang="en-US" dirty="0" smtClean="0"/>
              <a:t> o </a:t>
            </a:r>
            <a:r>
              <a:rPr lang="en-US" dirty="0" err="1" smtClean="0"/>
              <a:t>příjemci</a:t>
            </a:r>
            <a:endParaRPr lang="en-US" dirty="0" smtClean="0"/>
          </a:p>
          <a:p>
            <a:pPr lvl="1"/>
            <a:r>
              <a:rPr lang="en-US" dirty="0" err="1" smtClean="0"/>
              <a:t>Castky</a:t>
            </a:r>
            <a:r>
              <a:rPr lang="en-US" dirty="0" smtClean="0"/>
              <a:t> – </a:t>
            </a:r>
            <a:r>
              <a:rPr lang="en-US" dirty="0" err="1" smtClean="0"/>
              <a:t>obsahuje</a:t>
            </a:r>
            <a:r>
              <a:rPr lang="en-US" dirty="0" smtClean="0"/>
              <a:t> </a:t>
            </a:r>
            <a:r>
              <a:rPr lang="en-US" dirty="0" err="1" smtClean="0"/>
              <a:t>částky</a:t>
            </a:r>
            <a:r>
              <a:rPr lang="en-US" dirty="0" smtClean="0"/>
              <a:t> a </a:t>
            </a:r>
            <a:r>
              <a:rPr lang="en-US" dirty="0" err="1" smtClean="0"/>
              <a:t>informaci</a:t>
            </a:r>
            <a:r>
              <a:rPr lang="en-US" dirty="0" smtClean="0"/>
              <a:t> o </a:t>
            </a:r>
            <a:r>
              <a:rPr lang="en-US" dirty="0" err="1" smtClean="0"/>
              <a:t>sazbě</a:t>
            </a:r>
            <a:r>
              <a:rPr lang="en-US" dirty="0" smtClean="0"/>
              <a:t> DPH</a:t>
            </a:r>
          </a:p>
          <a:p>
            <a:pPr lvl="1"/>
            <a:r>
              <a:rPr lang="en-US" dirty="0" err="1" smtClean="0"/>
              <a:t>Sazba</a:t>
            </a:r>
            <a:r>
              <a:rPr lang="en-US" dirty="0" smtClean="0"/>
              <a:t> – </a:t>
            </a:r>
            <a:r>
              <a:rPr lang="en-US" dirty="0" err="1" smtClean="0"/>
              <a:t>reprezentuje</a:t>
            </a:r>
            <a:r>
              <a:rPr lang="en-US" dirty="0" smtClean="0"/>
              <a:t> </a:t>
            </a:r>
            <a:r>
              <a:rPr lang="en-US" dirty="0" err="1" smtClean="0"/>
              <a:t>konkrétní</a:t>
            </a:r>
            <a:r>
              <a:rPr lang="en-US" dirty="0" smtClean="0"/>
              <a:t> </a:t>
            </a:r>
            <a:r>
              <a:rPr lang="en-US" dirty="0" err="1" smtClean="0"/>
              <a:t>sazbu</a:t>
            </a:r>
            <a:r>
              <a:rPr lang="en-US" dirty="0" smtClean="0"/>
              <a:t> DPH.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50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831" y="130175"/>
            <a:ext cx="6543491" cy="65659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3757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5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8" y="3619363"/>
            <a:ext cx="5058481" cy="196242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1784717"/>
            <a:ext cx="76891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Testování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bylo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rozděleno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podle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tříd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Díky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dekompozici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můžeme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testovat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u-RU" sz="2000" dirty="0" err="1"/>
              <a:t>t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ridy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Prijemce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Castky</a:t>
            </a:r>
            <a:r>
              <a:rPr lang="en-US" altLang="ru-RU" sz="2000" dirty="0" smtClean="0"/>
              <a:t>, </a:t>
            </a:r>
            <a:r>
              <a:rPr lang="en-US" altLang="ru-RU" sz="2000" dirty="0" err="1" smtClean="0"/>
              <a:t>Sazba</a:t>
            </a:r>
            <a:r>
              <a:rPr lang="en-US" altLang="ru-RU" sz="2000" dirty="0" smtClean="0"/>
              <a:t>, </a:t>
            </a:r>
            <a:r>
              <a:rPr lang="en-US" altLang="ru-RU" sz="2000" dirty="0" err="1" smtClean="0"/>
              <a:t>Faktura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správný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výpočet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částek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ZauctujFakturu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správné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vytvoření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objektu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FakturaBuilder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2345303"/>
            <a:ext cx="4772483" cy="39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1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7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376" y="1831974"/>
            <a:ext cx="7334250" cy="2587625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Cíl projektu:</a:t>
            </a:r>
            <a:endParaRPr lang="en-US" dirty="0" smtClean="0"/>
          </a:p>
          <a:p>
            <a:pPr lvl="1"/>
            <a:r>
              <a:rPr lang="cs-CZ" dirty="0" smtClean="0"/>
              <a:t>Načíst seznamy studentů a jejich známky z různých CSV formátů</a:t>
            </a:r>
            <a:endParaRPr lang="en-US" dirty="0" smtClean="0"/>
          </a:p>
          <a:p>
            <a:pPr lvl="1"/>
            <a:r>
              <a:rPr lang="cs-CZ" dirty="0" smtClean="0"/>
              <a:t>Vygenerovat výstupní soubory pro každou třídu se studenty a jejich prospěchem</a:t>
            </a:r>
            <a:endParaRPr lang="en-US" dirty="0" smtClean="0"/>
          </a:p>
          <a:p>
            <a:pPr lvl="1"/>
            <a:r>
              <a:rPr lang="cs-CZ" dirty="0" smtClean="0"/>
              <a:t>Vypočítat průměrné známky studentů a tříd podle předmětů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1" y="4419599"/>
            <a:ext cx="7210426" cy="225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Hlavní balíčky:</a:t>
            </a:r>
            <a:endParaRPr lang="en-US" dirty="0" smtClean="0"/>
          </a:p>
          <a:p>
            <a:pPr lvl="1"/>
            <a:r>
              <a:rPr lang="cs-CZ" dirty="0" smtClean="0"/>
              <a:t>FileProvider – načítání souborů (CSV, budoucí XML atd.)</a:t>
            </a:r>
            <a:endParaRPr lang="en-US" dirty="0" smtClean="0"/>
          </a:p>
          <a:p>
            <a:pPr lvl="1"/>
            <a:r>
              <a:rPr lang="cs-CZ" dirty="0" smtClean="0"/>
              <a:t>StudentBuilder, GradesBuilder – zpracování obsahu</a:t>
            </a:r>
            <a:endParaRPr lang="en-US" dirty="0" smtClean="0"/>
          </a:p>
          <a:p>
            <a:pPr lvl="1"/>
            <a:r>
              <a:rPr lang="cs-CZ" dirty="0" smtClean="0"/>
              <a:t>Services – export</a:t>
            </a:r>
            <a:endParaRPr lang="en-US" dirty="0" smtClean="0"/>
          </a:p>
          <a:p>
            <a:pPr lvl="1"/>
            <a:r>
              <a:rPr lang="cs-CZ" dirty="0" smtClean="0"/>
              <a:t>Model – datové třídy (Student, GradeRecord, ClassRoom)</a:t>
            </a:r>
            <a:endParaRPr lang="en-US" dirty="0" smtClean="0"/>
          </a:p>
          <a:p>
            <a:pPr lvl="1"/>
            <a:r>
              <a:rPr lang="cs-CZ" dirty="0" smtClean="0"/>
              <a:t>Utilities – validace dat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063" y="1027906"/>
            <a:ext cx="3162562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7945" cy="53916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514" y="75806"/>
            <a:ext cx="2105319" cy="35628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288" y="75806"/>
            <a:ext cx="2276793" cy="373432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1619" y="3904750"/>
            <a:ext cx="2248214" cy="24006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288" y="3927972"/>
            <a:ext cx="1781424" cy="20195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7" y="5465469"/>
            <a:ext cx="7220958" cy="45726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452303"/>
            <a:ext cx="2929170" cy="13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89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2774950"/>
          </a:xfrm>
        </p:spPr>
        <p:txBody>
          <a:bodyPr/>
          <a:lstStyle/>
          <a:p>
            <a:r>
              <a:rPr lang="cs-CZ" b="1" dirty="0" smtClean="0"/>
              <a:t>Cíl:</a:t>
            </a:r>
            <a:endParaRPr lang="cs-CZ" dirty="0" smtClean="0"/>
          </a:p>
          <a:p>
            <a:r>
              <a:rPr lang="cs-CZ" dirty="0" smtClean="0"/>
              <a:t>Vypočítat n-tý prvek Fibonacciho posloupnosti (indexováno od 0).</a:t>
            </a:r>
          </a:p>
          <a:p>
            <a:r>
              <a:rPr lang="cs-CZ" dirty="0" smtClean="0"/>
              <a:t>Tři metody výpočtu:</a:t>
            </a:r>
          </a:p>
          <a:p>
            <a:pPr lvl="1"/>
            <a:r>
              <a:rPr lang="cs-CZ" dirty="0" smtClean="0"/>
              <a:t>Iterativní (nerekurzivní)</a:t>
            </a:r>
          </a:p>
          <a:p>
            <a:pPr lvl="1"/>
            <a:r>
              <a:rPr lang="cs-CZ" dirty="0" smtClean="0"/>
              <a:t>Rekurzivní</a:t>
            </a:r>
          </a:p>
          <a:p>
            <a:pPr lvl="1"/>
            <a:r>
              <a:rPr lang="cs-CZ" dirty="0" smtClean="0"/>
              <a:t>S využitím dynamického programování</a:t>
            </a:r>
            <a:endParaRPr lang="en-US" dirty="0" smtClean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4435475"/>
            <a:ext cx="10515600" cy="277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Hlavní veřejné metody:</a:t>
            </a:r>
            <a:endParaRPr lang="en-US" dirty="0" smtClean="0"/>
          </a:p>
          <a:p>
            <a:pPr lvl="1"/>
            <a:r>
              <a:rPr lang="cs-CZ" dirty="0" smtClean="0"/>
              <a:t>calcNonRecursively(n) – výpočet bez rekurze</a:t>
            </a:r>
            <a:endParaRPr lang="en-US" dirty="0" smtClean="0"/>
          </a:p>
          <a:p>
            <a:pPr lvl="1"/>
            <a:r>
              <a:rPr lang="cs-CZ" dirty="0" smtClean="0"/>
              <a:t>calcRecursively(n) – klasická rekurze</a:t>
            </a:r>
            <a:endParaRPr lang="en-US" dirty="0" smtClean="0"/>
          </a:p>
          <a:p>
            <a:pPr lvl="1"/>
            <a:r>
              <a:rPr lang="cs-CZ" dirty="0" smtClean="0"/>
              <a:t>calcRecursivelyTable(n) – s využitím tabulky</a:t>
            </a:r>
            <a:endParaRPr lang="en-US" dirty="0" smtClean="0"/>
          </a:p>
          <a:p>
            <a:pPr lvl="1"/>
            <a:r>
              <a:rPr lang="cs-CZ" dirty="0" smtClean="0"/>
              <a:t>Init() – inicializace tabulky</a:t>
            </a:r>
            <a:endParaRPr lang="en-US" dirty="0"/>
          </a:p>
          <a:p>
            <a:pPr lvl="1"/>
            <a:r>
              <a:rPr lang="cs-CZ" dirty="0" smtClean="0"/>
              <a:t>printTable() – ladicí výpis tabulky</a:t>
            </a:r>
          </a:p>
        </p:txBody>
      </p:sp>
    </p:spTree>
    <p:extLst>
      <p:ext uri="{BB962C8B-B14F-4D97-AF65-F5344CB8AC3E}">
        <p14:creationId xmlns:p14="http://schemas.microsoft.com/office/powerpoint/2010/main" val="412689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3" y="0"/>
            <a:ext cx="5221913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7" y="637768"/>
            <a:ext cx="4839375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52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69" y="219075"/>
            <a:ext cx="4307111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311" y="219075"/>
            <a:ext cx="6335009" cy="1619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311" y="2297302"/>
            <a:ext cx="664937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5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05917"/>
            <a:ext cx="10515600" cy="1325563"/>
          </a:xfrm>
        </p:spPr>
        <p:txBody>
          <a:bodyPr/>
          <a:lstStyle/>
          <a:p>
            <a:r>
              <a:rPr lang="en-US" dirty="0" smtClean="0"/>
              <a:t>Task 1: </a:t>
            </a:r>
            <a:r>
              <a:rPr lang="cs-CZ" dirty="0" smtClean="0"/>
              <a:t>Modular Redesign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" y="4673916"/>
            <a:ext cx="5965371" cy="27283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Rectangle class:  Handles core logic</a:t>
            </a:r>
          </a:p>
          <a:p>
            <a:pPr marL="0" indent="0">
              <a:buNone/>
            </a:pPr>
            <a:r>
              <a:rPr lang="en-US" dirty="0" err="1" smtClean="0"/>
              <a:t>RectangleIO</a:t>
            </a:r>
            <a:r>
              <a:rPr lang="en-US" dirty="0" smtClean="0"/>
              <a:t> class: Handles user input/output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571"/>
          <a:stretch/>
        </p:blipFill>
        <p:spPr>
          <a:xfrm>
            <a:off x="6281430" y="0"/>
            <a:ext cx="5910570" cy="68188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" y="0"/>
            <a:ext cx="5914918" cy="439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1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9535"/>
            <a:ext cx="10204269" cy="1325563"/>
          </a:xfrm>
        </p:spPr>
        <p:txBody>
          <a:bodyPr/>
          <a:lstStyle/>
          <a:p>
            <a:r>
              <a:rPr lang="cs-CZ" dirty="0" smtClean="0"/>
              <a:t>Interesting Implementation Highlights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0353"/>
            <a:ext cx="11075126" cy="2142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Separation of concerns: Logic (Rectangle) and I/O (</a:t>
            </a:r>
            <a:r>
              <a:rPr lang="en-US" dirty="0" err="1" smtClean="0"/>
              <a:t>RectangleIO</a:t>
            </a:r>
            <a:r>
              <a:rPr lang="en-US" dirty="0" smtClean="0"/>
              <a:t>) completely decoupled</a:t>
            </a:r>
          </a:p>
          <a:p>
            <a:pPr marL="0" indent="0">
              <a:buNone/>
            </a:pPr>
            <a:r>
              <a:rPr lang="en-US" dirty="0" smtClean="0"/>
              <a:t>Main class uses both modules without merging responsibilities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3966101"/>
            <a:ext cx="6294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 smtClean="0"/>
              <a:t>Benefits of Refactorin</a:t>
            </a:r>
            <a:r>
              <a:rPr lang="en-US" dirty="0" smtClean="0"/>
              <a:t>g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4448266"/>
            <a:ext cx="10535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838200" y="5131594"/>
            <a:ext cx="10535194" cy="14923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Rectangle in different contexts (GUI, tests)</a:t>
            </a:r>
          </a:p>
          <a:p>
            <a:r>
              <a:rPr lang="en-US" dirty="0" smtClean="0"/>
              <a:t>Easier maintenance and testing</a:t>
            </a:r>
          </a:p>
          <a:p>
            <a:r>
              <a:rPr lang="en-US" dirty="0" smtClean="0"/>
              <a:t>Compliance with single-responsibility principle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6" y="2672286"/>
            <a:ext cx="7974087" cy="14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Part 2: Custom math library in 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Create a custom Math class in a separate C# library with a Factorial method, and use it alongside the built-in </a:t>
            </a:r>
            <a:r>
              <a:rPr lang="en-US" dirty="0" err="1" smtClean="0"/>
              <a:t>System.Math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Custom Library (</a:t>
            </a:r>
            <a:r>
              <a:rPr lang="en-US" dirty="0" err="1" smtClean="0"/>
              <a:t>MyClassLibrary.Math</a:t>
            </a:r>
            <a:r>
              <a:rPr lang="en-US" dirty="0" smtClean="0"/>
              <a:t>): Implements Factorial(</a:t>
            </a:r>
            <a:r>
              <a:rPr lang="en-US" dirty="0" err="1" smtClean="0"/>
              <a:t>int</a:t>
            </a:r>
            <a:r>
              <a:rPr lang="en-US" dirty="0" smtClean="0"/>
              <a:t> n) with full documentation and error handling.</a:t>
            </a:r>
          </a:p>
          <a:p>
            <a:r>
              <a:rPr lang="en-US" dirty="0" smtClean="0"/>
              <a:t>Demonstrates both </a:t>
            </a:r>
            <a:r>
              <a:rPr lang="en-US" dirty="0" err="1" smtClean="0"/>
              <a:t>MyClassLibrary.Math.Factorial</a:t>
            </a:r>
            <a:r>
              <a:rPr lang="en-US" dirty="0" smtClean="0"/>
              <a:t>() and </a:t>
            </a:r>
            <a:r>
              <a:rPr lang="en-US" dirty="0" err="1" smtClean="0"/>
              <a:t>System.Math.Sqrt</a:t>
            </a:r>
            <a:r>
              <a:rPr lang="en-US" dirty="0" smtClean="0"/>
              <a:t>() in the same program.</a:t>
            </a:r>
          </a:p>
          <a:p>
            <a:r>
              <a:rPr lang="en-US" dirty="0" smtClean="0"/>
              <a:t>Exception Handling: Graceful error output when a negative number is entered.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3" y="452211"/>
            <a:ext cx="10515600" cy="1325563"/>
          </a:xfrm>
        </p:spPr>
        <p:txBody>
          <a:bodyPr/>
          <a:lstStyle/>
          <a:p>
            <a:r>
              <a:rPr lang="en-US" dirty="0" smtClean="0"/>
              <a:t>Custom Library                  Program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462" y="2029098"/>
            <a:ext cx="6387538" cy="34101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" y="2029098"/>
            <a:ext cx="5598892" cy="39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Testované části:</a:t>
            </a:r>
            <a:endParaRPr lang="en-US" dirty="0" smtClean="0"/>
          </a:p>
          <a:p>
            <a:r>
              <a:rPr lang="cs-CZ" dirty="0" smtClean="0"/>
              <a:t>Slovní hodnocení prospěchu (VyhodnoceniProspechu)</a:t>
            </a:r>
            <a:endParaRPr lang="en-US" dirty="0" smtClean="0"/>
          </a:p>
          <a:p>
            <a:r>
              <a:rPr lang="cs-CZ" dirty="0" smtClean="0"/>
              <a:t>Intervalové testy (interval, vzorkySestupně)</a:t>
            </a:r>
            <a:endParaRPr lang="en-US" dirty="0" smtClean="0"/>
          </a:p>
          <a:p>
            <a:r>
              <a:rPr lang="cs-CZ" dirty="0" smtClean="0"/>
              <a:t>Komparační funkce (ZpracovaniMoje.comp(...))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42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29" y="478336"/>
            <a:ext cx="5341563" cy="5917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8336"/>
            <a:ext cx="5735071" cy="59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5" y="301624"/>
            <a:ext cx="5958255" cy="63778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6159137" y="1318760"/>
            <a:ext cx="6032863" cy="4139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Edge case testy: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Pokrývají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prázdné</a:t>
            </a:r>
            <a:r>
              <a:rPr lang="en-US" dirty="0" smtClean="0"/>
              <a:t> pole, </a:t>
            </a:r>
            <a:r>
              <a:rPr lang="en-US" dirty="0" err="1" smtClean="0"/>
              <a:t>extrémy</a:t>
            </a:r>
            <a:r>
              <a:rPr lang="en-US" dirty="0" smtClean="0"/>
              <a:t> (</a:t>
            </a:r>
            <a:r>
              <a:rPr lang="en-US" dirty="0" err="1" smtClean="0"/>
              <a:t>Integer.MIN_VALUE</a:t>
            </a:r>
            <a:r>
              <a:rPr lang="en-US" dirty="0" smtClean="0"/>
              <a:t>, "", null, </a:t>
            </a:r>
            <a:r>
              <a:rPr lang="en-US" dirty="0" err="1" smtClean="0"/>
              <a:t>záporné</a:t>
            </a:r>
            <a:r>
              <a:rPr lang="en-US" dirty="0" smtClean="0"/>
              <a:t> </a:t>
            </a:r>
            <a:r>
              <a:rPr lang="en-US" dirty="0" err="1" smtClean="0"/>
              <a:t>známky</a:t>
            </a:r>
            <a:r>
              <a:rPr lang="en-US" dirty="0" smtClean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Validace</a:t>
            </a:r>
            <a:r>
              <a:rPr lang="en-US" dirty="0" smtClean="0"/>
              <a:t> </a:t>
            </a:r>
            <a:r>
              <a:rPr lang="en-US" dirty="0" err="1" smtClean="0"/>
              <a:t>vstupů</a:t>
            </a:r>
            <a:r>
              <a:rPr lang="en-US" dirty="0" smtClean="0"/>
              <a:t>: </a:t>
            </a:r>
            <a:r>
              <a:rPr lang="en-US" dirty="0" err="1" smtClean="0"/>
              <a:t>Ošetřeny</a:t>
            </a:r>
            <a:r>
              <a:rPr lang="en-US" dirty="0" smtClean="0"/>
              <a:t> </a:t>
            </a:r>
            <a:r>
              <a:rPr lang="en-US" dirty="0" err="1" smtClean="0"/>
              <a:t>výjimky</a:t>
            </a:r>
            <a:r>
              <a:rPr lang="en-US" dirty="0" smtClean="0"/>
              <a:t> pro </a:t>
            </a:r>
            <a:r>
              <a:rPr lang="en-US" dirty="0" err="1" smtClean="0"/>
              <a:t>neplatné</a:t>
            </a:r>
            <a:r>
              <a:rPr lang="en-US" dirty="0" smtClean="0"/>
              <a:t> </a:t>
            </a:r>
            <a:r>
              <a:rPr lang="en-US" dirty="0" err="1" smtClean="0"/>
              <a:t>známky</a:t>
            </a:r>
            <a:r>
              <a:rPr lang="en-US" dirty="0" smtClean="0"/>
              <a:t> </a:t>
            </a:r>
            <a:r>
              <a:rPr lang="en-US" dirty="0" err="1" smtClean="0"/>
              <a:t>či</a:t>
            </a:r>
            <a:r>
              <a:rPr lang="en-US" dirty="0" smtClean="0"/>
              <a:t> </a:t>
            </a:r>
            <a:r>
              <a:rPr lang="en-US" dirty="0" err="1" smtClean="0"/>
              <a:t>sestupné</a:t>
            </a:r>
            <a:r>
              <a:rPr lang="en-US" dirty="0" smtClean="0"/>
              <a:t> </a:t>
            </a:r>
            <a:r>
              <a:rPr lang="en-US" dirty="0" err="1" smtClean="0"/>
              <a:t>vzorky</a:t>
            </a:r>
            <a:r>
              <a:rPr lang="en-US" dirty="0" smtClean="0"/>
              <a:t> se </a:t>
            </a:r>
            <a:r>
              <a:rPr lang="en-US" dirty="0" err="1" smtClean="0"/>
              <a:t>špatným</a:t>
            </a:r>
            <a:r>
              <a:rPr lang="en-US" dirty="0" smtClean="0"/>
              <a:t> </a:t>
            </a:r>
            <a:r>
              <a:rPr lang="en-US" dirty="0" err="1" smtClean="0"/>
              <a:t>krokem</a:t>
            </a:r>
            <a:r>
              <a:rPr lang="en-U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Korektní</a:t>
            </a:r>
            <a:r>
              <a:rPr lang="en-US" dirty="0" smtClean="0"/>
              <a:t> testy </a:t>
            </a:r>
            <a:r>
              <a:rPr lang="en-US" dirty="0" err="1" smtClean="0"/>
              <a:t>komparačních</a:t>
            </a:r>
            <a:r>
              <a:rPr lang="en-US" dirty="0" smtClean="0"/>
              <a:t> </a:t>
            </a:r>
            <a:r>
              <a:rPr lang="en-US" dirty="0" err="1" smtClean="0"/>
              <a:t>funkcí</a:t>
            </a:r>
            <a:r>
              <a:rPr lang="en-US" dirty="0" smtClean="0"/>
              <a:t>: </a:t>
            </a:r>
            <a:r>
              <a:rPr lang="en-US" dirty="0" err="1" smtClean="0"/>
              <a:t>Ověřují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lexikografii</a:t>
            </a:r>
            <a:r>
              <a:rPr lang="en-US" dirty="0" smtClean="0"/>
              <a:t> u </a:t>
            </a:r>
            <a:r>
              <a:rPr lang="en-US" dirty="0" err="1" smtClean="0"/>
              <a:t>řetězců</a:t>
            </a:r>
            <a:r>
              <a:rPr lang="en-US" dirty="0" smtClean="0"/>
              <a:t> a </a:t>
            </a:r>
            <a:r>
              <a:rPr lang="en-US" dirty="0" err="1" smtClean="0"/>
              <a:t>mezní</a:t>
            </a:r>
            <a:r>
              <a:rPr lang="en-US" dirty="0" smtClean="0"/>
              <a:t> </a:t>
            </a:r>
            <a:r>
              <a:rPr lang="en-US" dirty="0" err="1" smtClean="0"/>
              <a:t>hodnoty</a:t>
            </a:r>
            <a:r>
              <a:rPr lang="en-US" dirty="0" smtClean="0"/>
              <a:t> u </a:t>
            </a:r>
            <a:r>
              <a:rPr lang="en-US" dirty="0" err="1" smtClean="0"/>
              <a:t>čísel</a:t>
            </a:r>
            <a:r>
              <a:rPr lang="en-US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Testy </a:t>
            </a:r>
            <a:r>
              <a:rPr lang="en-US" dirty="0" err="1" smtClean="0"/>
              <a:t>pokryvaji</a:t>
            </a:r>
            <a:r>
              <a:rPr lang="en-US" dirty="0" smtClean="0"/>
              <a:t> 100% </a:t>
            </a:r>
            <a:r>
              <a:rPr lang="en-US" dirty="0" err="1" smtClean="0"/>
              <a:t>kodu</a:t>
            </a:r>
            <a:r>
              <a:rPr lang="en-US" dirty="0" smtClean="0"/>
              <a:t>, </a:t>
            </a:r>
            <a:r>
              <a:rPr lang="en-US" dirty="0" err="1" smtClean="0"/>
              <a:t>viz</a:t>
            </a:r>
            <a:r>
              <a:rPr lang="en-US" dirty="0" smtClean="0"/>
              <a:t> </a:t>
            </a:r>
            <a:r>
              <a:rPr lang="en-US" dirty="0" err="1" smtClean="0"/>
              <a:t>nasledujici</a:t>
            </a:r>
            <a:r>
              <a:rPr lang="en-US" dirty="0" smtClean="0"/>
              <a:t>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5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1125</Words>
  <Application>Microsoft Office PowerPoint</Application>
  <PresentationFormat>Широкоэкранный</PresentationFormat>
  <Paragraphs>157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PPT Semestralni projekt</vt:lpstr>
      <vt:lpstr>Project structure</vt:lpstr>
      <vt:lpstr>Task 1: Modular Redesign</vt:lpstr>
      <vt:lpstr>Interesting Implementation Highlights</vt:lpstr>
      <vt:lpstr>Task 1 Part 2: Custom math library in C#</vt:lpstr>
      <vt:lpstr>Custom Library                  Program</vt:lpstr>
      <vt:lpstr>Task 2</vt:lpstr>
      <vt:lpstr>Презентация PowerPoint</vt:lpstr>
      <vt:lpstr>Презентация PowerPoint</vt:lpstr>
      <vt:lpstr>Coverage of tests of task 2</vt:lpstr>
      <vt:lpstr>Task 3 Part 1 : Výukové testy knihovních funkcí</vt:lpstr>
      <vt:lpstr>Презентация PowerPoint</vt:lpstr>
      <vt:lpstr>Task 3 Part 2: Dvojbranový výpočet a testy</vt:lpstr>
      <vt:lpstr>Task 3 Part 3: Testování GUI komponent – Kalkulačka &amp; Heslo</vt:lpstr>
      <vt:lpstr>Task 4</vt:lpstr>
      <vt:lpstr>Презентация PowerPoint</vt:lpstr>
      <vt:lpstr>Презентация PowerPoint</vt:lpstr>
      <vt:lpstr>Task 5</vt:lpstr>
      <vt:lpstr>Architektura aplikace</vt:lpstr>
      <vt:lpstr>Shrnutí tříd a jejich rolí</vt:lpstr>
      <vt:lpstr>Pouzite vzory a principy</vt:lpstr>
      <vt:lpstr>Task 6</vt:lpstr>
      <vt:lpstr>Презентация PowerPoint</vt:lpstr>
      <vt:lpstr>Презентация PowerPoint</vt:lpstr>
      <vt:lpstr>Task 7</vt:lpstr>
      <vt:lpstr>Презентация PowerPoint</vt:lpstr>
      <vt:lpstr>Task 10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Semestralni projekt</dc:title>
  <dc:creator>darinka21.11.05@outlook.com</dc:creator>
  <cp:lastModifiedBy>darinka21.11.05@outlook.com</cp:lastModifiedBy>
  <cp:revision>25</cp:revision>
  <dcterms:created xsi:type="dcterms:W3CDTF">2025-05-09T12:16:29Z</dcterms:created>
  <dcterms:modified xsi:type="dcterms:W3CDTF">2025-05-09T17:12:00Z</dcterms:modified>
</cp:coreProperties>
</file>