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815" autoAdjust="0"/>
    <p:restoredTop sz="79374" autoAdjust="0"/>
  </p:normalViewPr>
  <p:slideViewPr>
    <p:cSldViewPr snapToGrid="0">
      <p:cViewPr varScale="1">
        <p:scale>
          <a:sx n="47" d="100"/>
          <a:sy n="47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FAA30-7B61-446F-8632-899CF4A22F91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E0F6-08C4-4880-B788-CC175382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337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Ошибки первого и второго рода - ключевые понятия задач проверки статистических гипотез.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Нулевая гипотеза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H0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соответствует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умолчанию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естественному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наиболее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ожидаемому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положению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вещей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обследуемый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человек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здоров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Соответственно, альтернативная гипотеза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противоположную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ситуацию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трактуется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менее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вероятная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неординарная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требующая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какой-либо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реакции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пациент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первого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называют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ложной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тревогой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ложным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срабатыванием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ложноположительным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срабатыванием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крови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показал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заболевания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человек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здоров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принятая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гипотеза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верна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следовательно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совершена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ошибка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первого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рода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Соответственно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второго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называют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пропуском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события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ложноотрицательным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срабатыванием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Человек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крови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показал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b="0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5E0F6-08C4-4880-B788-CC17538292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58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5E0F6-08C4-4880-B788-CC17538292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61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Вероятность ошибки первого рода при проверке статистических гипотез называют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уровнем значимости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обычно обозначают греческой буквой α.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Вероятность ошибки второго рода не имеет какого-то особого общепринятого названия, на письме обозначается греческой буквой β.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с этой величиной тесно связана другая, имеющая большое статистическое значение — мощность критерия. Она вычисляется по формуле  (1- β ). Таким образом, чем выше мощность, тем меньше вероятность совершить ошибку второго рода.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5E0F6-08C4-4880-B788-CC17538292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52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Из-за возможности ложных срабатываний не удаётся полностью автоматизировать борьбу со многими видами угроз. Как правило, вероятность ложного срабатывания имеет связь с вероятностью пропуска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события.То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есть: чем более чувствительна система, тем больше опасных событий она детектирует и, следовательно, предотвращает. Но при повышении чувствительности неизбежно вырастает и вероятность ложных срабатываний.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статистических тестах обычно приходится идти на компромисс между приемлемым уровнем ошибок первого и второго рода. Зачастую для принятия решения используется пороговое значение, которое может варьироваться с целью сделать тест более строгим или, наоборот, более мягким. Этим пороговым значением является уровень значимости, которым задаются при проверке статистических гипотез.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нулевая гипотеза - проходящий через рамку металлодетектора пассажир не имеет запрещённых металлических предметов. Соответственно, Н1 – имеет запрещенные предметы.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Тогда повышение чувствительности прибора приведёт к увеличению риска ошибки первого рода (ложная тревога). Например, металлодетектор выдал сигнал тревоги, сработав на металлическую пряжку ремня.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понижение чувствительности приведет к увеличению риска ошибки второго рода (у пассажира имеется холодное оружие, но рамка металлодетектора его не обнаружила (например, из-за того, что чувствительность рамки отрегулирована на обнаружение только очень массивных металлических предметов).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5E0F6-08C4-4880-B788-CC17538292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92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Матрица ошибок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 matrix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это кросс-таблица, которая позволяет обобщить и визуализировать производительность алгоритма для предсказания принадлежности экземпляра к определенному классу.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Главная диагональ матрицы показывает случаи, где предсказанные классы и реальные совпадают (правильная классификация). Сумма значений диагональных элементов показывает общее количество правильно классифицированных экземпляров.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5E0F6-08C4-4880-B788-CC175382927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29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0416A-C903-4C7E-AE2D-81979C5C1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8B5AA5-96BB-4F53-987E-7F06404DA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E92E3C-2FE2-432E-A4BC-217B7198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CD0C0D-7EFC-426A-BEEB-65B7E039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755F8-D048-465B-A1EF-ACB79E28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9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98E85-3E78-425A-B717-4221F282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6AF789-1292-442D-833F-2FA638B0D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5BF5E3-5A2A-4F93-9D6A-B0F739E2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2DB85B-2A66-407C-B4DC-77BF1D08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D9667F-09A4-4C7C-9A81-40984118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68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63DB6C-9179-4AF6-80AB-826AB9B5D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78C317-7F8D-40C7-A112-ECC2ECB55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E1464-964F-4E35-9178-09045D6F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56234-B0BB-46A2-9B7F-18472CBC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2C7607-0ED7-4F84-BC9C-781DFE5C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6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9919B-2783-4D3B-8035-2F155D71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C2855-BAFD-4548-8BCD-D75A1C8B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51C5B-B4D8-4585-ADF8-04016F09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96972-07C1-4A11-A4CE-C8B3DD79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CE079-C32E-4B45-9874-D604B1BA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1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D61D6-1A0B-4413-B80A-E60D7C03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028452-C00E-49C3-88E1-39A2FF83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EC2DF3-1F10-42CA-B54D-E9701F82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22530-7F08-4DBB-8AF2-D1E7BACB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E77759-4BB5-4FEB-B822-E3270551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72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BD665-6BB5-470F-8BD6-CADEA2FD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6A153-1030-47EC-8B40-9AD32B5C9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4BEFD1-9C1F-44A8-B3BA-E8897A25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30AFF4-ECC2-4367-91F0-CE6A33C1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63D7F8-DB1E-449F-8882-FF3DA873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BE34A-BA25-4205-BF9E-6CD92DE3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7E27F-C524-4569-99D4-2EBEE8F2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D7A279-0A5E-4443-8C26-E093087E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871AC-B0FA-4110-AF7C-0F9BAE59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D5D9B4-C8E1-442D-856F-86AD039D6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53A199-8EC0-41F7-B2D7-EBED06418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D340BE-6435-4CCA-8580-757C455C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C7644D-E3AD-4A83-B8FC-47D64A27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6F5FC4-3FBD-4FD6-9734-790F1AE6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77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656E3-D5FB-4128-B2DF-795DA96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52A696-3ED7-43AB-9ED1-A6EA965A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F4C15C-AF66-4FB1-AF49-4A4CE268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9075F8-9EDC-45BE-86CB-8BC62665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89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5C525B-65F0-44AE-8834-D6B81089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AE403B-4746-4427-A205-D890E3CC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DCB7F-03B8-4A6E-9B04-A949A664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2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5ADFD-0711-4A33-A170-8EA67CC3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73BFC-D189-4672-BC6C-8D73143D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9DA9DD-A2F1-4F44-A826-9688AE074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082E2E-7185-4429-8CC3-393552AE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4380E-9948-48C3-ACD9-9A3FACD7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96075D-ABF2-48EC-BC92-C9843C81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2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B9AC-7BBB-4733-9B44-4E906678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551EE8-97C9-44FD-AA3C-652E67769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AAE685-832F-4596-B066-E517E5F7E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E2356-DBF9-4C4C-8C6A-0B663A65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ABF8BA-A47A-4E75-9153-46BB305A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2183E6-6DFA-40EC-AA0A-9CCC7A5B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A96F0-CB96-456E-B270-9023F250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8B0287-30F7-495A-8E34-5396BDF8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8AB704-F0B3-4645-9326-3FCAD5EE4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308F-F3EA-4B65-BD2A-2CCED882B78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E700-3965-42DC-97E7-34A8FC46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98718-B1B7-49B0-AA30-1B96F2B04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6740-DB2F-4CF1-B606-03172B9A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2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A2791-92F3-4794-8D4A-9BE2917F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483" y="1041400"/>
            <a:ext cx="9913034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Ошибки первого и второго рода. Матрица ошибок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5E226B-8DF7-48A8-8F04-CC714EA11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5354" y="4079875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Захаров В.С.</a:t>
            </a:r>
          </a:p>
          <a:p>
            <a:pPr algn="r"/>
            <a:r>
              <a:rPr lang="ru-RU" dirty="0"/>
              <a:t>Калугина Д.А.</a:t>
            </a:r>
          </a:p>
          <a:p>
            <a:pPr algn="r"/>
            <a:r>
              <a:rPr lang="ru-RU" dirty="0"/>
              <a:t>РИ-450004</a:t>
            </a:r>
          </a:p>
        </p:txBody>
      </p:sp>
    </p:spTree>
    <p:extLst>
      <p:ext uri="{BB962C8B-B14F-4D97-AF65-F5344CB8AC3E}">
        <p14:creationId xmlns:p14="http://schemas.microsoft.com/office/powerpoint/2010/main" val="409395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CB823-5844-4284-9D95-9661E865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Подготовка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F76F8E-41C0-436F-BA2C-757AF17F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26948" cy="13255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7C0C85-EBA4-47BA-AB4B-DAEA7BF4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8913"/>
            <a:ext cx="9179005" cy="878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24215-E21D-40C4-914C-E2D58405EF8C}"/>
              </a:ext>
            </a:extLst>
          </p:cNvPr>
          <p:cNvSpPr txBox="1"/>
          <p:nvPr/>
        </p:nvSpPr>
        <p:spPr>
          <a:xfrm>
            <a:off x="4459622" y="3429000"/>
            <a:ext cx="689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Предсказание наличия заболевания по возрасту, величине АД, уровню холестерина и макс. пульсу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4E76420-2C4C-4DB8-9522-472081487622}"/>
              </a:ext>
            </a:extLst>
          </p:cNvPr>
          <p:cNvCxnSpPr>
            <a:cxnSpLocks/>
          </p:cNvCxnSpPr>
          <p:nvPr/>
        </p:nvCxnSpPr>
        <p:spPr>
          <a:xfrm flipH="1" flipV="1">
            <a:off x="3671668" y="2799473"/>
            <a:ext cx="1856935" cy="62952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4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78046-D393-4B06-BD13-062E89CD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85" y="24174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Построение матрицы ошибок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728A0B1-4A74-423D-A8B3-4BDF6781EB37}"/>
              </a:ext>
            </a:extLst>
          </p:cNvPr>
          <p:cNvGrpSpPr/>
          <p:nvPr/>
        </p:nvGrpSpPr>
        <p:grpSpPr>
          <a:xfrm>
            <a:off x="7676679" y="2264913"/>
            <a:ext cx="3821512" cy="4351338"/>
            <a:chOff x="7676679" y="2264913"/>
            <a:chExt cx="3821512" cy="4351338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3858603-56D2-4206-9751-263568605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6679" y="2264913"/>
              <a:ext cx="3821512" cy="43513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981D52A-1939-4A3B-AEE9-C4D0DEC9E4AE}"/>
                </a:ext>
              </a:extLst>
            </p:cNvPr>
            <p:cNvSpPr/>
            <p:nvPr/>
          </p:nvSpPr>
          <p:spPr>
            <a:xfrm>
              <a:off x="7676679" y="2544842"/>
              <a:ext cx="3342039" cy="806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C8456A-814A-47C4-969D-86CF781C0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8" y="1417166"/>
            <a:ext cx="6088974" cy="50757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FB1A44-192E-4A4A-A612-42CAC5B4A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107" y="1310955"/>
            <a:ext cx="5647006" cy="806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62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B7F25-7474-47DC-8E7A-02F20D85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Построение матрицы ошибок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370ADB-7057-4893-A1F3-2D5AE200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753" y="3889399"/>
            <a:ext cx="4690345" cy="177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4CFD2F1-5E8A-4BAD-9A7A-1BD9B0ED389F}"/>
              </a:ext>
            </a:extLst>
          </p:cNvPr>
          <p:cNvGrpSpPr/>
          <p:nvPr/>
        </p:nvGrpSpPr>
        <p:grpSpPr>
          <a:xfrm>
            <a:off x="838200" y="1944382"/>
            <a:ext cx="7200476" cy="1655665"/>
            <a:chOff x="838200" y="1944382"/>
            <a:chExt cx="7200476" cy="165566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521AA5C-5119-4178-B614-9D6CC86FD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944382"/>
              <a:ext cx="7200476" cy="16556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7D923BE-2444-4F68-AF84-7752A22CC4DD}"/>
                </a:ext>
              </a:extLst>
            </p:cNvPr>
            <p:cNvSpPr/>
            <p:nvPr/>
          </p:nvSpPr>
          <p:spPr>
            <a:xfrm>
              <a:off x="4783015" y="1944382"/>
              <a:ext cx="3255661" cy="658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7151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664C3-44BC-4F06-A048-BE4ACDFC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53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7157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DA24F-9B9E-46B5-B858-1AE83CC9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Ошибки первого и второго рода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AA38FC-782D-4244-81DE-554A6CBF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82"/>
            <a:ext cx="10515600" cy="4351338"/>
          </a:xfrm>
        </p:spPr>
        <p:txBody>
          <a:bodyPr/>
          <a:lstStyle/>
          <a:p>
            <a:pPr algn="just"/>
            <a:r>
              <a:rPr lang="en-US" b="1" dirty="0"/>
              <a:t>H</a:t>
            </a:r>
            <a:r>
              <a:rPr lang="en-US" sz="1800" b="1" dirty="0"/>
              <a:t>0</a:t>
            </a:r>
            <a:r>
              <a:rPr lang="en-US" dirty="0"/>
              <a:t> – </a:t>
            </a:r>
            <a:r>
              <a:rPr lang="ru-RU" dirty="0"/>
              <a:t>нулевая гипотеза (состояние «по умолчанию»);</a:t>
            </a:r>
          </a:p>
          <a:p>
            <a:pPr algn="just"/>
            <a:r>
              <a:rPr lang="en-US" b="1" dirty="0"/>
              <a:t>H</a:t>
            </a:r>
            <a:r>
              <a:rPr lang="en-US" sz="1800" b="1" dirty="0"/>
              <a:t>1</a:t>
            </a:r>
            <a:r>
              <a:rPr lang="en-US" dirty="0"/>
              <a:t> – </a:t>
            </a:r>
            <a:r>
              <a:rPr lang="ru-RU" dirty="0"/>
              <a:t>альтернативная гипотеза (ситуация, противоположная </a:t>
            </a:r>
            <a:r>
              <a:rPr lang="en-US" b="1" dirty="0"/>
              <a:t>H</a:t>
            </a:r>
            <a:r>
              <a:rPr lang="en-US" sz="1800" b="1" dirty="0"/>
              <a:t>0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Ошибка 1го рода = ложное срабатывание</a:t>
            </a:r>
            <a:r>
              <a:rPr lang="en-US" dirty="0"/>
              <a:t> (</a:t>
            </a:r>
            <a:r>
              <a:rPr lang="en-US" b="1" dirty="0"/>
              <a:t>TYPE I ERROR</a:t>
            </a:r>
            <a:r>
              <a:rPr lang="en-US" dirty="0"/>
              <a:t>)</a:t>
            </a:r>
            <a:endParaRPr lang="ru-RU" dirty="0"/>
          </a:p>
          <a:p>
            <a:pPr algn="just"/>
            <a:r>
              <a:rPr lang="ru-RU" dirty="0"/>
              <a:t>Ошибка 2го рода = пропуск события</a:t>
            </a:r>
            <a:r>
              <a:rPr lang="en-US" dirty="0"/>
              <a:t> (</a:t>
            </a:r>
            <a:r>
              <a:rPr lang="en-US" b="1" dirty="0"/>
              <a:t>TYPE II ERROR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2C1F8F-25B9-47BF-9E19-07AF67B9EE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7799" y="3697315"/>
            <a:ext cx="6642410" cy="2402401"/>
          </a:xfrm>
          <a:prstGeom prst="rect">
            <a:avLst/>
          </a:prstGeom>
        </p:spPr>
      </p:pic>
      <p:pic>
        <p:nvPicPr>
          <p:cNvPr id="5" name="Picture 2" descr="Image result for Ð¾ÑÐ¸Ð±ÐºÐ¸ Ð¿ÐµÑÐ²Ð¾Ð³Ð¾ Ð¸ Ð²ÑÐ¾ÑÐ¾Ð³Ð¾ ÑÐ¾Ð´Ð° Ð¿ÑÐ¸Ð¼ÐµÑÑ Ñ ÐºÐ°ÑÑÐ¸Ð½ÐºÐ°Ð¼Ð¸">
            <a:extLst>
              <a:ext uri="{FF2B5EF4-FFF2-40B4-BE49-F238E27FC236}">
                <a16:creationId xmlns:a16="http://schemas.microsoft.com/office/drawing/2014/main" id="{BCF002E0-6150-4957-92A5-8C781F92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997" y="3429000"/>
            <a:ext cx="3223979" cy="321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962B5D-6716-444F-B7D6-CC6B7BFE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377" y="624310"/>
            <a:ext cx="6313448" cy="4921478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True Positive </a:t>
            </a:r>
            <a:r>
              <a:rPr lang="en-US" dirty="0"/>
              <a:t>– </a:t>
            </a:r>
            <a:r>
              <a:rPr lang="ru-RU" dirty="0"/>
              <a:t>истинно положительный результат, который выявляет ситуацию при ее реальном наличии.</a:t>
            </a:r>
            <a:endParaRPr lang="en-US" dirty="0"/>
          </a:p>
          <a:p>
            <a:pPr algn="just"/>
            <a:r>
              <a:rPr lang="en-US" b="1" dirty="0"/>
              <a:t>False Positive</a:t>
            </a:r>
            <a:r>
              <a:rPr lang="ru-RU" b="1" dirty="0"/>
              <a:t> </a:t>
            </a:r>
            <a:r>
              <a:rPr lang="ru-RU" dirty="0"/>
              <a:t>– ложно положительный результат, выявляющий ситуацию при ее реальном отсутствии.</a:t>
            </a:r>
            <a:endParaRPr lang="en-US" dirty="0"/>
          </a:p>
          <a:p>
            <a:pPr algn="just"/>
            <a:r>
              <a:rPr lang="en-US" b="1" dirty="0"/>
              <a:t>False Negative</a:t>
            </a:r>
            <a:r>
              <a:rPr lang="ru-RU" b="1" dirty="0"/>
              <a:t> </a:t>
            </a:r>
            <a:r>
              <a:rPr lang="ru-RU" dirty="0"/>
              <a:t>– ложно отрицательный результат, который не фиксирует ситуацию при ее реальном наличии. </a:t>
            </a:r>
            <a:endParaRPr lang="en-US" dirty="0"/>
          </a:p>
          <a:p>
            <a:pPr algn="just"/>
            <a:r>
              <a:rPr lang="en-US" b="1" dirty="0"/>
              <a:t>True Negative</a:t>
            </a:r>
            <a:r>
              <a:rPr lang="ru-RU" b="1" dirty="0"/>
              <a:t> </a:t>
            </a:r>
            <a:r>
              <a:rPr lang="ru-RU" dirty="0"/>
              <a:t>– истинно отрицательный результат, не подтверждающий ситуацию при ее реальном отсутствии.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1D78A1-CBE6-4580-B2D4-CA9E2F2A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5" y="412563"/>
            <a:ext cx="5326202" cy="513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p.userapi.com/c849536/v849536278/d2a66/MAHWKOZLlo4.jpg">
            <a:extLst>
              <a:ext uri="{FF2B5EF4-FFF2-40B4-BE49-F238E27FC236}">
                <a16:creationId xmlns:a16="http://schemas.microsoft.com/office/drawing/2014/main" id="{F22DE687-4A86-4E8C-A207-AD7AA3FD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866" y="431722"/>
            <a:ext cx="8145611" cy="582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03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A3EAB-CA87-4F6C-A6E2-FC3C051A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Вероятность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6884E-8F1C-4F99-932C-0DD3F785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ru-RU" b="1" dirty="0"/>
              <a:t>Уровень значимости α </a:t>
            </a:r>
            <a:r>
              <a:rPr lang="ru-RU" dirty="0"/>
              <a:t>– это вероятность ошибки первого рода при проверке статистических гипотез </a:t>
            </a:r>
          </a:p>
          <a:p>
            <a:pPr algn="just">
              <a:lnSpc>
                <a:spcPct val="100000"/>
              </a:lnSpc>
            </a:pPr>
            <a:r>
              <a:rPr lang="el-GR" b="1" dirty="0"/>
              <a:t>β</a:t>
            </a:r>
            <a:r>
              <a:rPr lang="ru-RU" dirty="0"/>
              <a:t> - вероятность ошибки второго рода </a:t>
            </a:r>
          </a:p>
          <a:p>
            <a:pPr algn="just">
              <a:lnSpc>
                <a:spcPct val="100000"/>
              </a:lnSpc>
            </a:pPr>
            <a:r>
              <a:rPr lang="ru-RU" b="1" dirty="0"/>
              <a:t>(1-</a:t>
            </a:r>
            <a:r>
              <a:rPr lang="el-GR" b="1" dirty="0"/>
              <a:t> β</a:t>
            </a:r>
            <a:r>
              <a:rPr lang="ru-RU" b="1" dirty="0"/>
              <a:t>) </a:t>
            </a:r>
            <a:r>
              <a:rPr lang="ru-RU" dirty="0"/>
              <a:t>– мощность критерия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Уровень значимости - пороговое значение, которое варьируется с целью сделать тест более строгим или мягким. </a:t>
            </a:r>
          </a:p>
        </p:txBody>
      </p:sp>
    </p:spTree>
    <p:extLst>
      <p:ext uri="{BB962C8B-B14F-4D97-AF65-F5344CB8AC3E}">
        <p14:creationId xmlns:p14="http://schemas.microsoft.com/office/powerpoint/2010/main" val="270755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ÑÐ°Ð¼ÐºÐ° Ð¼ÐµÑÐ°Ð»Ð»Ð¾Ð´ÐµÑÐµÐºÑÐ¾ÑÐ° Ð»Ð¾Ð¶Ð½Ð¾Ðµ ÑÑÐ°Ð±Ð°ÑÑÐ²Ð°Ð½Ð¸Ðµ">
            <a:extLst>
              <a:ext uri="{FF2B5EF4-FFF2-40B4-BE49-F238E27FC236}">
                <a16:creationId xmlns:a16="http://schemas.microsoft.com/office/drawing/2014/main" id="{D271E990-D458-4061-AEEE-246566500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091" y="1969477"/>
            <a:ext cx="3530995" cy="373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EC878-88F3-40D9-BBF2-BBA3A00A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E127B-AF5B-4601-9173-BF873DF55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4605" cy="4351338"/>
          </a:xfrm>
        </p:spPr>
        <p:txBody>
          <a:bodyPr/>
          <a:lstStyle/>
          <a:p>
            <a:pPr algn="just"/>
            <a:r>
              <a:rPr lang="en-US" b="1" dirty="0"/>
              <a:t>H</a:t>
            </a:r>
            <a:r>
              <a:rPr lang="en-US" sz="1800" b="1" dirty="0"/>
              <a:t>0</a:t>
            </a:r>
            <a:r>
              <a:rPr lang="en-US" dirty="0"/>
              <a:t> - </a:t>
            </a:r>
            <a:r>
              <a:rPr lang="ru-RU" dirty="0"/>
              <a:t>проходящий через рамку металлодетектора пассажир не имеет запрещённых металлических предметов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H</a:t>
            </a:r>
            <a:r>
              <a:rPr lang="ru-RU" sz="1800" b="1" dirty="0"/>
              <a:t>1</a:t>
            </a:r>
            <a:r>
              <a:rPr lang="en-US" dirty="0"/>
              <a:t> – </a:t>
            </a:r>
            <a:r>
              <a:rPr lang="ru-RU" dirty="0"/>
              <a:t>пассажир</a:t>
            </a:r>
            <a:r>
              <a:rPr lang="en-US" dirty="0"/>
              <a:t> </a:t>
            </a:r>
            <a:r>
              <a:rPr lang="ru-RU" dirty="0"/>
              <a:t>имеет при себе запрещенные предметы. </a:t>
            </a:r>
          </a:p>
          <a:p>
            <a:pPr algn="just"/>
            <a:r>
              <a:rPr lang="ru-RU" b="1" dirty="0"/>
              <a:t>Ошибка 1го рода </a:t>
            </a:r>
            <a:r>
              <a:rPr lang="ru-RU" dirty="0"/>
              <a:t>- сигнал тревоги на металлическую пряжку ремня пассажира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b="1" dirty="0"/>
              <a:t>Ошибка 2го рода </a:t>
            </a:r>
            <a:r>
              <a:rPr lang="ru-RU" dirty="0"/>
              <a:t>- у пассажира имеется холодное оружие, но оно не было обнаружено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75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15B88-F03C-4E37-829F-FAC191AB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Матрица ошибок (</a:t>
            </a:r>
            <a:r>
              <a:rPr lang="en-US" dirty="0"/>
              <a:t>confusion matrix)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E1E55-B4D7-49C8-AC6F-B5AE7D551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dirty="0"/>
              <a:t>Матрица ошибок </a:t>
            </a:r>
            <a:r>
              <a:rPr lang="ru-RU" dirty="0"/>
              <a:t>– это кросс-таблица, которая позволяет обобщить и визуализировать производительность алгоритма для предсказания принадлежности экземпляра к определенному классу. 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5C98B1-896D-4001-B4E7-C8309923E5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5725" y="3429000"/>
            <a:ext cx="4095968" cy="254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F5A58-8BE8-422F-8E32-75AB9C34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C8EE8-6280-4A80-B586-C49E9DA0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23" y="1490687"/>
            <a:ext cx="10515600" cy="4351338"/>
          </a:xfrm>
        </p:spPr>
        <p:txBody>
          <a:bodyPr/>
          <a:lstStyle/>
          <a:p>
            <a:r>
              <a:rPr lang="ru-RU" dirty="0"/>
              <a:t>Набор данных </a:t>
            </a:r>
            <a:r>
              <a:rPr lang="en-US" dirty="0"/>
              <a:t>Heart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ADB4DD-053F-443B-B082-E7863605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81" y="3144959"/>
            <a:ext cx="6257925" cy="16287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D5FBC4-C144-4945-B18A-5DBB67AB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19" y="1281625"/>
            <a:ext cx="790575" cy="847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78F793-2EFD-45D7-A305-7C278FA39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56" y="2207138"/>
            <a:ext cx="7610475" cy="800100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A084463-02B7-4BBC-90F0-A3FA8CF9D337}"/>
              </a:ext>
            </a:extLst>
          </p:cNvPr>
          <p:cNvGrpSpPr/>
          <p:nvPr/>
        </p:nvGrpSpPr>
        <p:grpSpPr>
          <a:xfrm>
            <a:off x="5640705" y="3959347"/>
            <a:ext cx="6191250" cy="2128777"/>
            <a:chOff x="5640705" y="3959347"/>
            <a:chExt cx="6191250" cy="2128777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AA0ED845-53BB-44A2-9275-789FB44CF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0705" y="4049774"/>
              <a:ext cx="6191250" cy="20383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836E88C1-72F5-4802-8D07-DE450608C8B4}"/>
                </a:ext>
              </a:extLst>
            </p:cNvPr>
            <p:cNvSpPr/>
            <p:nvPr/>
          </p:nvSpPr>
          <p:spPr>
            <a:xfrm>
              <a:off x="7188591" y="3959347"/>
              <a:ext cx="618978" cy="35943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DDCE975-C59C-41E9-BCD5-96CDFA54328D}"/>
                </a:ext>
              </a:extLst>
            </p:cNvPr>
            <p:cNvSpPr/>
            <p:nvPr/>
          </p:nvSpPr>
          <p:spPr>
            <a:xfrm>
              <a:off x="8218212" y="3982257"/>
              <a:ext cx="1291548" cy="35943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4562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6DE3F-5A03-4DCE-85F0-C0B82114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72C0D-BCA7-468C-9E1A-C5539C57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6E1131-9ACC-4BFC-ABD2-A6A39526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37" y="1590675"/>
            <a:ext cx="6953250" cy="3676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94D0ED-2DD4-4450-A20C-664AA611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047" y="4262511"/>
            <a:ext cx="6805168" cy="152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581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546</Words>
  <Application>Microsoft Office PowerPoint</Application>
  <PresentationFormat>Широкоэкранный</PresentationFormat>
  <Paragraphs>51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Ошибки первого и второго рода. Матрица ошибок  </vt:lpstr>
      <vt:lpstr>Ошибки первого и второго рода</vt:lpstr>
      <vt:lpstr>Презентация PowerPoint</vt:lpstr>
      <vt:lpstr>Презентация PowerPoint</vt:lpstr>
      <vt:lpstr>Вероятность ошибок</vt:lpstr>
      <vt:lpstr>Пример</vt:lpstr>
      <vt:lpstr>Матрица ошибок (confusion matrix)</vt:lpstr>
      <vt:lpstr>Подготовка данных</vt:lpstr>
      <vt:lpstr>Подготовка данных</vt:lpstr>
      <vt:lpstr>Подготовка данных</vt:lpstr>
      <vt:lpstr>Построение матрицы ошибок</vt:lpstr>
      <vt:lpstr>Построение матрицы ошибок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Ошибки первого и второго рода. Матрица ошибок  </dc:title>
  <dc:creator>Dasha</dc:creator>
  <cp:lastModifiedBy>Dasha</cp:lastModifiedBy>
  <cp:revision>14</cp:revision>
  <dcterms:created xsi:type="dcterms:W3CDTF">2018-12-02T13:14:10Z</dcterms:created>
  <dcterms:modified xsi:type="dcterms:W3CDTF">2018-12-05T18:06:46Z</dcterms:modified>
</cp:coreProperties>
</file>