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Caveat"/>
      <p:regular r:id="rId26"/>
      <p:bold r:id="rId27"/>
    </p:embeddedFont>
    <p:embeddedFont>
      <p:font typeface="Average"/>
      <p:regular r:id="rId28"/>
    </p:embeddedFont>
    <p:embeddedFont>
      <p:font typeface="Oswald"/>
      <p:regular r:id="rId29"/>
      <p:bold r:id="rId30"/>
    </p:embeddedFont>
    <p:embeddedFont>
      <p:font typeface="Alfa Slab One"/>
      <p:regular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aveat-regular.fntdata"/><Relationship Id="rId25" Type="http://schemas.openxmlformats.org/officeDocument/2006/relationships/slide" Target="slides/slide21.xml"/><Relationship Id="rId28" Type="http://schemas.openxmlformats.org/officeDocument/2006/relationships/font" Target="fonts/Average-regular.fntdata"/><Relationship Id="rId27" Type="http://schemas.openxmlformats.org/officeDocument/2006/relationships/font" Target="fonts/Cavea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swal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AlfaSlabOne-regular.fntdata"/><Relationship Id="rId30" Type="http://schemas.openxmlformats.org/officeDocument/2006/relationships/font" Target="fonts/Oswald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1pPr>
            <a:lvl2pPr indent="-29845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2pPr>
            <a:lvl3pPr indent="-29845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3pPr>
            <a:lvl4pPr indent="-29845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4pPr>
            <a:lvl5pPr indent="-29845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5pPr>
            <a:lvl6pPr indent="-29845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6pPr>
            <a:lvl7pPr indent="-29845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7pPr>
            <a:lvl8pPr indent="-29845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8pPr>
            <a:lvl9pPr indent="-29845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b="0" i="0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b="0" i="0" sz="2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verage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verage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verage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verage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verage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verage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verage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verage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verage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hyperlink" Target="http://it-courses.by" TargetMode="External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Relationship Id="rId4" Type="http://schemas.openxmlformats.org/officeDocument/2006/relationships/hyperlink" Target="http://it-courses.by" TargetMode="External"/><Relationship Id="rId5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hyperlink" Target="http://it-courses.by" TargetMode="External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://it-courses.by" TargetMode="External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hyperlink" Target="http://it-courses.by" TargetMode="External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hyperlink" Target="http://it-courses.by" TargetMode="External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hyperlink" Target="http://it-courses.by" TargetMode="External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hyperlink" Target="http://it-courses.by" TargetMode="External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1026125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</a:pPr>
            <a:r>
              <a:rPr b="0" i="0" lang="ru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Введение в WEB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</a:pPr>
            <a:r>
              <a:rPr b="0" i="0" lang="ru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Настройка рабочей среды, окружения.</a:t>
            </a:r>
            <a:br>
              <a:rPr b="0" i="0" lang="ru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Введение в HTML, CSS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</a:pPr>
            <a:r>
              <a:t/>
            </a:r>
            <a:endParaRPr b="0" i="0" sz="21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8901" y="0"/>
            <a:ext cx="4255200" cy="108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</a:pPr>
            <a:r>
              <a:rPr b="0" i="0" lang="ru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Настройка окружения</a:t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None/>
            </a:pPr>
            <a:r>
              <a:rPr b="0" i="0" lang="ru" sz="1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Где нужно писать код?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None/>
            </a:pPr>
            <a:r>
              <a:rPr b="0" i="0" lang="ru" sz="1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Можно даже в блокноте, но мы будем использовать один из самых популярных и современных редакторов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None/>
            </a:pPr>
            <a:r>
              <a:rPr b="1" i="0" lang="ru" sz="20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 Visual Studio Code</a:t>
            </a:r>
            <a:r>
              <a:rPr b="0" i="0" lang="ru" sz="18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ru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None/>
            </a:pP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https://code.visualstudio.com/</a:t>
            </a:r>
            <a:endParaRPr/>
          </a:p>
        </p:txBody>
      </p:sp>
      <p:pic>
        <p:nvPicPr>
          <p:cNvPr id="137" name="Google Shape;13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2925" y="1962350"/>
            <a:ext cx="3048875" cy="304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/>
          <p:nvPr/>
        </p:nvSpPr>
        <p:spPr>
          <a:xfrm>
            <a:off x="58055" y="4812862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100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it-courses.by</a:t>
            </a:r>
            <a:endParaRPr/>
          </a:p>
        </p:txBody>
      </p:sp>
      <p:pic>
        <p:nvPicPr>
          <p:cNvPr id="139" name="Google Shape;139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5511" y="4703628"/>
            <a:ext cx="1018500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262425"/>
            <a:ext cx="85206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</a:pPr>
            <a:r>
              <a:rPr b="0" i="0" lang="ru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Базовая структура HTML-документа: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311700" y="852875"/>
            <a:ext cx="8520600" cy="37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None/>
            </a:pPr>
            <a:r>
              <a:rPr b="0" i="0" lang="ru" sz="1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помимо специального расширения .html для файлов, используемых впоследствии для отображения веб-страниц, так же существует структура html-документа, обязательная для корректного отображения страниц.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None/>
            </a:pPr>
            <a:r>
              <a:rPr b="0" i="0" lang="ru" sz="1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Первым в этой структуре является тег &lt;!DOCTYPE html&gt;.  Он предназначен для указания типа текущего документа — DTD (document type definition, описание типа документа). Это необходимо, чтобы браузер понимал, как следует интерпретировать текущую веб-страницу, поскольку HTML существует в нескольких версиях, кроме того, имеется XHTML (EXtensible HyperText Markup Language, расширенный язык разметки гипертекста), похожий на HTML, но различающийся с ним по синтаксису. Чтобы браузер «не путался» и понимал, согласно какому стандарту отображать веб-страницу и необходимо в первой строке кода задавать &lt;!DOCTYPE&gt;.</a:t>
            </a:r>
            <a:endParaRPr/>
          </a:p>
        </p:txBody>
      </p:sp>
      <p:sp>
        <p:nvSpPr>
          <p:cNvPr id="146" name="Google Shape;146;p23"/>
          <p:cNvSpPr txBox="1"/>
          <p:nvPr/>
        </p:nvSpPr>
        <p:spPr>
          <a:xfrm>
            <a:off x="58055" y="4812862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100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  <a:endParaRPr/>
          </a:p>
        </p:txBody>
      </p:sp>
      <p:pic>
        <p:nvPicPr>
          <p:cNvPr id="147" name="Google Shape;14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1" y="4703628"/>
            <a:ext cx="1018500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</a:pPr>
            <a:r>
              <a:rPr b="0" i="0" lang="ru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Тег head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None/>
            </a:pPr>
            <a:r>
              <a:rPr b="0" i="0" lang="ru" sz="1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Тег &lt;head&gt; предназначен для хранения других элементов, цель которых — помочь браузеру в работе с данными. Также внутри контейнера &lt;head&gt; находятся метатеги, которые используются для хранения информации предназначенной для браузеров и поисковых систем. Например, механизмы поисковых систем обращаются к метатегам для получения описания сайта, ключевых слов и других данных.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ru" sz="1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" sz="1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Содержимое тега &lt;head&gt; не отображается напрямую на веб-странице, за исключением тега &lt;title&gt; устанавливающего заголовок окна веб-страницы.</a:t>
            </a:r>
            <a:endParaRPr/>
          </a:p>
        </p:txBody>
      </p:sp>
      <p:sp>
        <p:nvSpPr>
          <p:cNvPr id="154" name="Google Shape;154;p24"/>
          <p:cNvSpPr txBox="1"/>
          <p:nvPr/>
        </p:nvSpPr>
        <p:spPr>
          <a:xfrm>
            <a:off x="58055" y="4812862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100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  <a:endParaRPr/>
          </a:p>
        </p:txBody>
      </p:sp>
      <p:pic>
        <p:nvPicPr>
          <p:cNvPr id="155" name="Google Shape;155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1" y="4703628"/>
            <a:ext cx="1018500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</a:pPr>
            <a:r>
              <a:rPr b="0" i="0" lang="ru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Тег body</a:t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None/>
            </a:pP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Элемент &lt;body&gt; предназначен для хранения содержания веб-страницы (контента), отображаемого в окне браузера. Информацию, которую следует выводить в документе, следует располагать именно внутри контейнера &lt;body&gt;. К такой информации относится текст, изображения, теги, скрипты JavaScript и т.д.</a:t>
            </a:r>
            <a:endParaRPr/>
          </a:p>
        </p:txBody>
      </p:sp>
      <p:sp>
        <p:nvSpPr>
          <p:cNvPr id="162" name="Google Shape;162;p25"/>
          <p:cNvSpPr txBox="1"/>
          <p:nvPr/>
        </p:nvSpPr>
        <p:spPr>
          <a:xfrm>
            <a:off x="58055" y="4812862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100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  <a:endParaRPr/>
          </a:p>
        </p:txBody>
      </p:sp>
      <p:pic>
        <p:nvPicPr>
          <p:cNvPr id="163" name="Google Shape;16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1" y="4703628"/>
            <a:ext cx="1018500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</a:pPr>
            <a:r>
              <a:rPr b="0" i="0" lang="ru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HTML - теги</a:t>
            </a:r>
            <a:endParaRPr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None/>
            </a:pPr>
            <a:r>
              <a:rPr b="0" i="0" lang="ru" sz="1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Выделяют две основные категории HTML-элементов, которые соответствуют типам их содержимого и поведению в структуре веб-страницы — блочные и строчные элементы. С помощью блочных элементов можно создавать структуру веб-страницы, строчные элементы используются для форматирования текстовых фрагментов (за исключением элементов &lt;area&gt; и &lt;img&gt;).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None/>
            </a:pPr>
            <a:r>
              <a:t/>
            </a:r>
            <a:endParaRPr b="0" i="0" sz="18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0" name="Google Shape;170;p26"/>
          <p:cNvSpPr txBox="1"/>
          <p:nvPr/>
        </p:nvSpPr>
        <p:spPr>
          <a:xfrm>
            <a:off x="58055" y="4812862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100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1" y="4703628"/>
            <a:ext cx="1018500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</a:pPr>
            <a:r>
              <a:rPr b="0" i="0" lang="ru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Тег для обозначения заголовков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None/>
            </a:pPr>
            <a:r>
              <a:rPr b="0" i="0" lang="ru" sz="1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Для заголовков предусмотрено целых 6! специальных тегов - от h1 до h6 включительно.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None/>
            </a:pPr>
            <a:r>
              <a:rPr b="0" i="0" lang="ru" sz="1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Тег &lt;h1&gt; представляет собой наиболее важный заголовок первого уровня, а тег &lt;h6&gt; служит для обозначения заголовка шестого уровня и является наименее значительным. По умолчанию, заголовок первого уровня отображается самым крупным шрифтом жирного начертания, заголовки последующего уровня по размеру меньше. Теги &lt;h1&gt;,...,&lt;h6&gt; относятся к блочным элементам, они всегда начинаются с новой строки, а после них другие элементы отображаются на следующей строке. Кроме того, перед заголовком и после него добавляется пустое пространство.</a:t>
            </a:r>
            <a:endParaRPr/>
          </a:p>
        </p:txBody>
      </p:sp>
      <p:sp>
        <p:nvSpPr>
          <p:cNvPr id="178" name="Google Shape;178;p27"/>
          <p:cNvSpPr txBox="1"/>
          <p:nvPr/>
        </p:nvSpPr>
        <p:spPr>
          <a:xfrm>
            <a:off x="58055" y="4812862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100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  <a:endParaRPr/>
          </a:p>
        </p:txBody>
      </p:sp>
      <p:pic>
        <p:nvPicPr>
          <p:cNvPr id="179" name="Google Shape;17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1" y="4703628"/>
            <a:ext cx="1018500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</a:pPr>
            <a:r>
              <a:rPr b="0" i="0" lang="ru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Тег p</a:t>
            </a:r>
            <a:endParaRPr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None/>
            </a:pPr>
            <a:r>
              <a:rPr b="0" i="0" lang="ru" sz="1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Определяет текстовый абзац. Тег &lt;p&gt; является блочным элементом, всегда начинается с новой строки, абзацы текста идущие друг за другом разделяются между собой отступом. Величиной отбивки можно управлять с помощью стилей. Если закрывающего тега нет, считается, что конец абзаца совпадает с началом следующего блочного элемента.</a:t>
            </a:r>
            <a:endParaRPr/>
          </a:p>
        </p:txBody>
      </p:sp>
      <p:sp>
        <p:nvSpPr>
          <p:cNvPr id="186" name="Google Shape;186;p28"/>
          <p:cNvSpPr txBox="1"/>
          <p:nvPr/>
        </p:nvSpPr>
        <p:spPr>
          <a:xfrm>
            <a:off x="58055" y="4812862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100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  <a:endParaRPr/>
          </a:p>
        </p:txBody>
      </p:sp>
      <p:pic>
        <p:nvPicPr>
          <p:cNvPr id="187" name="Google Shape;18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1" y="4703628"/>
            <a:ext cx="1018500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</a:pPr>
            <a:r>
              <a:rPr b="0" i="0" lang="ru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Тег &lt;img&gt;</a:t>
            </a:r>
            <a:endParaRPr/>
          </a:p>
        </p:txBody>
      </p:sp>
      <p:sp>
        <p:nvSpPr>
          <p:cNvPr id="193" name="Google Shape;19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None/>
            </a:pPr>
            <a:r>
              <a:rPr b="0" i="0" lang="ru" sz="1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Тег &lt;img&gt; предназначен для отображения на веб-странице изображений в графическом формате GIF, JPEG или PNG. Адрес файла с картинкой задаётся через атрибут src.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None/>
            </a:pPr>
            <a:r>
              <a:rPr b="0" i="0" lang="ru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&lt;img src="URL" alt="альтернативный текст"&gt;</a:t>
            </a:r>
            <a:endParaRPr/>
          </a:p>
        </p:txBody>
      </p:sp>
      <p:sp>
        <p:nvSpPr>
          <p:cNvPr id="194" name="Google Shape;194;p29"/>
          <p:cNvSpPr txBox="1"/>
          <p:nvPr/>
        </p:nvSpPr>
        <p:spPr>
          <a:xfrm>
            <a:off x="58055" y="4812862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100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  <a:endParaRPr/>
          </a:p>
        </p:txBody>
      </p:sp>
      <p:pic>
        <p:nvPicPr>
          <p:cNvPr id="195" name="Google Shape;19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1" y="4703628"/>
            <a:ext cx="1018500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</a:pPr>
            <a:r>
              <a:rPr b="0" i="0" lang="ru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Тег &lt;div&gt;</a:t>
            </a:r>
            <a:endParaRPr/>
          </a:p>
        </p:txBody>
      </p:sp>
      <p:sp>
        <p:nvSpPr>
          <p:cNvPr id="201" name="Google Shape;20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None/>
            </a:pPr>
            <a:r>
              <a:rPr b="0" i="0" lang="ru" sz="1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Элемент &lt;div&gt; является блочным элементом и предназначен для выделения фрагмента документа с целью изменения вида содержимого. Как правило, вид блока управляется с помощью стилей.</a:t>
            </a:r>
            <a:endParaRPr/>
          </a:p>
        </p:txBody>
      </p:sp>
      <p:sp>
        <p:nvSpPr>
          <p:cNvPr id="202" name="Google Shape;202;p30"/>
          <p:cNvSpPr txBox="1"/>
          <p:nvPr/>
        </p:nvSpPr>
        <p:spPr>
          <a:xfrm>
            <a:off x="58055" y="4812862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100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  <a:endParaRPr/>
          </a:p>
        </p:txBody>
      </p:sp>
      <p:pic>
        <p:nvPicPr>
          <p:cNvPr id="203" name="Google Shape;20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1" y="4703628"/>
            <a:ext cx="1018500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</a:pPr>
            <a:r>
              <a:rPr b="0" i="0" lang="ru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Тег span</a:t>
            </a:r>
            <a:endParaRPr/>
          </a:p>
        </p:txBody>
      </p:sp>
      <p:sp>
        <p:nvSpPr>
          <p:cNvPr id="209" name="Google Shape;20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None/>
            </a:pPr>
            <a:r>
              <a:rPr b="0" i="0" lang="ru" sz="1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Тег &lt;span&gt; предназначен для определения строчных элементов документа. В отличие от блочных элементов,  с помощью тега &lt;span&gt; можно выделить часть информации внутри других тегов и установить для нее свой стиль.</a:t>
            </a:r>
            <a:endParaRPr/>
          </a:p>
        </p:txBody>
      </p:sp>
      <p:sp>
        <p:nvSpPr>
          <p:cNvPr id="210" name="Google Shape;210;p31"/>
          <p:cNvSpPr txBox="1"/>
          <p:nvPr/>
        </p:nvSpPr>
        <p:spPr>
          <a:xfrm>
            <a:off x="58055" y="4812862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100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  <a:endParaRPr/>
          </a:p>
        </p:txBody>
      </p:sp>
      <p:pic>
        <p:nvPicPr>
          <p:cNvPr id="211" name="Google Shape;211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1" y="4703628"/>
            <a:ext cx="1018500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1152475"/>
            <a:ext cx="2338800" cy="3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</a:pPr>
            <a:r>
              <a:rPr b="0" i="0" lang="ru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Из чего состоит современный frontend developer?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6718050" y="262425"/>
            <a:ext cx="2114100" cy="46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None/>
            </a:pPr>
            <a:r>
              <a:rPr b="0" i="0" lang="ru" sz="2400" u="none" cap="none" strike="noStrike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-HTML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None/>
            </a:pPr>
            <a:r>
              <a:rPr b="0" i="0" lang="ru" sz="2400" u="none" cap="none" strike="noStrike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-CSS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None/>
            </a:pPr>
            <a:r>
              <a:rPr b="0" i="0" lang="ru" sz="2400" u="none" cap="none" strike="noStrike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-Java Script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None/>
            </a:pPr>
            <a:r>
              <a:rPr b="0" i="0" lang="ru" sz="2400" u="none" cap="none" strike="noStrike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- Coffee (90%!)  :)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None/>
            </a:pPr>
            <a:r>
              <a:rPr b="0" i="0" lang="ru" sz="2400" u="none" cap="none" strike="noStrike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- frameworks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None/>
            </a:pPr>
            <a:r>
              <a:rPr b="0" i="0" lang="ru" sz="2400" u="none" cap="none" strike="noStrike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- preprocessors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None/>
            </a:pPr>
            <a:r>
              <a:rPr b="0" i="0" lang="ru" sz="2400" u="none" cap="none" strike="noStrike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- habrahabr.ru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None/>
            </a:pPr>
            <a:r>
              <a:t/>
            </a:r>
            <a:endParaRPr b="0" i="0" sz="18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None/>
            </a:pPr>
            <a:r>
              <a:rPr b="0" i="0" lang="ru" sz="1800" u="none" cap="none" strike="noStrike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rPr>
              <a:t>\\ and others //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None/>
            </a:pPr>
            <a:r>
              <a:t/>
            </a:r>
            <a:endParaRPr b="0" i="0" sz="18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None/>
            </a:pPr>
            <a:r>
              <a:t/>
            </a:r>
            <a:endParaRPr b="0" i="0" sz="18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58055" y="4812862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100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it-courses.by</a:t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5511" y="4703628"/>
            <a:ext cx="1018500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</a:pPr>
            <a:r>
              <a:rPr b="0" i="0" lang="ru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CSS-стили </a:t>
            </a:r>
            <a:endParaRPr/>
          </a:p>
        </p:txBody>
      </p:sp>
      <p:sp>
        <p:nvSpPr>
          <p:cNvPr id="217" name="Google Shape;217;p32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None/>
            </a:pPr>
            <a:r>
              <a:rPr b="0" i="0" lang="ru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font-size</a:t>
            </a:r>
            <a:r>
              <a:rPr b="0" i="0" lang="ru" sz="1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 - определяет размер шрифта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None/>
            </a:pPr>
            <a:r>
              <a:rPr b="0" i="0" lang="ru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b="0" i="0" lang="ru" sz="1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- определяет цвет текста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None/>
            </a:pPr>
            <a:r>
              <a:rPr b="0" i="0" lang="ru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background-color</a:t>
            </a:r>
            <a:r>
              <a:rPr b="0" i="0" lang="ru" sz="1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- фоновый цвет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None/>
            </a:pPr>
            <a:r>
              <a:rPr b="0" i="0" lang="ru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width</a:t>
            </a:r>
            <a:r>
              <a:rPr b="0" i="0" lang="ru" sz="1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- ширина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None/>
            </a:pPr>
            <a:r>
              <a:rPr b="0" i="0" lang="ru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height </a:t>
            </a:r>
            <a:r>
              <a:rPr b="0" i="0" lang="ru" sz="1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- высота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None/>
            </a:pPr>
            <a:r>
              <a:t/>
            </a:r>
            <a:endParaRPr b="0" i="0" sz="18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8" name="Google Shape;218;p32"/>
          <p:cNvSpPr txBox="1"/>
          <p:nvPr/>
        </p:nvSpPr>
        <p:spPr>
          <a:xfrm>
            <a:off x="58055" y="4812862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100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  <a:endParaRPr/>
          </a:p>
        </p:txBody>
      </p:sp>
      <p:pic>
        <p:nvPicPr>
          <p:cNvPr id="219" name="Google Shape;219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1" y="4703628"/>
            <a:ext cx="1018500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5" name="Google Shape;22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None/>
            </a:pPr>
            <a:r>
              <a:t/>
            </a:r>
            <a:endParaRPr b="0" i="0" sz="18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26" name="Google Shape;22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3"/>
          <p:cNvSpPr txBox="1"/>
          <p:nvPr/>
        </p:nvSpPr>
        <p:spPr>
          <a:xfrm>
            <a:off x="58055" y="4812862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100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it-courses.by</a:t>
            </a:r>
            <a:endParaRPr/>
          </a:p>
        </p:txBody>
      </p:sp>
      <p:pic>
        <p:nvPicPr>
          <p:cNvPr id="228" name="Google Shape;228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5511" y="4703628"/>
            <a:ext cx="1018500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3000"/>
              <a:buFont typeface="Alfa Slab One"/>
              <a:buNone/>
            </a:pPr>
            <a:r>
              <a:rPr b="0" i="0" lang="ru" sz="3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HTML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253375" y="1140800"/>
            <a:ext cx="5225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None/>
            </a:pPr>
            <a:r>
              <a:rPr b="0" i="0" lang="ru" sz="1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HTML (от англ. HyperText Markup Language  «язык гипертекстовой разметки») — 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" sz="1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стандартизированный язык разметки документов во Всемирной паутине. 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" sz="1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Большинство веб-страниц содержат описание разметки на языке HTML(или XHTML).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3350" y="1017725"/>
            <a:ext cx="2669324" cy="266932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58055" y="4812862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100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it-courses.by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5511" y="4703628"/>
            <a:ext cx="1018500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</a:pPr>
            <a:r>
              <a:rPr b="0" i="0" lang="ru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Пример кода HTML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None/>
            </a:pPr>
            <a:r>
              <a:rPr b="1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/>
          </a:p>
        </p:txBody>
      </p:sp>
      <p:pic>
        <p:nvPicPr>
          <p:cNvPr descr="5555к.PNG" id="85" name="Google Shape;8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89329"/>
            <a:ext cx="9144000" cy="23649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58055" y="4812862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100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it-courses.by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5511" y="4703628"/>
            <a:ext cx="1018500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3000"/>
              <a:buFont typeface="Alfa Slab One"/>
              <a:buNone/>
            </a:pPr>
            <a:r>
              <a:rPr b="0" i="0" lang="ru" sz="3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CSS 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4411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None/>
            </a:pPr>
            <a:r>
              <a:rPr b="0" i="0" lang="ru" sz="1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Cascading Style Sheets (CSS) — это язык иерархических правил (таблиц стилей), используемый для представления внешнего вида документа, написанного на HTML или XML (включая различные языки XML, такие как SVG и XHTML). CSS описывает, каким образом элемент должен отображаться на экране, на бумаге, голосом или с использованием других медиа средств.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97800" y="1071050"/>
            <a:ext cx="3416400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58055" y="4812862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100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it-courses.by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5511" y="4703628"/>
            <a:ext cx="1018500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</a:pPr>
            <a:r>
              <a:rPr b="0" i="0" lang="ru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Пример кода CSS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None/>
            </a:pP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574" y="1092325"/>
            <a:ext cx="6535776" cy="367637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58055" y="4812862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100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it-courses.by</a:t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5511" y="4703628"/>
            <a:ext cx="1018500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</a:pPr>
            <a:r>
              <a:rPr b="0" i="0" lang="ru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None/>
            </a:pP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</a:t>
            </a:r>
            <a:endParaRPr/>
          </a:p>
        </p:txBody>
      </p:sp>
      <p:pic>
        <p:nvPicPr>
          <p:cNvPr descr="javscript.png" id="112" name="Google Shape;11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48"/>
            <a:ext cx="9144000" cy="514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/>
        </p:nvSpPr>
        <p:spPr>
          <a:xfrm>
            <a:off x="58055" y="4812862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100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it-courses.by</a:t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5511" y="4703628"/>
            <a:ext cx="1018500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</a:pPr>
            <a:r>
              <a:rPr b="0" i="0" lang="ru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Java Script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None/>
            </a:pPr>
            <a:r>
              <a:rPr b="0" i="0" lang="ru" sz="1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JavaScript® (часто сокращают до JS) — это лёгкий, интерпретируемый, объектно-ориентированный язык с функциями первого класса, самый известный скриптовый язык для веб-страниц, но также используется во многих не браузерных окружениях. Язык сценариев, который поддерживает динамический, объектно-ориентированный, императивный и функциональный стили программирования.</a:t>
            </a:r>
            <a:endParaRPr/>
          </a:p>
        </p:txBody>
      </p:sp>
      <p:sp>
        <p:nvSpPr>
          <p:cNvPr id="121" name="Google Shape;121;p20"/>
          <p:cNvSpPr txBox="1"/>
          <p:nvPr/>
        </p:nvSpPr>
        <p:spPr>
          <a:xfrm>
            <a:off x="58055" y="4812862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100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1" y="4703628"/>
            <a:ext cx="1018500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</a:pPr>
            <a:r>
              <a:rPr b="0" i="0" lang="ru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Помимо этого мы изучим: 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-"/>
            </a:pPr>
            <a:r>
              <a:rPr b="0" i="0" lang="ru" sz="2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Sass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-"/>
            </a:pPr>
            <a:r>
              <a:rPr b="0" i="0" lang="ru" sz="2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Bootstrap 4  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-"/>
            </a:pPr>
            <a:r>
              <a:rPr b="0" i="0" lang="ru" sz="2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Gulp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-"/>
            </a:pPr>
            <a:r>
              <a:rPr b="0" i="0" lang="ru" sz="2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Git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и много других интересных frontend “фишек”</a:t>
            </a:r>
            <a:endParaRPr/>
          </a:p>
        </p:txBody>
      </p:sp>
      <p:sp>
        <p:nvSpPr>
          <p:cNvPr id="129" name="Google Shape;129;p21"/>
          <p:cNvSpPr txBox="1"/>
          <p:nvPr/>
        </p:nvSpPr>
        <p:spPr>
          <a:xfrm>
            <a:off x="58055" y="4812862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100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1" y="4703628"/>
            <a:ext cx="1018500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