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E581BD1-30A7-489A-9915-CEFBAF3DBB92}">
  <a:tblStyle styleId="{1E581BD1-30A7-489A-9915-CEFBAF3DBB9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Цвет. Шрифт. Границы. Размеры.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 подробнее о CSS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8098" y="-2"/>
            <a:ext cx="2865900" cy="7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9600" y="137450"/>
            <a:ext cx="9004800" cy="136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Стилевое св-во line-height - высота строки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(задаёт высоту строк для шрифта элемента)	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9600" y="1733225"/>
            <a:ext cx="9004800" cy="324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ru" sz="2400"/>
              <a:t>line-height: размер - явно задаёт высоту строки.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ru" sz="2400"/>
              <a:t>line-height: число - задаёт высоту строки, равную размеру шрифта, умноженному на указанное число.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ru" sz="2400"/>
              <a:t>line-height: normal; обычная высота строки, зависящая от размера шрифта.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8056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1000" u="sng">
                <a:solidFill>
                  <a:srgbClr val="01AFD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2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Стилевое св-во font-weight - жирность шр-та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71900" y="1619250"/>
            <a:ext cx="8222100" cy="337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ru" sz="2400"/>
              <a:t>font-weight: bold - жирный шрифт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ru" sz="2400"/>
              <a:t>font-weight: normal - нормальный (нежирный) шрифт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ru" sz="2400"/>
              <a:t>font-weight: bolder - жирнее чем у контейнера. Так же допустимо lighter - светлее (использовать не рекомендуется)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ru" sz="2400"/>
              <a:t>font-weight: число - явное задание жирности. Могут быть использованы значения 100, 200, 300, 400, … 900. (не рекомендуется использовать).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8056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1000" u="sng">
                <a:solidFill>
                  <a:srgbClr val="01AFD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2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Стилевое св-во font-style - стиль шрифта 			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ru" sz="2400"/>
              <a:t>font-style: italik - курсивный шрифт - начертание отличается от обычного.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ru" sz="2400"/>
              <a:t>font-style: oblique - наклонный шрифт, его начертание совпадает с начертанием обычного, просто символы наклоняются вправо.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ru" sz="2400"/>
              <a:t>font-style: normal - обычный шрифт.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8056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1000" u="sng">
                <a:solidFill>
                  <a:srgbClr val="01AFD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2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font-family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Универсальные семейства шрифтов:</a:t>
            </a:r>
            <a:br>
              <a:rPr lang="ru"/>
            </a:br>
            <a:br>
              <a:rPr lang="ru"/>
            </a:br>
            <a:r>
              <a:rPr lang="ru"/>
              <a:t>serif — шрифты с засечками (антиквенные), типа Times;</a:t>
            </a:r>
            <a:br>
              <a:rPr lang="ru"/>
            </a:br>
            <a:r>
              <a:rPr lang="ru"/>
              <a:t>sans-serif — рубленные шрифты (шрифты без засечек или гротески), типичный представитель Arial;</a:t>
            </a:r>
            <a:br>
              <a:rPr lang="ru"/>
            </a:br>
            <a:r>
              <a:rPr lang="ru"/>
              <a:t>cursive — курсивные шрифты;</a:t>
            </a:r>
            <a:br>
              <a:rPr lang="ru"/>
            </a:br>
            <a:r>
              <a:rPr lang="ru"/>
              <a:t>fantasy — декоративные шрифты;</a:t>
            </a:r>
            <a:br>
              <a:rPr lang="ru"/>
            </a:br>
            <a:r>
              <a:rPr lang="ru"/>
              <a:t>monospace — моноширинные шрифты, ширина каждого символа в таком семействе одинакова (шрифт Courier).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8056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1000" u="sng">
                <a:solidFill>
                  <a:srgbClr val="01AFD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2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2-й способ подключения шрифта	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ru" sz="2400">
                <a:solidFill>
                  <a:srgbClr val="333333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font</a:t>
            </a:r>
            <a:r>
              <a:rPr lang="ru" sz="2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-face {</a:t>
            </a:r>
            <a:br>
              <a:rPr lang="ru" sz="2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2400">
                <a:solidFill>
                  <a:srgbClr val="B6103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ru" sz="2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2400">
                <a:solidFill>
                  <a:srgbClr val="39892F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Pompadur</a:t>
            </a:r>
            <a:r>
              <a:rPr lang="ru" sz="2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2400">
                <a:solidFill>
                  <a:srgbClr val="9999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/* Гарнитура шрифта */</a:t>
            </a:r>
            <a:br>
              <a:rPr lang="ru" sz="2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   src:</a:t>
            </a:r>
            <a:r>
              <a:rPr lang="ru" sz="2400">
                <a:solidFill>
                  <a:srgbClr val="39892F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400">
                <a:solidFill>
                  <a:srgbClr val="39892F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url(</a:t>
            </a:r>
            <a:r>
              <a:rPr lang="ru" sz="2400">
                <a:solidFill>
                  <a:srgbClr val="39892F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fonts/pompadur.ttf</a:t>
            </a:r>
            <a:r>
              <a:rPr b="1" lang="ru" sz="2400">
                <a:solidFill>
                  <a:srgbClr val="39892F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2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2400">
                <a:solidFill>
                  <a:srgbClr val="9999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/* Путь к файлу со шрифтом */</a:t>
            </a:r>
            <a:br>
              <a:rPr lang="ru" sz="2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58056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1000" u="sng">
                <a:solidFill>
                  <a:srgbClr val="01AFD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2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3-й способ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&lt;link href='http://fonts.googleapis.com/css?family=Philosopher&amp;subset=cyrillic' rel='stylesheet' type='text/css'&gt;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либо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@import url(http://fonts.googleapis.com/css?family=Philosopher&amp;subset=cyrillic);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8056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1000" u="sng">
                <a:solidFill>
                  <a:srgbClr val="01AFD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2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ПРАКТИКА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  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8056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1000" u="sng">
                <a:solidFill>
                  <a:srgbClr val="01AFD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2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border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E6550D"/>
                </a:solidFill>
                <a:highlight>
                  <a:srgbClr val="FFFFFF"/>
                </a:highlight>
              </a:rPr>
              <a:t>border-top</a:t>
            </a:r>
            <a:r>
              <a:rPr lang="ru">
                <a:solidFill>
                  <a:srgbClr val="0A0A0A"/>
                </a:solidFill>
                <a:highlight>
                  <a:srgbClr val="FFFFFF"/>
                </a:highlight>
              </a:rPr>
              <a:t>, </a:t>
            </a:r>
            <a:r>
              <a:rPr lang="ru">
                <a:solidFill>
                  <a:srgbClr val="E6550D"/>
                </a:solidFill>
                <a:highlight>
                  <a:srgbClr val="FFFFFF"/>
                </a:highlight>
              </a:rPr>
              <a:t>border-bottom</a:t>
            </a:r>
            <a:r>
              <a:rPr lang="ru">
                <a:solidFill>
                  <a:srgbClr val="0A0A0A"/>
                </a:solidFill>
                <a:highlight>
                  <a:srgbClr val="FFFFFF"/>
                </a:highlight>
              </a:rPr>
              <a:t>, </a:t>
            </a:r>
            <a:r>
              <a:rPr lang="ru">
                <a:solidFill>
                  <a:srgbClr val="E6550D"/>
                </a:solidFill>
                <a:highlight>
                  <a:srgbClr val="FFFFFF"/>
                </a:highlight>
              </a:rPr>
              <a:t>border-left</a:t>
            </a:r>
            <a:r>
              <a:rPr lang="ru">
                <a:solidFill>
                  <a:srgbClr val="0A0A0A"/>
                </a:solidFill>
                <a:highlight>
                  <a:srgbClr val="FFFFFF"/>
                </a:highlight>
              </a:rPr>
              <a:t>, </a:t>
            </a:r>
            <a:r>
              <a:rPr lang="ru">
                <a:solidFill>
                  <a:srgbClr val="E6550D"/>
                </a:solidFill>
                <a:highlight>
                  <a:srgbClr val="FFFFFF"/>
                </a:highlight>
              </a:rPr>
              <a:t>border-right</a:t>
            </a:r>
            <a:r>
              <a:rPr lang="ru">
                <a:solidFill>
                  <a:srgbClr val="0A0A0A"/>
                </a:solidFill>
                <a:highlight>
                  <a:srgbClr val="FFFFFF"/>
                </a:highlight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A0A0A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0A0A0A"/>
                </a:solidFill>
                <a:highlight>
                  <a:srgbClr val="FFFFFF"/>
                </a:highlight>
              </a:rPr>
              <a:t>border: border-width || border-style || border-color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8056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1000" u="sng">
                <a:solidFill>
                  <a:srgbClr val="01AFD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2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Стилевое свойство “color”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color: red ;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color: #FF4400;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color: rgb(80,50,40);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color: rgba(128,255,40,0.5)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color: hls(45%,50%.20%)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8056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1000" u="sng">
                <a:solidFill>
                  <a:srgbClr val="01AFD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2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  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  </a:t>
            </a:r>
          </a:p>
        </p:txBody>
      </p:sp>
      <p:pic>
        <p:nvPicPr>
          <p:cNvPr descr="Снимок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"/>
            <a:ext cx="9144001" cy="431191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210456" y="49652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1000" u="sng">
                <a:solidFill>
                  <a:srgbClr val="01AFD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2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  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  </a:t>
            </a:r>
          </a:p>
        </p:txBody>
      </p:sp>
      <p:pic>
        <p:nvPicPr>
          <p:cNvPr descr="Снимок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362" y="0"/>
            <a:ext cx="731326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58056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1000" u="sng">
                <a:solidFill>
                  <a:srgbClr val="01AFD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2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Цветовой круг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pic>
        <p:nvPicPr>
          <p:cNvPr descr="Снимок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704" y="1742100"/>
            <a:ext cx="4937124" cy="340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58056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1000" u="sng">
                <a:solidFill>
                  <a:srgbClr val="01AFD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2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Единицы измерения	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абсолютные (обычно используют для работы с текстом, либо когда надо вычислить процентное соотношение между элементами)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ru"/>
              <a:t>относительные (применяются реже, чем относительные и, как правило, при работе с текстом)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8056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1000" u="sng">
                <a:solidFill>
                  <a:srgbClr val="01AFD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2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Абсолютные единицы</a:t>
            </a:r>
          </a:p>
        </p:txBody>
      </p:sp>
      <p:graphicFrame>
        <p:nvGraphicFramePr>
          <p:cNvPr id="118" name="Shape 118"/>
          <p:cNvGraphicFramePr/>
          <p:nvPr/>
        </p:nvGraphicFramePr>
        <p:xfrm>
          <a:off x="753050" y="23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{1E581BD1-30A7-489A-9915-CEFBAF3DBB92}</a:tableStyleId>
              </a:tblPr>
              <a:tblGrid>
                <a:gridCol w="1197350"/>
                <a:gridCol w="6041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1 дюйм = 2,54 см = 25,4 мм = 72 точки = 6 пик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cm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1 см = 10 мм = 0,39 дюйма = 2,36 пики = 28,35 точки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mm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1 мм = 0,1 см = 0,039 дюйма = 0,24 пики = 2,84 точки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pt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1 точка = 1/12 пики = 1/72 дюйма = 0,035 см = 0,35 мм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pc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1 пика = 12 точек = ⅙ дюйма = 0,423 см = 4,23 мм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Shape 119"/>
          <p:cNvSpPr txBox="1"/>
          <p:nvPr/>
        </p:nvSpPr>
        <p:spPr>
          <a:xfrm>
            <a:off x="58056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1000" u="sng">
                <a:solidFill>
                  <a:srgbClr val="01AFD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2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58200" y="1830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Относительные единицы</a:t>
            </a:r>
          </a:p>
        </p:txBody>
      </p:sp>
      <p:graphicFrame>
        <p:nvGraphicFramePr>
          <p:cNvPr id="126" name="Shape 126"/>
          <p:cNvGraphicFramePr/>
          <p:nvPr/>
        </p:nvGraphicFramePr>
        <p:xfrm>
          <a:off x="225850" y="180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{1E581BD1-30A7-489A-9915-CEFBAF3DBB92}</a:tableStyleId>
              </a:tblPr>
              <a:tblGrid>
                <a:gridCol w="1054900"/>
                <a:gridCol w="7836875"/>
              </a:tblGrid>
              <a:tr h="340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100"/>
                        <a:t>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100"/>
                        <a:t>высота буквы М текущего шрифта (т.е. размер текущего шрифта)</a:t>
                      </a:r>
                    </a:p>
                  </a:txBody>
                  <a:tcPr marT="91425" marB="91425" marR="91425" marL="91425"/>
                </a:tc>
              </a:tr>
              <a:tr h="340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100"/>
                        <a:t>ex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100"/>
                        <a:t>высота буквы х (высота строчных букв) текущего шрифта</a:t>
                      </a:r>
                    </a:p>
                  </a:txBody>
                  <a:tcPr marT="91425" marB="91425" marR="91425" marL="91425"/>
                </a:tc>
              </a:tr>
              <a:tr h="340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100"/>
                        <a:t>px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100"/>
                        <a:t>пиксели (размер зависит от устройства отображения)</a:t>
                      </a:r>
                    </a:p>
                  </a:txBody>
                  <a:tcPr marT="91425" marB="91425" marR="91425" marL="91425"/>
                </a:tc>
              </a:tr>
              <a:tr h="340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100"/>
                        <a:t>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100"/>
                        <a:t>процент (размер зависит от значения другого св-ва, всегда указанного)</a:t>
                      </a:r>
                    </a:p>
                  </a:txBody>
                  <a:tcPr marT="91425" marB="91425" marR="91425" marL="91425"/>
                </a:tc>
              </a:tr>
              <a:tr h="340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100"/>
                        <a:t>rem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100"/>
                        <a:t>высота буквы М базового шрифта</a:t>
                      </a:r>
                    </a:p>
                  </a:txBody>
                  <a:tcPr marT="91425" marB="91425" marR="91425" marL="91425"/>
                </a:tc>
              </a:tr>
              <a:tr h="340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100"/>
                        <a:t>vw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100"/>
                        <a:t>1/100 ширины окна браузера</a:t>
                      </a:r>
                    </a:p>
                  </a:txBody>
                  <a:tcPr marT="91425" marB="91425" marR="91425" marL="91425"/>
                </a:tc>
              </a:tr>
              <a:tr h="340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100"/>
                        <a:t>vh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100"/>
                        <a:t>1/100 высоты окна браузера</a:t>
                      </a:r>
                    </a:p>
                  </a:txBody>
                  <a:tcPr marT="91425" marB="91425" marR="91425" marL="91425"/>
                </a:tc>
              </a:tr>
              <a:tr h="340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100"/>
                        <a:t>vmax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100"/>
                        <a:t>1/100 ширины или высоты окна (смотря что больше)</a:t>
                      </a:r>
                    </a:p>
                  </a:txBody>
                  <a:tcPr marT="91425" marB="91425" marR="91425" marL="91425"/>
                </a:tc>
              </a:tr>
              <a:tr h="340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100"/>
                        <a:t>vmin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100"/>
                        <a:t>1/100 ширины или высоты окна (смотря что меньше)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Shape 127"/>
          <p:cNvSpPr txBox="1"/>
          <p:nvPr/>
        </p:nvSpPr>
        <p:spPr>
          <a:xfrm>
            <a:off x="58056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1000" u="sng">
                <a:solidFill>
                  <a:srgbClr val="01AFD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2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Стилевое свойство font-size - размер шр-та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font-size: размер; явное задание размера. Если задано значение в процентах, процент расчитывается относительно размера шрифта контейнера.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font-size: xx-small; размер шрифта “очень мелкий”, конкретный размер зависит от браузера.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ru"/>
              <a:t>font-size: smaller; размер шрифта меньше чем у контейнера. Аналогично, допустимо значение larger.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8056" y="481286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1000" u="sng">
                <a:solidFill>
                  <a:srgbClr val="01AFD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2" y="4712403"/>
            <a:ext cx="10185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