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FFCC66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CC66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CC66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CC66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CC66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FFCC66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FFCC66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FFCC66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FFCC66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99"/>
    <a:srgbClr val="FF7C80"/>
    <a:srgbClr val="CCFFFF"/>
    <a:srgbClr val="00FFFF"/>
    <a:srgbClr val="FFFFFF"/>
    <a:srgbClr val="00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5" autoAdjust="0"/>
    <p:restoredTop sz="94660" autoAdjust="0"/>
  </p:normalViewPr>
  <p:slideViewPr>
    <p:cSldViewPr>
      <p:cViewPr varScale="1">
        <p:scale>
          <a:sx n="86" d="100"/>
          <a:sy n="86" d="100"/>
        </p:scale>
        <p:origin x="118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jpe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41ABA38-8E64-4A10-B85E-0A7BCBC1058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004A626-209E-47C0-A96E-22EC9E6C200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uk-UA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78E85EBE-BF6A-445C-BA86-698C7404DB4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uk-UA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614E001-688A-421F-8E47-66B9E342E46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uk-UA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3B4255CE-8E0C-48DD-992C-13C699BCE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EF59A375-6DF9-4D86-91C6-F1C542971240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4C096EB-E508-4F6A-B0BF-E3C911F1680F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F6197BD3-3789-493E-AF79-9B45BFDF6A2D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946EC15B-2CF5-4B88-81DF-F5E264E9502B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7164FA55-AD08-4005-8B6A-239BA01D0F11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0BCB0276-0324-4228-B1A2-694EC328C8DE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6B4D8E53-E985-4C83-BB30-BBC232139E22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46E4AF3E-6CA8-4F1D-949C-F53E20150A13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6EB59AC6-D472-4108-A7D2-3964DFC3EEA2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7" name="Freeform 16">
                <a:extLst>
                  <a:ext uri="{FF2B5EF4-FFF2-40B4-BE49-F238E27FC236}">
                    <a16:creationId xmlns:a16="http://schemas.microsoft.com/office/drawing/2014/main" id="{16C91F6D-3C58-46DC-A846-E7E4886FF1B1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2C81CEC0-E903-41B4-8E07-79C5643A4870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9340D3CC-2764-454C-8B3D-80C072FD9998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B4A0C62C-FFE8-49A2-BC25-4BBBC0A0A110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</p:grp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27068437-14B0-45FA-B12D-27B8DE19F02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uk-UA"/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8BDC5024-388F-4E1B-8333-16D28A62F75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uk-UA"/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B7E96A93-B1DA-47E4-9197-4EB871E5A5F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uk-UA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74E2B566-BA54-41F2-A7F6-CF6A0EEA2B5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3 w 717"/>
                <a:gd name="T1" fmla="*/ 845 h 845"/>
                <a:gd name="T2" fmla="*/ 723 w 717"/>
                <a:gd name="T3" fmla="*/ 821 h 845"/>
                <a:gd name="T4" fmla="*/ 580 w 717"/>
                <a:gd name="T5" fmla="*/ 605 h 845"/>
                <a:gd name="T6" fmla="*/ 409 w 717"/>
                <a:gd name="T7" fmla="*/ 396 h 845"/>
                <a:gd name="T8" fmla="*/ 22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2 w 717"/>
                <a:gd name="T15" fmla="*/ 198 h 845"/>
                <a:gd name="T16" fmla="*/ 403 w 717"/>
                <a:gd name="T17" fmla="*/ 408 h 845"/>
                <a:gd name="T18" fmla="*/ 574 w 717"/>
                <a:gd name="T19" fmla="*/ 623 h 845"/>
                <a:gd name="T20" fmla="*/ 723 w 717"/>
                <a:gd name="T21" fmla="*/ 845 h 845"/>
                <a:gd name="T22" fmla="*/ 72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10C77F34-3AD8-48F3-868C-D7E3437C2F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0 w 407"/>
                <a:gd name="T1" fmla="*/ 414 h 414"/>
                <a:gd name="T2" fmla="*/ 410 w 407"/>
                <a:gd name="T3" fmla="*/ 396 h 414"/>
                <a:gd name="T4" fmla="*/ 22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9 w 407"/>
                <a:gd name="T13" fmla="*/ 204 h 414"/>
                <a:gd name="T14" fmla="*/ 410 w 407"/>
                <a:gd name="T15" fmla="*/ 414 h 414"/>
                <a:gd name="T16" fmla="*/ 41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4220A15B-A9A5-43C7-8A1A-C4390394D3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uk-UA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243534-BC6E-4D30-AC22-50BFA0E5DEF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2 w 586"/>
                <a:gd name="T1" fmla="*/ 0 h 599"/>
                <a:gd name="T2" fmla="*/ 574 w 586"/>
                <a:gd name="T3" fmla="*/ 0 h 599"/>
                <a:gd name="T4" fmla="*/ 410 w 586"/>
                <a:gd name="T5" fmla="*/ 132 h 599"/>
                <a:gd name="T6" fmla="*/ 26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0 w 586"/>
                <a:gd name="T17" fmla="*/ 282 h 599"/>
                <a:gd name="T18" fmla="*/ 416 w 586"/>
                <a:gd name="T19" fmla="*/ 138 h 599"/>
                <a:gd name="T20" fmla="*/ 592 w 586"/>
                <a:gd name="T21" fmla="*/ 0 h 599"/>
                <a:gd name="T22" fmla="*/ 59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B4BC8148-FF29-4FD6-8637-E2E9795B35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2 w 269"/>
                <a:gd name="T1" fmla="*/ 0 h 252"/>
                <a:gd name="T2" fmla="*/ 25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2 w 269"/>
                <a:gd name="T15" fmla="*/ 0 h 252"/>
                <a:gd name="T16" fmla="*/ 27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F6658464-D9E9-4A06-9799-E9BC85701C5D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25FB634B-5ECD-467D-9526-59C08AA63C40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2C3F9004-6A03-4F08-AABA-31CE3540B326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grpSp>
          <p:nvGrpSpPr>
            <p:cNvPr id="20" name="Group 31">
              <a:extLst>
                <a:ext uri="{FF2B5EF4-FFF2-40B4-BE49-F238E27FC236}">
                  <a16:creationId xmlns:a16="http://schemas.microsoft.com/office/drawing/2014/main" id="{D16656D3-4FC7-4AD4-839D-FD1F6E2E4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>
                <a:extLst>
                  <a:ext uri="{FF2B5EF4-FFF2-40B4-BE49-F238E27FC236}">
                    <a16:creationId xmlns:a16="http://schemas.microsoft.com/office/drawing/2014/main" id="{D5E69954-A51F-42E2-8A8E-1AE55666ED4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24" name="Line 33">
                <a:extLst>
                  <a:ext uri="{FF2B5EF4-FFF2-40B4-BE49-F238E27FC236}">
                    <a16:creationId xmlns:a16="http://schemas.microsoft.com/office/drawing/2014/main" id="{6A31DEA0-6477-4573-A020-871A3330B5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25" name="Line 34">
                <a:extLst>
                  <a:ext uri="{FF2B5EF4-FFF2-40B4-BE49-F238E27FC236}">
                    <a16:creationId xmlns:a16="http://schemas.microsoft.com/office/drawing/2014/main" id="{FB3F1E6C-C33F-4207-A0DB-02E088DB2D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26" name="Line 35">
                <a:extLst>
                  <a:ext uri="{FF2B5EF4-FFF2-40B4-BE49-F238E27FC236}">
                    <a16:creationId xmlns:a16="http://schemas.microsoft.com/office/drawing/2014/main" id="{D4BC2041-0556-4C6A-AE4C-26021C85B1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27" name="Line 36">
                <a:extLst>
                  <a:ext uri="{FF2B5EF4-FFF2-40B4-BE49-F238E27FC236}">
                    <a16:creationId xmlns:a16="http://schemas.microsoft.com/office/drawing/2014/main" id="{6F2B83C3-4E44-4A90-A3FB-51474F0759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</p:grp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5AA474F0-7977-4237-B615-C17A9DD59B78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E212EF37-AA4C-40A6-A8C0-00C3E8934AC7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308263" name="Rectangle 39">
            <a:extLst>
              <a:ext uri="{FF2B5EF4-FFF2-40B4-BE49-F238E27FC236}">
                <a16:creationId xmlns:a16="http://schemas.microsoft.com/office/drawing/2014/main" id="{4F409AFB-CE6A-46B5-8918-5C87B34545C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ru-RU" altLang="uk-UA" noProof="0"/>
              <a:t>Образец заголовка</a:t>
            </a:r>
          </a:p>
        </p:txBody>
      </p:sp>
      <p:sp>
        <p:nvSpPr>
          <p:cNvPr id="308264" name="Rectangle 40">
            <a:extLst>
              <a:ext uri="{FF2B5EF4-FFF2-40B4-BE49-F238E27FC236}">
                <a16:creationId xmlns:a16="http://schemas.microsoft.com/office/drawing/2014/main" id="{08AB6BF0-B404-4A1D-B0B8-167D17899FAE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u-RU" altLang="uk-UA" noProof="0"/>
              <a:t>Образец подзаголовка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E711AFE2-A4EC-4293-A921-B6BC7831682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8F1747AC-CAB5-423C-A432-6FE79BB93A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326BE89B-04BA-4AB0-97E4-05B31D3DA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D4A4C-3F89-4318-8173-A0FFA43295C0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59838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0DAE7-8954-47C7-A428-32FD83F1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103F125-07C6-41C9-8FC7-E15C8C17F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2BA51AB6-3FBE-41AE-89FF-A0592BE3C4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170776AB-5B11-4ECC-8293-CB3498328E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DC66A447-F88C-4A35-8C1D-1EB9DFD459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26A5A-F48E-4183-8D55-65257F00D806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03561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2E614667-E23D-4A6A-8374-B38BCBB9A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666A2460-965A-47C6-9201-58FD28FE2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3FCA5100-2597-47E6-9939-A8FD2B2B05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3D741B6-091D-4B4B-876B-3D565DB186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79E857E5-63C3-41A6-AF18-A0F7BF4812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C6C1A-E01E-4DD1-9B97-06F4E377A1FA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670958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44084-4A65-4BB8-B8F3-3B96297D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7863726-87E8-4C6D-A118-E093AAB38E9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CD2DA09-5563-4FB5-93A7-FD0708757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0C047BD1-2559-4C00-8538-3ECB660482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4801F7DF-DFD9-4D8A-9109-04A29A0F2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8AE50448-C95D-4C25-9ED1-D5D1B21B50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DF46C-9363-4D98-B50A-009FAA4A2CFE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87524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і 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FF4FD-185A-4386-9D31-7956ACC0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6169AE7-3A8D-4F62-8C3F-5D3F5771D3E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FFAE7B4-9179-4307-80CD-785AC4E1507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23A38EE4-0F7A-4B11-AEB5-0AFCDE82969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DB71C9AD-E402-4030-9FB8-D967A17A9B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53C723DA-4BC6-4FF1-B3E2-6137567CEC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A00067FC-8BA0-45CF-979B-84DDC31D80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C0728-53D5-4686-B00F-8AC7DC52A896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14722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2EBCA-EF44-42BC-B8E3-2D816D68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F431A43-4817-41B3-A00D-7EC599A9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E6F1CD28-2975-451F-914D-8AE17497C2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43E38110-28E6-4847-B90F-6C6672406A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D5D11B96-2AA4-4368-8CDD-1825622B2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7036F-0CF5-4123-AEF5-E3DE6C50E0B3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8772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3D932-04A4-4C4E-9EEA-EE5A876A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760B1B6-FC72-4213-804E-3E428D565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DA16FD01-6003-4809-9F8E-297CAFD6F9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8D04B42A-B082-4BC9-B356-E0A222CFE2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6B9A1BBF-35FA-472B-834B-7EF86A3C28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0630E-AFE1-4BE8-BFA0-A49AE614DEB8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3220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FEC8C-728C-4C81-A7B1-033DB6FA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F3D44F3-1288-43C3-ADC1-327CEB0C8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25D88C6-923F-4344-9202-83403138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3D961CA2-AEA1-424D-87CB-E046187D75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DFEB04B6-7F1F-44B9-9B06-6A8063F732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E2651D9F-4534-4E14-B7E5-4BFE3C9BF8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86A7C-3313-46F6-BEC8-87FE955BDA2B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417338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EAC92-406D-4EEE-A17C-DC0772EA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24F6DC9-2712-4A64-B6C5-BCE7BBAB2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B03B510-180C-44B2-A411-1C550357A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D096C5C-5218-4244-AC70-E860AE893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D7AA323-CCCD-4141-8C96-90B70FAFB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A95D9B22-43E6-4B72-8317-F94DB7EAB3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C62C9470-6E95-4673-9E79-320ABBE525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7621A03F-DDB2-46D7-8BDF-DBB34C26ED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D4D06-67BA-4F11-A043-3D93376585BE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27780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29DEC-51C6-4170-A477-99787578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3407D700-F61A-460C-957D-3C43ACF11F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74103916-2D39-4216-9EFE-7B5E633026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B92E0814-ED9D-49DC-8027-C8EE30D7D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9A59B-02C0-45E3-83F7-A814DD83311A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97855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932B216F-6333-498D-86B4-57F08F5A7F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C89ECA48-47E2-4970-9BFF-03A230E15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B02B8A0A-4B71-4B77-BD92-260FE248BC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0537D-9D42-463D-9777-7FA7940D8CB8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0419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EC1F3-84F0-4F32-B42F-A5EDEFC9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94586E-4845-4E9F-BD41-D92413C77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87C5F34-019B-4E52-855E-ADA30DC3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1BAC699-C038-456D-9FEB-543ECA29D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96F52B3D-8B3E-45A7-8952-BB9184703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3BC0EE06-511C-4642-8B19-A6359D6688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294BD-C5A5-487B-8D20-013A4CA61EBA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6439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36D65-91AB-4F6F-80F4-333FEC95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57040042-5FCD-4E22-BC41-0E1FBB2B5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34ED1A6-8B70-414B-9042-259FB2324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AE1428AF-C5FE-4F79-AD58-8CB318F700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6739860A-2B91-4BC1-A1E3-BA123DB21B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4DFBB27F-305E-4EAE-9373-47F3F4B98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F6B52-F4A0-4636-8279-C7675BED7644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2032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3C30C75-C587-4E33-BF3E-786A02F7EA71}"/>
              </a:ext>
            </a:extLst>
          </p:cNvPr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307203" name="Freeform 3">
              <a:extLst>
                <a:ext uri="{FF2B5EF4-FFF2-40B4-BE49-F238E27FC236}">
                  <a16:creationId xmlns:a16="http://schemas.microsoft.com/office/drawing/2014/main" id="{DCFE0FCC-A372-45C5-A5E3-9323FCADB7C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uk-UA"/>
            </a:p>
          </p:txBody>
        </p:sp>
        <p:sp>
          <p:nvSpPr>
            <p:cNvPr id="307204" name="Freeform 4">
              <a:extLst>
                <a:ext uri="{FF2B5EF4-FFF2-40B4-BE49-F238E27FC236}">
                  <a16:creationId xmlns:a16="http://schemas.microsoft.com/office/drawing/2014/main" id="{3B2F95BE-834A-4AF4-AF46-9A786D3966B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uk-UA"/>
            </a:p>
          </p:txBody>
        </p:sp>
        <p:sp>
          <p:nvSpPr>
            <p:cNvPr id="307205" name="Freeform 5">
              <a:extLst>
                <a:ext uri="{FF2B5EF4-FFF2-40B4-BE49-F238E27FC236}">
                  <a16:creationId xmlns:a16="http://schemas.microsoft.com/office/drawing/2014/main" id="{48F15838-7464-46E2-A963-B2DCC607F7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uk-UA"/>
            </a:p>
          </p:txBody>
        </p:sp>
        <p:grpSp>
          <p:nvGrpSpPr>
            <p:cNvPr id="1035" name="Group 6">
              <a:extLst>
                <a:ext uri="{FF2B5EF4-FFF2-40B4-BE49-F238E27FC236}">
                  <a16:creationId xmlns:a16="http://schemas.microsoft.com/office/drawing/2014/main" id="{D05B3F82-05F3-43CC-900F-2A37B4C87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307207" name="Freeform 7">
                <a:extLst>
                  <a:ext uri="{FF2B5EF4-FFF2-40B4-BE49-F238E27FC236}">
                    <a16:creationId xmlns:a16="http://schemas.microsoft.com/office/drawing/2014/main" id="{84ED512F-E853-4BD1-BD4A-3CE59ECF1088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07208" name="Freeform 8">
                <a:extLst>
                  <a:ext uri="{FF2B5EF4-FFF2-40B4-BE49-F238E27FC236}">
                    <a16:creationId xmlns:a16="http://schemas.microsoft.com/office/drawing/2014/main" id="{C472103A-8144-48A1-A2C0-35DCA69A1492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07209" name="Freeform 9">
                <a:extLst>
                  <a:ext uri="{FF2B5EF4-FFF2-40B4-BE49-F238E27FC236}">
                    <a16:creationId xmlns:a16="http://schemas.microsoft.com/office/drawing/2014/main" id="{33BCBCC6-E607-4990-81BB-75EBA0DB4EC1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07210" name="Freeform 10">
                <a:extLst>
                  <a:ext uri="{FF2B5EF4-FFF2-40B4-BE49-F238E27FC236}">
                    <a16:creationId xmlns:a16="http://schemas.microsoft.com/office/drawing/2014/main" id="{C8416D50-4FC3-4789-9BF5-E47C75512E5D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07211" name="Freeform 11">
                <a:extLst>
                  <a:ext uri="{FF2B5EF4-FFF2-40B4-BE49-F238E27FC236}">
                    <a16:creationId xmlns:a16="http://schemas.microsoft.com/office/drawing/2014/main" id="{86E21937-25A9-4D3F-B110-79DD1A497061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07212" name="Freeform 12">
                <a:extLst>
                  <a:ext uri="{FF2B5EF4-FFF2-40B4-BE49-F238E27FC236}">
                    <a16:creationId xmlns:a16="http://schemas.microsoft.com/office/drawing/2014/main" id="{C1FFF3B0-3662-4197-AC2A-3F195D09F824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07213" name="Freeform 13">
                <a:extLst>
                  <a:ext uri="{FF2B5EF4-FFF2-40B4-BE49-F238E27FC236}">
                    <a16:creationId xmlns:a16="http://schemas.microsoft.com/office/drawing/2014/main" id="{31B14A76-E2E5-4D8D-BA8B-F623DA5B6881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07214" name="Freeform 14">
                <a:extLst>
                  <a:ext uri="{FF2B5EF4-FFF2-40B4-BE49-F238E27FC236}">
                    <a16:creationId xmlns:a16="http://schemas.microsoft.com/office/drawing/2014/main" id="{27EC25A9-352B-4B29-BAAD-82D083FBAB1C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07215" name="Freeform 15">
                <a:extLst>
                  <a:ext uri="{FF2B5EF4-FFF2-40B4-BE49-F238E27FC236}">
                    <a16:creationId xmlns:a16="http://schemas.microsoft.com/office/drawing/2014/main" id="{7E171936-4683-4DC0-9575-F2518151B3E7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07216" name="Freeform 16">
                <a:extLst>
                  <a:ext uri="{FF2B5EF4-FFF2-40B4-BE49-F238E27FC236}">
                    <a16:creationId xmlns:a16="http://schemas.microsoft.com/office/drawing/2014/main" id="{990D9293-EB6E-480E-9B26-790F7831CB2D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07217" name="Freeform 17">
                <a:extLst>
                  <a:ext uri="{FF2B5EF4-FFF2-40B4-BE49-F238E27FC236}">
                    <a16:creationId xmlns:a16="http://schemas.microsoft.com/office/drawing/2014/main" id="{DCB65AB9-917F-49C1-AEAF-97176981EC08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07218" name="Freeform 18">
                <a:extLst>
                  <a:ext uri="{FF2B5EF4-FFF2-40B4-BE49-F238E27FC236}">
                    <a16:creationId xmlns:a16="http://schemas.microsoft.com/office/drawing/2014/main" id="{A8297DBD-4693-4D69-9C74-5BA2B533C991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  <p:sp>
            <p:nvSpPr>
              <p:cNvPr id="307219" name="Freeform 19">
                <a:extLst>
                  <a:ext uri="{FF2B5EF4-FFF2-40B4-BE49-F238E27FC236}">
                    <a16:creationId xmlns:a16="http://schemas.microsoft.com/office/drawing/2014/main" id="{F5FB0734-3234-43B8-AB20-46CCBF41CD26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uk-UA"/>
              </a:p>
            </p:txBody>
          </p:sp>
        </p:grpSp>
        <p:sp>
          <p:nvSpPr>
            <p:cNvPr id="307220" name="Freeform 20">
              <a:extLst>
                <a:ext uri="{FF2B5EF4-FFF2-40B4-BE49-F238E27FC236}">
                  <a16:creationId xmlns:a16="http://schemas.microsoft.com/office/drawing/2014/main" id="{3AC41E11-371D-4A3C-8D04-7CDA750F13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uk-UA"/>
            </a:p>
          </p:txBody>
        </p:sp>
        <p:sp>
          <p:nvSpPr>
            <p:cNvPr id="307221" name="Freeform 21">
              <a:extLst>
                <a:ext uri="{FF2B5EF4-FFF2-40B4-BE49-F238E27FC236}">
                  <a16:creationId xmlns:a16="http://schemas.microsoft.com/office/drawing/2014/main" id="{80A68F9E-6111-4870-AB8A-2AEE0433C2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uk-UA"/>
            </a:p>
          </p:txBody>
        </p:sp>
        <p:sp>
          <p:nvSpPr>
            <p:cNvPr id="307222" name="Freeform 22">
              <a:extLst>
                <a:ext uri="{FF2B5EF4-FFF2-40B4-BE49-F238E27FC236}">
                  <a16:creationId xmlns:a16="http://schemas.microsoft.com/office/drawing/2014/main" id="{F918688A-3268-44BD-814C-A639DA575F9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uk-UA"/>
            </a:p>
          </p:txBody>
        </p:sp>
        <p:sp>
          <p:nvSpPr>
            <p:cNvPr id="1039" name="Freeform 23">
              <a:extLst>
                <a:ext uri="{FF2B5EF4-FFF2-40B4-BE49-F238E27FC236}">
                  <a16:creationId xmlns:a16="http://schemas.microsoft.com/office/drawing/2014/main" id="{5F67A682-A9ED-4FE5-82AA-33275E0A799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23 w 717"/>
                <a:gd name="T1" fmla="*/ 845 h 845"/>
                <a:gd name="T2" fmla="*/ 723 w 717"/>
                <a:gd name="T3" fmla="*/ 821 h 845"/>
                <a:gd name="T4" fmla="*/ 580 w 717"/>
                <a:gd name="T5" fmla="*/ 605 h 845"/>
                <a:gd name="T6" fmla="*/ 409 w 717"/>
                <a:gd name="T7" fmla="*/ 396 h 845"/>
                <a:gd name="T8" fmla="*/ 22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2 w 717"/>
                <a:gd name="T15" fmla="*/ 198 h 845"/>
                <a:gd name="T16" fmla="*/ 403 w 717"/>
                <a:gd name="T17" fmla="*/ 408 h 845"/>
                <a:gd name="T18" fmla="*/ 574 w 717"/>
                <a:gd name="T19" fmla="*/ 623 h 845"/>
                <a:gd name="T20" fmla="*/ 723 w 717"/>
                <a:gd name="T21" fmla="*/ 845 h 845"/>
                <a:gd name="T22" fmla="*/ 72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40" name="Freeform 24">
              <a:extLst>
                <a:ext uri="{FF2B5EF4-FFF2-40B4-BE49-F238E27FC236}">
                  <a16:creationId xmlns:a16="http://schemas.microsoft.com/office/drawing/2014/main" id="{2E9A58D3-A73C-406D-946A-B0AA88CD01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0 w 407"/>
                <a:gd name="T1" fmla="*/ 414 h 414"/>
                <a:gd name="T2" fmla="*/ 410 w 407"/>
                <a:gd name="T3" fmla="*/ 396 h 414"/>
                <a:gd name="T4" fmla="*/ 22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9 w 407"/>
                <a:gd name="T13" fmla="*/ 204 h 414"/>
                <a:gd name="T14" fmla="*/ 410 w 407"/>
                <a:gd name="T15" fmla="*/ 414 h 414"/>
                <a:gd name="T16" fmla="*/ 41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307225" name="Freeform 25">
              <a:extLst>
                <a:ext uri="{FF2B5EF4-FFF2-40B4-BE49-F238E27FC236}">
                  <a16:creationId xmlns:a16="http://schemas.microsoft.com/office/drawing/2014/main" id="{077BE3E7-DABD-482C-ACD7-60B2CC87ED1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uk-UA"/>
            </a:p>
          </p:txBody>
        </p:sp>
        <p:sp>
          <p:nvSpPr>
            <p:cNvPr id="1042" name="Freeform 26">
              <a:extLst>
                <a:ext uri="{FF2B5EF4-FFF2-40B4-BE49-F238E27FC236}">
                  <a16:creationId xmlns:a16="http://schemas.microsoft.com/office/drawing/2014/main" id="{D5947E18-A8B7-48A0-924A-2491B16CA87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92 w 586"/>
                <a:gd name="T1" fmla="*/ 0 h 599"/>
                <a:gd name="T2" fmla="*/ 574 w 586"/>
                <a:gd name="T3" fmla="*/ 0 h 599"/>
                <a:gd name="T4" fmla="*/ 410 w 586"/>
                <a:gd name="T5" fmla="*/ 132 h 599"/>
                <a:gd name="T6" fmla="*/ 26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0 w 586"/>
                <a:gd name="T17" fmla="*/ 282 h 599"/>
                <a:gd name="T18" fmla="*/ 416 w 586"/>
                <a:gd name="T19" fmla="*/ 138 h 599"/>
                <a:gd name="T20" fmla="*/ 592 w 586"/>
                <a:gd name="T21" fmla="*/ 0 h 599"/>
                <a:gd name="T22" fmla="*/ 59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43" name="Freeform 27">
              <a:extLst>
                <a:ext uri="{FF2B5EF4-FFF2-40B4-BE49-F238E27FC236}">
                  <a16:creationId xmlns:a16="http://schemas.microsoft.com/office/drawing/2014/main" id="{F9C18BEA-EACE-4BA5-ADB6-BEF968150CF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2 w 269"/>
                <a:gd name="T1" fmla="*/ 0 h 252"/>
                <a:gd name="T2" fmla="*/ 25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2 w 269"/>
                <a:gd name="T15" fmla="*/ 0 h 252"/>
                <a:gd name="T16" fmla="*/ 27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44" name="Line 28">
              <a:extLst>
                <a:ext uri="{FF2B5EF4-FFF2-40B4-BE49-F238E27FC236}">
                  <a16:creationId xmlns:a16="http://schemas.microsoft.com/office/drawing/2014/main" id="{DBA440CC-E2A1-4DEA-8478-D3D2B85FA3D6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45" name="Line 29">
              <a:extLst>
                <a:ext uri="{FF2B5EF4-FFF2-40B4-BE49-F238E27FC236}">
                  <a16:creationId xmlns:a16="http://schemas.microsoft.com/office/drawing/2014/main" id="{54D6B758-A56B-43AE-AF92-6BB76724C26F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46" name="Line 30">
              <a:extLst>
                <a:ext uri="{FF2B5EF4-FFF2-40B4-BE49-F238E27FC236}">
                  <a16:creationId xmlns:a16="http://schemas.microsoft.com/office/drawing/2014/main" id="{F0C30723-7207-4377-AC5F-5E207DC7E329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grpSp>
          <p:nvGrpSpPr>
            <p:cNvPr id="1047" name="Group 31">
              <a:extLst>
                <a:ext uri="{FF2B5EF4-FFF2-40B4-BE49-F238E27FC236}">
                  <a16:creationId xmlns:a16="http://schemas.microsoft.com/office/drawing/2014/main" id="{B3C93188-9234-4C18-BD81-8FFD7CB24A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>
                <a:extLst>
                  <a:ext uri="{FF2B5EF4-FFF2-40B4-BE49-F238E27FC236}">
                    <a16:creationId xmlns:a16="http://schemas.microsoft.com/office/drawing/2014/main" id="{72B8E557-5ABA-44E6-8645-C5FCCB308C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051" name="Line 33">
                <a:extLst>
                  <a:ext uri="{FF2B5EF4-FFF2-40B4-BE49-F238E27FC236}">
                    <a16:creationId xmlns:a16="http://schemas.microsoft.com/office/drawing/2014/main" id="{AF38627D-4FBF-419E-A490-5E33A0FEC7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052" name="Line 34">
                <a:extLst>
                  <a:ext uri="{FF2B5EF4-FFF2-40B4-BE49-F238E27FC236}">
                    <a16:creationId xmlns:a16="http://schemas.microsoft.com/office/drawing/2014/main" id="{9CB5680D-2F87-433C-9FE1-30E583580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053" name="Line 35">
                <a:extLst>
                  <a:ext uri="{FF2B5EF4-FFF2-40B4-BE49-F238E27FC236}">
                    <a16:creationId xmlns:a16="http://schemas.microsoft.com/office/drawing/2014/main" id="{5D8677BD-609A-4E5B-97FD-7719C928EA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054" name="Line 36">
                <a:extLst>
                  <a:ext uri="{FF2B5EF4-FFF2-40B4-BE49-F238E27FC236}">
                    <a16:creationId xmlns:a16="http://schemas.microsoft.com/office/drawing/2014/main" id="{AEBD8F0D-DE55-4D5D-97A3-20D3A6ACD5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</p:grpSp>
        <p:sp>
          <p:nvSpPr>
            <p:cNvPr id="1048" name="Line 37">
              <a:extLst>
                <a:ext uri="{FF2B5EF4-FFF2-40B4-BE49-F238E27FC236}">
                  <a16:creationId xmlns:a16="http://schemas.microsoft.com/office/drawing/2014/main" id="{8A32CF63-6691-4AE6-916D-45FAFA06CFFE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49" name="Line 38">
              <a:extLst>
                <a:ext uri="{FF2B5EF4-FFF2-40B4-BE49-F238E27FC236}">
                  <a16:creationId xmlns:a16="http://schemas.microsoft.com/office/drawing/2014/main" id="{130B0D72-947F-4C4B-A744-E066AB7B997D}"/>
                </a:ext>
              </a:extLst>
            </p:cNvPr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307239" name="Rectangle 39">
            <a:extLst>
              <a:ext uri="{FF2B5EF4-FFF2-40B4-BE49-F238E27FC236}">
                <a16:creationId xmlns:a16="http://schemas.microsoft.com/office/drawing/2014/main" id="{C8929FE1-F9ED-4820-A7CE-D97809CC1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заголовка</a:t>
            </a:r>
          </a:p>
        </p:txBody>
      </p:sp>
      <p:sp>
        <p:nvSpPr>
          <p:cNvPr id="307240" name="Rectangle 40">
            <a:extLst>
              <a:ext uri="{FF2B5EF4-FFF2-40B4-BE49-F238E27FC236}">
                <a16:creationId xmlns:a16="http://schemas.microsoft.com/office/drawing/2014/main" id="{D05E38FC-FF26-46F2-A981-68D36B45AA8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307241" name="Rectangle 41">
            <a:extLst>
              <a:ext uri="{FF2B5EF4-FFF2-40B4-BE49-F238E27FC236}">
                <a16:creationId xmlns:a16="http://schemas.microsoft.com/office/drawing/2014/main" id="{468B56BF-E2A6-4700-871C-69F47AD6F9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307242" name="Rectangle 42">
            <a:extLst>
              <a:ext uri="{FF2B5EF4-FFF2-40B4-BE49-F238E27FC236}">
                <a16:creationId xmlns:a16="http://schemas.microsoft.com/office/drawing/2014/main" id="{98331182-8D33-407A-BC71-91E1FAAF8F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7F1F9291-0466-42E3-9CDA-EBC1A7E3738C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  <p:sp>
        <p:nvSpPr>
          <p:cNvPr id="307243" name="Rectangle 43">
            <a:extLst>
              <a:ext uri="{FF2B5EF4-FFF2-40B4-BE49-F238E27FC236}">
                <a16:creationId xmlns:a16="http://schemas.microsoft.com/office/drawing/2014/main" id="{B36CB9A8-7D9F-4ADF-83EB-FF94EB891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текста</a:t>
            </a:r>
          </a:p>
          <a:p>
            <a:pPr lvl="1"/>
            <a:r>
              <a:rPr lang="ru-RU" altLang="uk-UA"/>
              <a:t>Второй уровень</a:t>
            </a:r>
          </a:p>
          <a:p>
            <a:pPr lvl="2"/>
            <a:r>
              <a:rPr lang="ru-RU" altLang="uk-UA"/>
              <a:t>Третий уровень</a:t>
            </a:r>
          </a:p>
          <a:p>
            <a:pPr lvl="3"/>
            <a:r>
              <a:rPr lang="ru-RU" altLang="uk-UA"/>
              <a:t>Четвертый уровень</a:t>
            </a:r>
          </a:p>
          <a:p>
            <a:pPr lvl="4"/>
            <a:r>
              <a:rPr lang="ru-RU" altLang="uk-UA"/>
              <a:t>Пятый уровень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7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jpeg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jpeg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4E41F748-CE4B-4440-BCC4-5EF187FD4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altLang="uk-UA" b="1" dirty="0">
                <a:solidFill>
                  <a:srgbClr val="FF7C80"/>
                </a:solidFill>
                <a:latin typeface="Book Antiqua" panose="02040602050305030304" pitchFamily="18" charset="0"/>
              </a:rPr>
              <a:t>Дослідити функцію та побудувати її графік</a:t>
            </a:r>
            <a:endParaRPr lang="ru-RU" altLang="uk-UA" b="1" dirty="0">
              <a:solidFill>
                <a:srgbClr val="FF7C80"/>
              </a:solidFill>
              <a:latin typeface="Book Antiqua" panose="02040602050305030304" pitchFamily="18" charset="0"/>
            </a:endParaRP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8E1246DB-2680-423D-9E3B-3CF3A81DA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2800">
              <a:solidFill>
                <a:srgbClr val="FFCC66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076" name="Object 6">
            <a:extLst>
              <a:ext uri="{FF2B5EF4-FFF2-40B4-BE49-F238E27FC236}">
                <a16:creationId xmlns:a16="http://schemas.microsoft.com/office/drawing/2014/main" id="{C1D8884D-4E72-4D18-8B89-A260FFFD0A1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403350" y="2611438"/>
          <a:ext cx="6337300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Формула" r:id="rId3" imgW="1002865" imgH="266584" progId="Equation.3">
                  <p:embed/>
                </p:oleObj>
              </mc:Choice>
              <mc:Fallback>
                <p:oleObj name="Формула" r:id="rId3" imgW="1002865" imgH="2665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11438"/>
                        <a:ext cx="6337300" cy="17033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66722034-0D5E-49E3-BF17-218ED6118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088" y="188913"/>
            <a:ext cx="8505825" cy="1135062"/>
          </a:xfrm>
        </p:spPr>
        <p:txBody>
          <a:bodyPr/>
          <a:lstStyle/>
          <a:p>
            <a:pPr eaLnBrk="1" hangingPunct="1">
              <a:defRPr/>
            </a:pPr>
            <a:r>
              <a:rPr lang="uk-UA" altLang="uk-UA" sz="4000" b="1" dirty="0">
                <a:solidFill>
                  <a:srgbClr val="FFFF00"/>
                </a:solidFill>
                <a:latin typeface="Book Antiqua" panose="02040602050305030304" pitchFamily="18" charset="0"/>
              </a:rPr>
              <a:t>Дослідити функцію та побудувати її графік</a:t>
            </a:r>
            <a:endParaRPr lang="ru-RU" altLang="uk-UA" sz="4000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2291" name="Object 4">
            <a:extLst>
              <a:ext uri="{FF2B5EF4-FFF2-40B4-BE49-F238E27FC236}">
                <a16:creationId xmlns:a16="http://schemas.microsoft.com/office/drawing/2014/main" id="{34399793-842D-4339-B793-2815D818DDE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155700" y="2205038"/>
          <a:ext cx="68326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Формула" r:id="rId3" imgW="863225" imgH="444307" progId="Equation.3">
                  <p:embed/>
                </p:oleObj>
              </mc:Choice>
              <mc:Fallback>
                <p:oleObj name="Формула" r:id="rId3" imgW="863225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205038"/>
                        <a:ext cx="6832600" cy="26638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66CC"/>
            </a:gs>
            <a:gs pos="80000">
              <a:srgbClr val="0066CC"/>
            </a:gs>
            <a:gs pos="100000">
              <a:srgbClr val="0028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F66CB608-82DF-467A-AE32-00498E262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765175"/>
            <a:ext cx="8569325" cy="1150938"/>
          </a:xfrm>
        </p:spPr>
        <p:txBody>
          <a:bodyPr/>
          <a:lstStyle/>
          <a:p>
            <a:pPr eaLnBrk="1" hangingPunct="1">
              <a:defRPr/>
            </a:pPr>
            <a:r>
              <a:rPr lang="uk-UA" altLang="uk-UA" sz="4000" b="1" dirty="0">
                <a:solidFill>
                  <a:srgbClr val="FF7C80"/>
                </a:solidFill>
                <a:latin typeface="Book Antiqua" panose="02040602050305030304" pitchFamily="18" charset="0"/>
              </a:rPr>
              <a:t>1. Область визначення функції</a:t>
            </a:r>
            <a:endParaRPr lang="ru-RU" altLang="uk-UA" sz="4000" b="1" dirty="0">
              <a:solidFill>
                <a:srgbClr val="FF7C80"/>
              </a:solidFill>
              <a:latin typeface="Book Antiqua" panose="02040602050305030304" pitchFamily="18" charset="0"/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AAA8CF02-E6FA-4E78-B973-72381C3ED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2605088"/>
            <a:ext cx="4687888" cy="4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uk-UA" altLang="uk-UA" sz="2800">
              <a:solidFill>
                <a:srgbClr val="FFCC66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3316" name="Об'єкт 2">
            <a:extLst>
              <a:ext uri="{FF2B5EF4-FFF2-40B4-BE49-F238E27FC236}">
                <a16:creationId xmlns:a16="http://schemas.microsoft.com/office/drawing/2014/main" id="{D88044CD-7A1B-4F23-9656-45F1A227E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757488"/>
          <a:ext cx="76327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Формула" r:id="rId3" imgW="1739900" imgH="215900" progId="Equation.3">
                  <p:embed/>
                </p:oleObj>
              </mc:Choice>
              <mc:Fallback>
                <p:oleObj name="Формула" r:id="rId3" imgW="1739900" imgH="215900" progId="Equation.3">
                  <p:embed/>
                  <p:pic>
                    <p:nvPicPr>
                      <p:cNvPr id="0" name="Об'є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57488"/>
                        <a:ext cx="7632700" cy="1168400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chemeClr val="tx1">
                            <a:alpha val="54117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62" name="Rectangle 10">
            <a:extLst>
              <a:ext uri="{FF2B5EF4-FFF2-40B4-BE49-F238E27FC236}">
                <a16:creationId xmlns:a16="http://schemas.microsoft.com/office/drawing/2014/main" id="{260A9DBF-0C3B-4585-8709-841CFB51F1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138113"/>
            <a:ext cx="8207375" cy="1473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uk-UA" altLang="uk-UA" sz="3600" b="1" dirty="0">
                <a:solidFill>
                  <a:srgbClr val="FF7C80"/>
                </a:solidFill>
                <a:latin typeface="Book Antiqua" panose="02040602050305030304" pitchFamily="18" charset="0"/>
              </a:rPr>
              <a:t>2. Знаходимо точки перетину графіка функції з осями координат</a:t>
            </a:r>
            <a:endParaRPr lang="ru-RU" altLang="uk-UA" sz="3600" b="1" dirty="0">
              <a:solidFill>
                <a:srgbClr val="FF7C80"/>
              </a:solidFill>
              <a:latin typeface="Book Antiqua" panose="02040602050305030304" pitchFamily="18" charset="0"/>
            </a:endParaRPr>
          </a:p>
        </p:txBody>
      </p:sp>
      <p:sp>
        <p:nvSpPr>
          <p:cNvPr id="279564" name="Rectangle 12">
            <a:extLst>
              <a:ext uri="{FF2B5EF4-FFF2-40B4-BE49-F238E27FC236}">
                <a16:creationId xmlns:a16="http://schemas.microsoft.com/office/drawing/2014/main" id="{3087CEBD-E74E-4DBA-ACAA-2636719A8E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3213100"/>
            <a:ext cx="6400800" cy="1752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uk-UA" sz="4000" dirty="0"/>
              <a:t>OX:</a:t>
            </a:r>
          </a:p>
          <a:p>
            <a:pPr algn="l" eaLnBrk="1" hangingPunct="1">
              <a:defRPr/>
            </a:pPr>
            <a:endParaRPr lang="en-US" altLang="uk-UA" sz="4000" dirty="0"/>
          </a:p>
          <a:p>
            <a:pPr algn="l" eaLnBrk="1" hangingPunct="1">
              <a:defRPr/>
            </a:pPr>
            <a:r>
              <a:rPr lang="en-US" altLang="uk-UA" sz="4000" dirty="0"/>
              <a:t>OY: </a:t>
            </a:r>
            <a:r>
              <a:rPr lang="uk-UA" altLang="uk-UA" sz="4000" dirty="0"/>
              <a:t>не перетинає (</a:t>
            </a:r>
            <a:r>
              <a:rPr lang="uk-UA" altLang="uk-UA" sz="4000" u="sng" dirty="0"/>
              <a:t>х≠0</a:t>
            </a:r>
            <a:r>
              <a:rPr lang="uk-UA" altLang="uk-UA" sz="4000" dirty="0"/>
              <a:t>)</a:t>
            </a:r>
          </a:p>
        </p:txBody>
      </p:sp>
      <p:graphicFrame>
        <p:nvGraphicFramePr>
          <p:cNvPr id="14340" name="Object 13">
            <a:extLst>
              <a:ext uri="{FF2B5EF4-FFF2-40B4-BE49-F238E27FC236}">
                <a16:creationId xmlns:a16="http://schemas.microsoft.com/office/drawing/2014/main" id="{F55FB4EE-56A2-4A7B-A923-0F2788A1F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9963" y="2362200"/>
          <a:ext cx="60483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Формула" r:id="rId3" imgW="1752600" imgH="495300" progId="Equation.3">
                  <p:embed/>
                </p:oleObj>
              </mc:Choice>
              <mc:Fallback>
                <p:oleObj name="Формула" r:id="rId3" imgW="1752600" imgH="495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2362200"/>
                        <a:ext cx="6048375" cy="193357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AE9A4596-1A57-4878-BC03-FF51AB6667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115888"/>
            <a:ext cx="8459787" cy="1081087"/>
          </a:xfrm>
        </p:spPr>
        <p:txBody>
          <a:bodyPr/>
          <a:lstStyle/>
          <a:p>
            <a:pPr eaLnBrk="1" hangingPunct="1">
              <a:defRPr/>
            </a:pPr>
            <a:r>
              <a:rPr lang="uk-UA" altLang="uk-UA" sz="3200" b="1" dirty="0">
                <a:solidFill>
                  <a:srgbClr val="FF7C80"/>
                </a:solidFill>
                <a:latin typeface="Book Antiqua" panose="02040602050305030304" pitchFamily="18" charset="0"/>
              </a:rPr>
              <a:t>3. Досліджуємо функцію на періодичність, парність і непарність</a:t>
            </a:r>
            <a:endParaRPr lang="ru-RU" altLang="uk-UA" sz="3200" b="1" dirty="0">
              <a:solidFill>
                <a:srgbClr val="FF7C80"/>
              </a:solidFill>
              <a:latin typeface="Book Antiqua" panose="02040602050305030304" pitchFamily="18" charset="0"/>
            </a:endParaRPr>
          </a:p>
        </p:txBody>
      </p:sp>
      <p:sp>
        <p:nvSpPr>
          <p:cNvPr id="314374" name="Rectangle 6">
            <a:extLst>
              <a:ext uri="{FF2B5EF4-FFF2-40B4-BE49-F238E27FC236}">
                <a16:creationId xmlns:a16="http://schemas.microsoft.com/office/drawing/2014/main" id="{50AF1AEC-18B8-4B9D-A9EE-8A6D6F9372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2725" y="4546600"/>
            <a:ext cx="8642350" cy="2087563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defRPr/>
            </a:pPr>
            <a:r>
              <a:rPr lang="uk-UA" altLang="uk-UA" dirty="0"/>
              <a:t>    </a:t>
            </a:r>
            <a:r>
              <a:rPr lang="uk-UA" altLang="uk-UA" dirty="0">
                <a:solidFill>
                  <a:srgbClr val="FFCC99"/>
                </a:solidFill>
              </a:rPr>
              <a:t>Функція є неперіодичною. Функція  непарна, а отже графік функції є симетричним відносно початку координат</a:t>
            </a:r>
            <a:endParaRPr lang="ru-RU" altLang="uk-UA" dirty="0">
              <a:solidFill>
                <a:srgbClr val="FFCC99"/>
              </a:solidFill>
            </a:endParaRP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7297DD42-748A-460A-9C21-1AA6173B35FA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633413" y="1350963"/>
          <a:ext cx="780097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Формула" r:id="rId3" imgW="3810000" imgH="1955800" progId="Equation.3">
                  <p:embed/>
                </p:oleObj>
              </mc:Choice>
              <mc:Fallback>
                <p:oleObj name="Формула" r:id="rId3" imgW="3810000" imgH="195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1350963"/>
                        <a:ext cx="7800975" cy="31083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065B383B-EE22-4EAD-821E-09DA77F37AC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188913"/>
            <a:ext cx="8132763" cy="1152525"/>
          </a:xfrm>
        </p:spPr>
        <p:txBody>
          <a:bodyPr/>
          <a:lstStyle/>
          <a:p>
            <a:pPr eaLnBrk="1" hangingPunct="1">
              <a:defRPr/>
            </a:pPr>
            <a:r>
              <a:rPr lang="uk-UA" altLang="uk-UA" sz="3200" dirty="0">
                <a:solidFill>
                  <a:srgbClr val="FF66FF"/>
                </a:solidFill>
                <a:latin typeface="Times New Roman" panose="02020603050405020304" pitchFamily="18" charset="0"/>
              </a:rPr>
              <a:t> </a:t>
            </a:r>
            <a:r>
              <a:rPr lang="uk-UA" altLang="uk-UA" sz="3200" b="1" dirty="0">
                <a:solidFill>
                  <a:srgbClr val="FF7C80"/>
                </a:solidFill>
                <a:latin typeface="Book Antiqua" panose="02040602050305030304" pitchFamily="18" charset="0"/>
              </a:rPr>
              <a:t>4. Знаходимо інтервали монотонності функції.</a:t>
            </a:r>
            <a:endParaRPr lang="ru-RU" altLang="uk-UA" sz="3200" b="1" dirty="0">
              <a:solidFill>
                <a:srgbClr val="FF7C80"/>
              </a:solidFill>
              <a:latin typeface="Book Antiqua" panose="02040602050305030304" pitchFamily="18" charset="0"/>
            </a:endParaRPr>
          </a:p>
        </p:txBody>
      </p:sp>
      <p:sp>
        <p:nvSpPr>
          <p:cNvPr id="315397" name="Rectangle 5">
            <a:extLst>
              <a:ext uri="{FF2B5EF4-FFF2-40B4-BE49-F238E27FC236}">
                <a16:creationId xmlns:a16="http://schemas.microsoft.com/office/drawing/2014/main" id="{915AAC91-98A2-4401-809E-49A86BAA52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03238" y="3862388"/>
            <a:ext cx="8137525" cy="2736850"/>
          </a:xfrm>
        </p:spPr>
        <p:txBody>
          <a:bodyPr/>
          <a:lstStyle/>
          <a:p>
            <a:pPr eaLnBrk="1" hangingPunct="1">
              <a:defRPr/>
            </a:pPr>
            <a:r>
              <a:rPr lang="uk-UA" altLang="uk-UA" i="1" dirty="0">
                <a:solidFill>
                  <a:srgbClr val="FFCCFF"/>
                </a:solidFill>
                <a:latin typeface="Times New Roman" panose="02020603050405020304" pitchFamily="18" charset="0"/>
              </a:rPr>
              <a:t>Так як перша  похідна функції є додатним виразом для всіх визначених значень незалежної змінної х, то на всій області визначення функція є зростаючою. Точок екстремуму функція немає.</a:t>
            </a:r>
            <a:endParaRPr lang="ru-RU" altLang="uk-UA" i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88" name="Object 3">
            <a:extLst>
              <a:ext uri="{FF2B5EF4-FFF2-40B4-BE49-F238E27FC236}">
                <a16:creationId xmlns:a16="http://schemas.microsoft.com/office/drawing/2014/main" id="{D3513B73-668E-4C0E-BFD1-6CAF07F6C3D7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336550" y="1665288"/>
          <a:ext cx="8353425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Формула" r:id="rId3" imgW="4203700" imgH="990600" progId="Equation.3">
                  <p:embed/>
                </p:oleObj>
              </mc:Choice>
              <mc:Fallback>
                <p:oleObj name="Формула" r:id="rId3" imgW="4203700" imgH="9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1665288"/>
                        <a:ext cx="8353425" cy="19796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757C7A0F-9167-49B3-A46D-FC983BA4D2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333375"/>
            <a:ext cx="7920037" cy="1150938"/>
          </a:xfrm>
        </p:spPr>
        <p:txBody>
          <a:bodyPr/>
          <a:lstStyle/>
          <a:p>
            <a:pPr eaLnBrk="1" hangingPunct="1">
              <a:defRPr/>
            </a:pPr>
            <a:r>
              <a:rPr lang="uk-UA" altLang="uk-UA" sz="3200" b="1" dirty="0">
                <a:solidFill>
                  <a:srgbClr val="FF7C80"/>
                </a:solidFill>
                <a:latin typeface="Book Antiqua" panose="02040602050305030304" pitchFamily="18" charset="0"/>
              </a:rPr>
              <a:t>6. Знаходимо напрямки опуклості і точки перегину графіка функції</a:t>
            </a:r>
            <a:endParaRPr lang="ru-RU" altLang="uk-UA" sz="3200" b="1" dirty="0">
              <a:solidFill>
                <a:srgbClr val="FF7C8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7411" name="Object 6">
            <a:extLst>
              <a:ext uri="{FF2B5EF4-FFF2-40B4-BE49-F238E27FC236}">
                <a16:creationId xmlns:a16="http://schemas.microsoft.com/office/drawing/2014/main" id="{712B5861-D159-4DE8-8040-028C3854DFA2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114300" y="2276475"/>
          <a:ext cx="8915400" cy="267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Формула" r:id="rId3" imgW="4191000" imgH="1257300" progId="Equation.3">
                  <p:embed/>
                </p:oleObj>
              </mc:Choice>
              <mc:Fallback>
                <p:oleObj name="Формула" r:id="rId3" imgW="4191000" imgH="1257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2276475"/>
                        <a:ext cx="8915400" cy="26749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4" name="Rectangle 4">
            <a:extLst>
              <a:ext uri="{FF2B5EF4-FFF2-40B4-BE49-F238E27FC236}">
                <a16:creationId xmlns:a16="http://schemas.microsoft.com/office/drawing/2014/main" id="{7659B984-9C2F-490D-8192-2D2AE486A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78850" cy="1139825"/>
          </a:xfrm>
        </p:spPr>
        <p:txBody>
          <a:bodyPr/>
          <a:lstStyle/>
          <a:p>
            <a:pPr eaLnBrk="1" hangingPunct="1">
              <a:defRPr/>
            </a:pPr>
            <a:r>
              <a:rPr lang="uk-UA" altLang="uk-UA" sz="3200" b="1" dirty="0">
                <a:solidFill>
                  <a:srgbClr val="FF7C80"/>
                </a:solidFill>
                <a:latin typeface="Book Antiqua" panose="02040602050305030304" pitchFamily="18" charset="0"/>
              </a:rPr>
              <a:t>7. Знаходимо асимптоти графіка функції</a:t>
            </a:r>
            <a:endParaRPr lang="ru-RU" altLang="uk-UA" sz="3200" b="1" dirty="0">
              <a:solidFill>
                <a:srgbClr val="FF7C8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8435" name="Object 5">
            <a:extLst>
              <a:ext uri="{FF2B5EF4-FFF2-40B4-BE49-F238E27FC236}">
                <a16:creationId xmlns:a16="http://schemas.microsoft.com/office/drawing/2014/main" id="{A8CCBF83-D5C1-46D2-B0D0-5A25B049131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06363" y="1403350"/>
          <a:ext cx="8929687" cy="496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Формула" r:id="rId3" imgW="8432800" imgH="4648200" progId="Equation.3">
                  <p:embed/>
                </p:oleObj>
              </mc:Choice>
              <mc:Fallback>
                <p:oleObj name="Формула" r:id="rId3" imgW="8432800" imgH="464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403350"/>
                        <a:ext cx="8929687" cy="49641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9" name="Rectangle 5">
            <a:extLst>
              <a:ext uri="{FF2B5EF4-FFF2-40B4-BE49-F238E27FC236}">
                <a16:creationId xmlns:a16="http://schemas.microsoft.com/office/drawing/2014/main" id="{3627B96A-9FD8-4C53-98EE-6A1674C45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640763" cy="719137"/>
          </a:xfrm>
        </p:spPr>
        <p:txBody>
          <a:bodyPr/>
          <a:lstStyle/>
          <a:p>
            <a:pPr eaLnBrk="1" hangingPunct="1">
              <a:defRPr/>
            </a:pPr>
            <a:r>
              <a:rPr lang="uk-UA" altLang="uk-UA" sz="2800" b="1" dirty="0">
                <a:solidFill>
                  <a:srgbClr val="FF7C80"/>
                </a:solidFill>
                <a:latin typeface="Book Antiqua" panose="02040602050305030304" pitchFamily="18" charset="0"/>
              </a:rPr>
              <a:t>За результатами досліджень будуємо </a:t>
            </a:r>
            <a:br>
              <a:rPr lang="uk-UA" altLang="uk-UA" sz="2800" b="1" dirty="0">
                <a:solidFill>
                  <a:srgbClr val="FF7C80"/>
                </a:solidFill>
                <a:latin typeface="Book Antiqua" panose="02040602050305030304" pitchFamily="18" charset="0"/>
              </a:rPr>
            </a:br>
            <a:r>
              <a:rPr lang="uk-UA" altLang="uk-UA" sz="2800" b="1" dirty="0">
                <a:solidFill>
                  <a:srgbClr val="FF7C80"/>
                </a:solidFill>
                <a:latin typeface="Book Antiqua" panose="02040602050305030304" pitchFamily="18" charset="0"/>
              </a:rPr>
              <a:t>графік функції</a:t>
            </a:r>
            <a:endParaRPr lang="ru-RU" altLang="uk-UA" sz="2800" b="1" dirty="0">
              <a:solidFill>
                <a:srgbClr val="FF7C8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9459" name="Object 7">
            <a:extLst>
              <a:ext uri="{FF2B5EF4-FFF2-40B4-BE49-F238E27FC236}">
                <a16:creationId xmlns:a16="http://schemas.microsoft.com/office/drawing/2014/main" id="{283F7706-9E7D-4EA7-BC4B-C334F7E9148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79388" y="1020763"/>
          <a:ext cx="8791575" cy="574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Точечный рисунок" r:id="rId3" imgW="8028571" imgH="5219048" progId="Paint.Picture">
                  <p:embed/>
                </p:oleObj>
              </mc:Choice>
              <mc:Fallback>
                <p:oleObj name="Точечный рисунок" r:id="rId3" imgW="8028571" imgH="5219048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20763"/>
                        <a:ext cx="8791575" cy="574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A75"/>
            </a:gs>
            <a:gs pos="50000">
              <a:schemeClr val="bg1"/>
            </a:gs>
            <a:gs pos="100000">
              <a:srgbClr val="003A7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1" name="Rectangle 7">
            <a:extLst>
              <a:ext uri="{FF2B5EF4-FFF2-40B4-BE49-F238E27FC236}">
                <a16:creationId xmlns:a16="http://schemas.microsoft.com/office/drawing/2014/main" id="{BBBFBF1A-247A-4034-8DF4-020DC5949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altLang="uk-UA" sz="3600" b="1" dirty="0">
                <a:solidFill>
                  <a:srgbClr val="FF7C80"/>
                </a:solidFill>
                <a:latin typeface="Book Antiqua" panose="02040602050305030304" pitchFamily="18" charset="0"/>
              </a:rPr>
              <a:t>1. Область визначення функції</a:t>
            </a:r>
            <a:endParaRPr lang="ru-RU" altLang="uk-UA" sz="3600" b="1" dirty="0">
              <a:solidFill>
                <a:srgbClr val="FF7C80"/>
              </a:solidFill>
              <a:latin typeface="Book Antiqua" panose="02040602050305030304" pitchFamily="18" charset="0"/>
            </a:endParaRPr>
          </a:p>
        </p:txBody>
      </p:sp>
      <p:sp>
        <p:nvSpPr>
          <p:cNvPr id="164872" name="Rectangle 8">
            <a:extLst>
              <a:ext uri="{FF2B5EF4-FFF2-40B4-BE49-F238E27FC236}">
                <a16:creationId xmlns:a16="http://schemas.microsoft.com/office/drawing/2014/main" id="{2D01B2F4-473E-42B0-91D1-9018CFB694F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8263"/>
            <a:ext cx="4762500" cy="464661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uk-UA" altLang="uk-UA" sz="36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Знаходимо область визначення функції</a:t>
            </a:r>
            <a:endParaRPr lang="en-US" altLang="uk-UA" sz="3600" b="1" i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uk-UA" b="1" i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ru-RU" altLang="uk-UA" sz="2400" b="1" i="1" dirty="0"/>
          </a:p>
        </p:txBody>
      </p:sp>
      <p:graphicFrame>
        <p:nvGraphicFramePr>
          <p:cNvPr id="4100" name="Object 10">
            <a:extLst>
              <a:ext uri="{FF2B5EF4-FFF2-40B4-BE49-F238E27FC236}">
                <a16:creationId xmlns:a16="http://schemas.microsoft.com/office/drawing/2014/main" id="{F40027E8-4DDD-4E1E-B7FB-E742FF05B2B2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4932363" y="1804988"/>
          <a:ext cx="36004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Формула" r:id="rId3" imgW="1002865" imgH="266584" progId="Equation.3">
                  <p:embed/>
                </p:oleObj>
              </mc:Choice>
              <mc:Fallback>
                <p:oleObj name="Формула" r:id="rId3" imgW="1002865" imgH="26658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804988"/>
                        <a:ext cx="3600450" cy="10080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2">
            <a:extLst>
              <a:ext uri="{FF2B5EF4-FFF2-40B4-BE49-F238E27FC236}">
                <a16:creationId xmlns:a16="http://schemas.microsoft.com/office/drawing/2014/main" id="{2EBDB7E3-555B-46AC-BC57-1B85A51925F4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47650" y="4013200"/>
          <a:ext cx="8648700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Формула" r:id="rId5" imgW="3429000" imgH="609600" progId="Equation.3">
                  <p:embed/>
                </p:oleObj>
              </mc:Choice>
              <mc:Fallback>
                <p:oleObj name="Формула" r:id="rId5" imgW="3429000" imgH="609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4013200"/>
                        <a:ext cx="8648700" cy="15382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99"/>
            </a:gs>
            <a:gs pos="49000">
              <a:srgbClr val="0099CC"/>
            </a:gs>
            <a:gs pos="100000">
              <a:srgbClr val="3366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F5BA1871-BFC5-46C1-9CDF-DBD052E56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uk-UA" altLang="uk-UA" sz="3600" b="1" dirty="0">
                <a:solidFill>
                  <a:srgbClr val="FF7C80"/>
                </a:solidFill>
                <a:latin typeface="Book Antiqua" panose="02040602050305030304" pitchFamily="18" charset="0"/>
              </a:rPr>
              <a:t>2. Знаходимо точки перетину графіка функції з осями координат</a:t>
            </a:r>
            <a:endParaRPr lang="ru-RU" altLang="uk-UA" sz="3600" b="1" dirty="0">
              <a:solidFill>
                <a:srgbClr val="FF7C8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5123" name="Object 4">
            <a:extLst>
              <a:ext uri="{FF2B5EF4-FFF2-40B4-BE49-F238E27FC236}">
                <a16:creationId xmlns:a16="http://schemas.microsoft.com/office/drawing/2014/main" id="{27009BC0-B88F-47C8-84E1-919D1F17011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54013" y="1409700"/>
          <a:ext cx="8435975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Формула" r:id="rId3" imgW="2844800" imgH="2286000" progId="Equation.3">
                  <p:embed/>
                </p:oleObj>
              </mc:Choice>
              <mc:Fallback>
                <p:oleObj name="Формула" r:id="rId3" imgW="2844800" imgH="2286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409700"/>
                        <a:ext cx="8435975" cy="5321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4B96"/>
            </a:gs>
            <a:gs pos="36000">
              <a:srgbClr val="0099CC"/>
            </a:gs>
            <a:gs pos="100000">
              <a:srgbClr val="004B9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74AB4A3C-15D3-4048-B8C4-F77B471B5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5975" cy="1206500"/>
          </a:xfrm>
        </p:spPr>
        <p:txBody>
          <a:bodyPr/>
          <a:lstStyle/>
          <a:p>
            <a:pPr eaLnBrk="1" hangingPunct="1">
              <a:defRPr/>
            </a:pPr>
            <a:r>
              <a:rPr lang="uk-UA" altLang="uk-UA" sz="3200" b="1" dirty="0">
                <a:solidFill>
                  <a:srgbClr val="FF7C80"/>
                </a:solidFill>
                <a:latin typeface="Book Antiqua" panose="02040602050305030304" pitchFamily="18" charset="0"/>
              </a:rPr>
              <a:t>3. Досліджуємо функцію на періодичність, парність і непарність</a:t>
            </a:r>
            <a:endParaRPr lang="ru-RU" altLang="uk-UA" sz="3200" b="1" dirty="0">
              <a:solidFill>
                <a:srgbClr val="FF7C8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6147" name="Object 4">
            <a:extLst>
              <a:ext uri="{FF2B5EF4-FFF2-40B4-BE49-F238E27FC236}">
                <a16:creationId xmlns:a16="http://schemas.microsoft.com/office/drawing/2014/main" id="{906E8FAF-0C30-4781-8A6D-1556DC92F48E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60350" y="1700213"/>
          <a:ext cx="8658225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Формула" r:id="rId3" imgW="3111500" imgH="1854200" progId="Equation.3">
                  <p:embed/>
                </p:oleObj>
              </mc:Choice>
              <mc:Fallback>
                <p:oleObj name="Формула" r:id="rId3" imgW="3111500" imgH="185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1700213"/>
                        <a:ext cx="8658225" cy="4394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0051A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291BF5DD-1119-48E7-AAC6-809DF6888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altLang="uk-UA" sz="3600" dirty="0">
                <a:solidFill>
                  <a:srgbClr val="FF66FF"/>
                </a:solidFill>
                <a:latin typeface="Times New Roman" panose="02020603050405020304" pitchFamily="18" charset="0"/>
              </a:rPr>
              <a:t> </a:t>
            </a:r>
            <a:r>
              <a:rPr lang="uk-UA" altLang="uk-UA" sz="3600" b="1" dirty="0">
                <a:solidFill>
                  <a:srgbClr val="FF7C80"/>
                </a:solidFill>
                <a:latin typeface="Book Antiqua" panose="02040602050305030304" pitchFamily="18" charset="0"/>
              </a:rPr>
              <a:t>4. Знаходимо інтервали монотонності функції</a:t>
            </a:r>
            <a:endParaRPr lang="ru-RU" altLang="uk-UA" sz="3600" b="1" dirty="0">
              <a:solidFill>
                <a:srgbClr val="FF7C8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7171" name="Object 4">
            <a:extLst>
              <a:ext uri="{FF2B5EF4-FFF2-40B4-BE49-F238E27FC236}">
                <a16:creationId xmlns:a16="http://schemas.microsoft.com/office/drawing/2014/main" id="{B0A92FB2-F309-4AA3-A450-13E5C3397BD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68288" y="1665288"/>
          <a:ext cx="860742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Формула" r:id="rId3" imgW="2844800" imgH="2082800" progId="Equation.3">
                  <p:embed/>
                </p:oleObj>
              </mc:Choice>
              <mc:Fallback>
                <p:oleObj name="Формула" r:id="rId3" imgW="2844800" imgH="208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1665288"/>
                        <a:ext cx="8607425" cy="4895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C79"/>
            </a:gs>
            <a:gs pos="50000">
              <a:schemeClr val="bg1"/>
            </a:gs>
            <a:gs pos="100000">
              <a:srgbClr val="003C7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E2D84AE1-82A3-4B1B-8F44-7863A31DD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62950" cy="1135062"/>
          </a:xfrm>
        </p:spPr>
        <p:txBody>
          <a:bodyPr/>
          <a:lstStyle/>
          <a:p>
            <a:pPr eaLnBrk="1" hangingPunct="1">
              <a:defRPr/>
            </a:pPr>
            <a:r>
              <a:rPr lang="uk-UA" altLang="uk-UA" sz="3600" b="1" dirty="0">
                <a:solidFill>
                  <a:srgbClr val="FF7C80"/>
                </a:solidFill>
                <a:latin typeface="Book Antiqua" panose="02040602050305030304" pitchFamily="18" charset="0"/>
              </a:rPr>
              <a:t>5. Знаходимо екстремуми функції</a:t>
            </a:r>
            <a:endParaRPr lang="ru-RU" altLang="uk-UA" sz="3600" b="1" dirty="0">
              <a:solidFill>
                <a:srgbClr val="FF7C80"/>
              </a:solidFill>
              <a:latin typeface="Book Antiqua" panose="02040602050305030304" pitchFamily="18" charset="0"/>
            </a:endParaRP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372BAC3D-F5A2-428C-99FC-5FA3E9312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2738" y="1412875"/>
            <a:ext cx="8496300" cy="4781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altLang="uk-UA" sz="2800" dirty="0"/>
              <a:t>   </a:t>
            </a:r>
            <a:r>
              <a:rPr lang="uk-UA" altLang="uk-UA" sz="2800" dirty="0">
                <a:solidFill>
                  <a:srgbClr val="FFFF99"/>
                </a:solidFill>
              </a:rPr>
              <a:t>При переході через точку </a:t>
            </a:r>
            <a:r>
              <a:rPr lang="uk-UA" altLang="uk-UA" sz="2800" i="1" u="sng" dirty="0">
                <a:solidFill>
                  <a:srgbClr val="FFFF99"/>
                </a:solidFill>
              </a:rPr>
              <a:t>х=0</a:t>
            </a:r>
            <a:r>
              <a:rPr lang="uk-UA" altLang="uk-UA" sz="2800" dirty="0">
                <a:solidFill>
                  <a:srgbClr val="FFFF99"/>
                </a:solidFill>
              </a:rPr>
              <a:t> похідна даної функції змінила знак з “+</a:t>
            </a:r>
            <a:r>
              <a:rPr lang="en-US" altLang="uk-UA" sz="2800" dirty="0">
                <a:solidFill>
                  <a:srgbClr val="FFFF99"/>
                </a:solidFill>
              </a:rPr>
              <a:t>”</a:t>
            </a:r>
            <a:r>
              <a:rPr lang="uk-UA" altLang="uk-UA" sz="2800" dirty="0">
                <a:solidFill>
                  <a:srgbClr val="FFFF99"/>
                </a:solidFill>
              </a:rPr>
              <a:t> на “-” 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altLang="uk-UA" sz="2800" dirty="0">
                <a:solidFill>
                  <a:srgbClr val="FFFF99"/>
                </a:solidFill>
              </a:rPr>
              <a:t>   х=0 – точка максимуму,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altLang="uk-UA" sz="2800" dirty="0">
                <a:solidFill>
                  <a:srgbClr val="FFFF99"/>
                </a:solidFill>
              </a:rPr>
              <a:t>   </a:t>
            </a:r>
            <a:r>
              <a:rPr lang="en-US" altLang="uk-UA" sz="2800" dirty="0">
                <a:solidFill>
                  <a:srgbClr val="FFFF99"/>
                </a:solidFill>
              </a:rPr>
              <a:t>f(0)=0 – </a:t>
            </a:r>
            <a:r>
              <a:rPr lang="uk-UA" altLang="uk-UA" sz="2800" dirty="0">
                <a:solidFill>
                  <a:srgbClr val="FFFF99"/>
                </a:solidFill>
              </a:rPr>
              <a:t>максимум функції;   </a:t>
            </a:r>
            <a:r>
              <a:rPr lang="uk-UA" altLang="uk-UA" sz="2800" i="1" u="sng" dirty="0">
                <a:solidFill>
                  <a:srgbClr val="FFFF99"/>
                </a:solidFill>
              </a:rPr>
              <a:t>( 0, 0).</a:t>
            </a:r>
            <a:endParaRPr lang="en-US" altLang="uk-UA" sz="2800" i="1" u="sng" dirty="0">
              <a:solidFill>
                <a:srgbClr val="FFFF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uk-UA" altLang="uk-UA" sz="2800" i="1" u="sng" dirty="0">
              <a:solidFill>
                <a:srgbClr val="FFFF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altLang="uk-UA" sz="2800" i="1" dirty="0">
                <a:solidFill>
                  <a:srgbClr val="FFFF99"/>
                </a:solidFill>
              </a:rPr>
              <a:t>   </a:t>
            </a:r>
            <a:r>
              <a:rPr lang="uk-UA" altLang="uk-UA" sz="2800" dirty="0">
                <a:solidFill>
                  <a:srgbClr val="FFFF99"/>
                </a:solidFill>
              </a:rPr>
              <a:t>При переході через точку </a:t>
            </a:r>
            <a:r>
              <a:rPr lang="uk-UA" altLang="uk-UA" sz="2800" i="1" u="sng" dirty="0">
                <a:solidFill>
                  <a:srgbClr val="FFFF99"/>
                </a:solidFill>
              </a:rPr>
              <a:t>х=2</a:t>
            </a:r>
            <a:r>
              <a:rPr lang="uk-UA" altLang="uk-UA" sz="2800" dirty="0">
                <a:solidFill>
                  <a:srgbClr val="FFFF99"/>
                </a:solidFill>
              </a:rPr>
              <a:t> похідна даної функції змінила знак з “-” на “+” 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altLang="uk-UA" sz="2800" dirty="0">
                <a:solidFill>
                  <a:srgbClr val="FFFF99"/>
                </a:solidFill>
              </a:rPr>
              <a:t>   х=2 – точка мінімуму,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altLang="uk-UA" sz="2800" dirty="0">
                <a:solidFill>
                  <a:srgbClr val="FFFF99"/>
                </a:solidFill>
              </a:rPr>
              <a:t>   </a:t>
            </a:r>
            <a:r>
              <a:rPr lang="en-US" altLang="uk-UA" sz="2800" dirty="0">
                <a:solidFill>
                  <a:srgbClr val="FFFF99"/>
                </a:solidFill>
              </a:rPr>
              <a:t>f(0)=</a:t>
            </a:r>
            <a:r>
              <a:rPr lang="uk-UA" altLang="uk-UA" sz="2800" dirty="0">
                <a:solidFill>
                  <a:srgbClr val="FFFF99"/>
                </a:solidFill>
              </a:rPr>
              <a:t> -4</a:t>
            </a:r>
            <a:r>
              <a:rPr lang="en-US" altLang="uk-UA" sz="2800" dirty="0">
                <a:solidFill>
                  <a:srgbClr val="FFFF99"/>
                </a:solidFill>
              </a:rPr>
              <a:t> – </a:t>
            </a:r>
            <a:r>
              <a:rPr lang="uk-UA" altLang="uk-UA" sz="2800" dirty="0">
                <a:solidFill>
                  <a:srgbClr val="FFFF99"/>
                </a:solidFill>
              </a:rPr>
              <a:t>мінімум функції;   </a:t>
            </a:r>
            <a:r>
              <a:rPr lang="uk-UA" altLang="uk-UA" sz="2800" i="1" u="sng" dirty="0">
                <a:solidFill>
                  <a:srgbClr val="FFFF99"/>
                </a:solidFill>
              </a:rPr>
              <a:t>( 2, -4).</a:t>
            </a:r>
            <a:endParaRPr lang="uk-UA" altLang="uk-UA" sz="2800" u="sng" dirty="0">
              <a:solidFill>
                <a:srgbClr val="FFFF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ru-RU" altLang="uk-UA" sz="2800" dirty="0">
              <a:solidFill>
                <a:srgbClr val="FFFF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uk-UA" altLang="uk-UA" sz="2800" dirty="0">
              <a:solidFill>
                <a:srgbClr val="FFFF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ru-RU" altLang="uk-UA" sz="28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51A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40A9C974-135D-49AE-9BF1-062272385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89925" cy="1296987"/>
          </a:xfrm>
        </p:spPr>
        <p:txBody>
          <a:bodyPr/>
          <a:lstStyle/>
          <a:p>
            <a:pPr eaLnBrk="1" hangingPunct="1">
              <a:defRPr/>
            </a:pPr>
            <a:r>
              <a:rPr lang="uk-UA" altLang="uk-UA" sz="3200" dirty="0">
                <a:solidFill>
                  <a:srgbClr val="FF7C80"/>
                </a:solidFill>
                <a:latin typeface="Book Antiqua" panose="02040602050305030304" pitchFamily="18" charset="0"/>
              </a:rPr>
              <a:t>6. Знаходимо напрямки опуклості і точки перегину графіка функції</a:t>
            </a:r>
            <a:endParaRPr lang="ru-RU" altLang="uk-UA" sz="3200" dirty="0">
              <a:solidFill>
                <a:srgbClr val="FF7C8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9219" name="Object 4">
            <a:extLst>
              <a:ext uri="{FF2B5EF4-FFF2-40B4-BE49-F238E27FC236}">
                <a16:creationId xmlns:a16="http://schemas.microsoft.com/office/drawing/2014/main" id="{FFA86843-04DB-4938-AFBA-687AAA7BB80E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90513" y="1371600"/>
          <a:ext cx="8562975" cy="519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Формула" r:id="rId3" imgW="3632200" imgH="2743200" progId="Equation.3">
                  <p:embed/>
                </p:oleObj>
              </mc:Choice>
              <mc:Fallback>
                <p:oleObj name="Формула" r:id="rId3" imgW="3632200" imgH="274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1371600"/>
                        <a:ext cx="8562975" cy="51990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D979FD2B-C2D5-4ADD-93D3-A43F361E3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altLang="uk-UA" b="1" dirty="0">
                <a:solidFill>
                  <a:srgbClr val="FF99FF"/>
                </a:solidFill>
                <a:latin typeface="Book Antiqua" panose="02040602050305030304" pitchFamily="18" charset="0"/>
              </a:rPr>
              <a:t>Побудова графіка функції</a:t>
            </a:r>
            <a:endParaRPr lang="ru-RU" altLang="uk-UA" b="1" dirty="0">
              <a:solidFill>
                <a:srgbClr val="FF99FF"/>
              </a:solidFill>
              <a:latin typeface="Book Antiqua" panose="02040602050305030304" pitchFamily="18" charset="0"/>
            </a:endParaRP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DEC67FCD-387C-4AEF-8F19-F0F0A10E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1557338"/>
            <a:ext cx="8362950" cy="4708525"/>
          </a:xfrm>
        </p:spPr>
        <p:txBody>
          <a:bodyPr/>
          <a:lstStyle/>
          <a:p>
            <a:pPr algn="just" eaLnBrk="1" hangingPunct="1">
              <a:defRPr/>
            </a:pPr>
            <a:r>
              <a:rPr lang="uk-UA" altLang="uk-UA" b="1" i="1" dirty="0">
                <a:solidFill>
                  <a:srgbClr val="99FFCC"/>
                </a:solidFill>
                <a:latin typeface="Book Antiqua" panose="02040602050305030304" pitchFamily="18" charset="0"/>
              </a:rPr>
              <a:t>Для уточнення форми графіка знайдемо значення функції в декількох додаткових точках.</a:t>
            </a:r>
            <a:endParaRPr lang="en-US" altLang="uk-UA" b="1" i="1" dirty="0">
              <a:solidFill>
                <a:srgbClr val="99FFCC"/>
              </a:solidFill>
              <a:latin typeface="Book Antiqua" panose="0204060205030503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uk-UA" altLang="uk-UA" i="1" dirty="0">
              <a:solidFill>
                <a:srgbClr val="99FFCC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0"/>
              </a:spcBef>
              <a:defRPr/>
            </a:pPr>
            <a:r>
              <a:rPr lang="uk-UA" altLang="uk-UA" b="1" i="1" dirty="0">
                <a:solidFill>
                  <a:srgbClr val="99FFCC"/>
                </a:solidFill>
                <a:latin typeface="Book Antiqua" panose="02040602050305030304" pitchFamily="18" charset="0"/>
              </a:rPr>
              <a:t>Зображаємо отримані точки на  координатній площині і з'єднуємо плавною лінією.</a:t>
            </a:r>
            <a:endParaRPr lang="ru-RU" altLang="uk-UA" b="1" i="1" dirty="0">
              <a:solidFill>
                <a:srgbClr val="99FFCC"/>
              </a:solidFill>
              <a:latin typeface="Book Antiqua" panose="0204060205030503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ru-RU" altLang="uk-UA" i="1" dirty="0">
              <a:solidFill>
                <a:srgbClr val="99FF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265"/>
            </a:gs>
            <a:gs pos="50000">
              <a:schemeClr val="bg1"/>
            </a:gs>
            <a:gs pos="100000">
              <a:srgbClr val="00326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AA8B8A39-8C2D-427C-8BA7-9AFF10885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uk-UA" altLang="uk-UA" sz="40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Графік функції має такий вигляд</a:t>
            </a:r>
            <a:endParaRPr lang="ru-RU" altLang="uk-UA" sz="4000" b="1" i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A8015A02-6FB6-455E-B803-63725861FDD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425" y="1236663"/>
            <a:ext cx="8229600" cy="549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Глобус">
  <a:themeElements>
    <a:clrScheme name="Глобус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Глобус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uk-UA" sz="2800" b="0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uk-UA" sz="2800" b="0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Глобус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Глобус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Глобус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Глобус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Глобус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Глобус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Глобус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Глобус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</TotalTime>
  <Words>290</Words>
  <Application>Microsoft Office PowerPoint</Application>
  <PresentationFormat>Екран (4:3)</PresentationFormat>
  <Paragraphs>34</Paragraphs>
  <Slides>17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2</vt:i4>
      </vt:variant>
      <vt:variant>
        <vt:lpstr>Заголовки слайдів</vt:lpstr>
      </vt:variant>
      <vt:variant>
        <vt:i4>17</vt:i4>
      </vt:variant>
    </vt:vector>
  </HeadingPairs>
  <TitlesOfParts>
    <vt:vector size="27" baseType="lpstr">
      <vt:lpstr>Tahoma</vt:lpstr>
      <vt:lpstr>Arial</vt:lpstr>
      <vt:lpstr>Verdana</vt:lpstr>
      <vt:lpstr>Wingdings</vt:lpstr>
      <vt:lpstr>Calibri</vt:lpstr>
      <vt:lpstr>Book Antiqua</vt:lpstr>
      <vt:lpstr>Times New Roman</vt:lpstr>
      <vt:lpstr>Глобус</vt:lpstr>
      <vt:lpstr>Microsoft Equation 3.0</vt:lpstr>
      <vt:lpstr>Точечный рисунок</vt:lpstr>
      <vt:lpstr>Дослідити функцію та побудувати її графік</vt:lpstr>
      <vt:lpstr>1. Область визначення функції</vt:lpstr>
      <vt:lpstr>2. Знаходимо точки перетину графіка функції з осями координат</vt:lpstr>
      <vt:lpstr>3. Досліджуємо функцію на періодичність, парність і непарність</vt:lpstr>
      <vt:lpstr> 4. Знаходимо інтервали монотонності функції</vt:lpstr>
      <vt:lpstr>5. Знаходимо екстремуми функції</vt:lpstr>
      <vt:lpstr>6. Знаходимо напрямки опуклості і точки перегину графіка функції</vt:lpstr>
      <vt:lpstr>Побудова графіка функції</vt:lpstr>
      <vt:lpstr>Графік функції має такий вигляд</vt:lpstr>
      <vt:lpstr>Дослідити функцію та побудувати її графік</vt:lpstr>
      <vt:lpstr>1. Область визначення функції</vt:lpstr>
      <vt:lpstr>2. Знаходимо точки перетину графіка функції з осями координат</vt:lpstr>
      <vt:lpstr>3. Досліджуємо функцію на періодичність, парність і непарність</vt:lpstr>
      <vt:lpstr> 4. Знаходимо інтервали монотонності функції.</vt:lpstr>
      <vt:lpstr>6. Знаходимо напрямки опуклості і точки перегину графіка функції</vt:lpstr>
      <vt:lpstr>7. Знаходимо асимптоти графіка функції</vt:lpstr>
      <vt:lpstr>За результатами досліджень будуємо  графік функції</vt:lpstr>
    </vt:vector>
  </TitlesOfParts>
  <Company>private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ФУНКЦІЙ ТА ПОБУДОВА ГРАФІКІВ</dc:title>
  <dc:creator>user</dc:creator>
  <cp:lastModifiedBy>Шевчук Дарина Віталіївна</cp:lastModifiedBy>
  <cp:revision>70</cp:revision>
  <dcterms:created xsi:type="dcterms:W3CDTF">2005-02-24T16:06:31Z</dcterms:created>
  <dcterms:modified xsi:type="dcterms:W3CDTF">2022-11-24T00:25:33Z</dcterms:modified>
</cp:coreProperties>
</file>