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87" r:id="rId3"/>
    <p:sldId id="263" r:id="rId4"/>
    <p:sldId id="264" r:id="rId5"/>
    <p:sldId id="268" r:id="rId6"/>
    <p:sldId id="269" r:id="rId7"/>
    <p:sldId id="270" r:id="rId8"/>
    <p:sldId id="285" r:id="rId9"/>
    <p:sldId id="260" r:id="rId10"/>
    <p:sldId id="261" r:id="rId11"/>
    <p:sldId id="257" r:id="rId12"/>
    <p:sldId id="258" r:id="rId13"/>
    <p:sldId id="259" r:id="rId14"/>
    <p:sldId id="276" r:id="rId15"/>
    <p:sldId id="277" r:id="rId16"/>
    <p:sldId id="262" r:id="rId17"/>
    <p:sldId id="278" r:id="rId18"/>
    <p:sldId id="279" r:id="rId19"/>
    <p:sldId id="267" r:id="rId20"/>
    <p:sldId id="272" r:id="rId21"/>
    <p:sldId id="273" r:id="rId22"/>
    <p:sldId id="275" r:id="rId23"/>
    <p:sldId id="286" r:id="rId24"/>
    <p:sldId id="288" r:id="rId2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6600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54"/>
    <a:srgbClr val="003300"/>
    <a:srgbClr val="006600"/>
    <a:srgbClr val="990033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FC1FE7C-37D6-40DB-A869-110CDB79DE1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EE847AF-097E-453F-96AE-792782BF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uk-UA" altLang="uk-UA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3577301E-C269-4E12-951A-EB0709872DB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uk-UA" altLang="uk-UA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38780AAB-745A-4398-B3DF-08CD24609C56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885CAA7-AD47-4ACA-BC0E-6239DCDF08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CF4E9096-C908-4E0B-8F14-2CD90D8E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6600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  <p:sp>
        <p:nvSpPr>
          <p:cNvPr id="8200" name="Rectangle 8">
            <a:extLst>
              <a:ext uri="{FF2B5EF4-FFF2-40B4-BE49-F238E27FC236}">
                <a16:creationId xmlns:a16="http://schemas.microsoft.com/office/drawing/2014/main" id="{F0A47784-0E3A-42CE-A005-5D2C235783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uk-UA" altLang="uk-UA" noProof="0"/>
              <a:t>Образец подзаголовка</a:t>
            </a:r>
          </a:p>
        </p:txBody>
      </p:sp>
      <p:sp>
        <p:nvSpPr>
          <p:cNvPr id="8204" name="AutoShape 12">
            <a:extLst>
              <a:ext uri="{FF2B5EF4-FFF2-40B4-BE49-F238E27FC236}">
                <a16:creationId xmlns:a16="http://schemas.microsoft.com/office/drawing/2014/main" id="{0A1B2D03-02AE-47CB-9A0D-8B4F5733CB4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uk-UA" altLang="uk-UA" noProof="0"/>
              <a:t>Образец заголовка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DC054-8FDA-4F4B-A2DF-2BE1C13ABB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AC9FD-7E47-44BA-8394-CA245F7EB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E80C8-BA18-4325-9CF2-00645D6BAB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4EA85A61-13C8-4A7F-AEA7-B18DEEB3AD8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1887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BC2A-A6F0-4E2E-9F22-08303EA4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AEC1AD4-2CD4-4514-AE50-CD56AF7B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F3584E-286D-4BB4-8D2C-FD73B2322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89F1EB-45DE-4D02-A10E-0D762AC07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1521FED-B0FA-4834-9616-00A789B45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4E903-05DB-47EA-A671-97D1C37469BA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33334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6459058-ABB6-4FE6-AA43-3E6EE138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DD26E70-1413-4D52-8BAB-0BC3E307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48E0697-76A0-40E4-B832-569CA3051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C80EED-1B64-43F6-B471-03E28B5DB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6A114E-D1E8-4A20-88D0-458A2CEA1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3556-FB9C-4A36-BC3D-215B0487FF7A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7958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20210-DC4E-4EA8-B92C-E741DDD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DC0B012-B567-495C-9A64-144BF1C30A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4AE432C-6836-4DD7-8D75-19713BA3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2E02D4-B41F-48F1-82A9-05EAD4DB59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A98F69-BB0B-4559-87D8-B88847D9C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C691004-7DA6-4C9D-81C0-F2CAE5180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38838-3349-47FE-8597-66CDC6677A7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97013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і 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9A2CC-25E9-476F-9BA8-8C537581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CC2EEE5-EFEC-466A-98A5-558AA1AE25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BC5E2F2-A312-4E5B-9D05-4E0333CEE37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D877C5F6-E9DB-449E-B08A-16C552A671F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CDCC5E2-297B-4537-9863-6FDAEB95E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160CF99-963C-43E1-8FBE-6002B0A262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4E7EEF3-C6B3-4AF0-93A8-3CEA3FD86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12673-D7E6-4633-8FEE-CFC257347C68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79137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і чотири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2889-32CF-4FE0-85F3-2CA1EE5B44CC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DFC760-73D1-4427-973B-AC8F79208C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2362200"/>
            <a:ext cx="3770313" cy="17859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14D1D97-1E4A-4E3A-A66F-6ACB3C580F9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005388CD-8F95-469F-8BDB-12015EB1375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838200" y="4300538"/>
            <a:ext cx="3770313" cy="178593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84581EB-1627-47BA-B320-2A519C35C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272E96-9F24-4FF5-87CB-EEC4B19512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D4EB5A-F2EA-40C3-9FBF-942CEF555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066D284-809C-4933-B615-37BE33A0C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18465-85FF-4F6B-AA73-5CDB519E2785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181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C5A98-ACCC-4D1E-A8ED-12E34E7E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8CB2AB-49BE-4809-A076-854F0F82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7DE779-EE5B-4625-B407-63B6D1BFB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D3D3F3-3C22-484C-AB3E-59277DD28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5A8F47-7B58-4283-8785-CC6F3DABA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66818-048C-4961-9E99-12E4078DFBE6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3826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7D839-9F92-4048-8B5F-1FE72C20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5FA92ED-49EF-4769-BC31-1949CA36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4CC9F6-9EF0-437B-9285-55564E975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F2F8E2-EDBD-43C9-A05C-F2DDBBCF5A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2AE3E8B-634C-4B38-8E70-E60C44787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64E51-B372-4147-BA90-1F97AF29A55E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9382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48220-670F-4BBD-8B03-EC4F1D17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3187F1-45F4-4FEE-A572-D5E233F4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82E79A1-E92D-4BC2-B2AB-E56A3534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2D6BCA3-EB9B-4915-8C4E-DC4830F07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D9A267-B673-40F2-93F5-04C976AA6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CE48657-A046-4012-86D7-2F5DFA429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F189-1695-45A2-8EE1-662CA6D418A3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50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D42AB-82C7-4D1D-9F90-72CEC7EF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69ADD82-8F2A-4E5C-8FFF-41CA5AEF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2DB66A-F6C4-49BD-93D5-D3DB42B4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4F9A087-534C-4F06-BBEF-0329DB99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5B92C8CB-7561-402F-B9A9-93C375126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373238-3995-48CD-B853-BF08C2604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89B3056-8E09-436C-BBF4-500877FE8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ABACD13-A045-443E-8B0C-A3783B74B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98583-72EF-4649-8FFE-EDAD61374EF1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75618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2A77A-B6FE-4F6F-AC05-B8F88C6B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294F8F2-4C40-4DB1-B11A-914AC0BDE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929C9F-C3FB-4FAB-B708-0D27F0167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9F3582B-ED67-42D4-8DF2-19ADFC8AA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A530D-E250-46DB-96F2-130492661FE0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72174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075A2FE-7D7E-4F45-A4A1-937097678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C5350D9-E396-442A-88CA-C1D1A2786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D41375-CCD3-426F-A7F3-A0B8C3196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F7F40-51E8-436E-8FC5-F96FBDD9AF0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7568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27E45-2B66-4C5B-9216-D9BB0D33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81D5BA-A572-4FAA-97CB-E6AA709B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A0D21D3-E77B-4070-B302-EF36FFD1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E8D0D4-7A89-4C8C-B831-E1A93FA84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4A0B98F-0B58-4E4F-8AE4-45A62B160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DF07208-0A65-4D7B-8CE5-2FF67F518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6B528-C770-44A6-B814-A03D6FBAD4B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969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D721E-A934-426F-BF2C-5F1DAB84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E86B0CB-0F15-4EA3-BE08-A5F11373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4E7BE09-8635-43CC-9868-2C4225DC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5FC224B-0CCD-4993-943B-D70A07152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16618B9-0B9F-42BA-ACC3-5DA6E9E0D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724F06-FF10-4755-A032-5A98043D2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6C82A-2CEB-47FE-AA98-14D19E982AE3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312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D3D7F17-70BB-4485-89CC-45D59DAC6AA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26B22BE-E8DE-4500-BA7C-D6EFFA8BCC9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A40EEA22-D0C6-4F05-BD25-C05D858AAC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altLang="uk-UA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F60C8418-AB17-4B16-9DDF-4F62141020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uk-UA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20D12E4E-1EA2-4F29-81C5-759E11C6F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24B6B5BF-6574-4FE1-BB84-F88406644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altLang="uk-UA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00B2F064-D2BD-4508-B043-ABDFF61DC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6600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uk-UA" altLang="uk-UA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606200BC-4734-4306-82FF-713BD6667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Образец заголовка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991CFAC-9040-4DFB-BC61-302AE6D70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Образец текста</a:t>
            </a:r>
          </a:p>
          <a:p>
            <a:pPr lvl="1"/>
            <a:r>
              <a:rPr lang="uk-UA" altLang="uk-UA"/>
              <a:t>Второй уровень</a:t>
            </a:r>
          </a:p>
          <a:p>
            <a:pPr lvl="2"/>
            <a:r>
              <a:rPr lang="uk-UA" altLang="uk-UA"/>
              <a:t>Третий уровень</a:t>
            </a:r>
          </a:p>
          <a:p>
            <a:pPr lvl="3"/>
            <a:r>
              <a:rPr lang="uk-UA" altLang="uk-UA"/>
              <a:t>Четвертый уровень</a:t>
            </a:r>
          </a:p>
          <a:p>
            <a:pPr lvl="4"/>
            <a:r>
              <a:rPr lang="uk-UA" altLang="uk-UA"/>
              <a:t>Пятый уровень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9DF9E0D6-EDD2-40BE-AFC3-FDCF753264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C8DF498F-67AB-416C-B1D0-0C1DCDA514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4313BDA0-ADBD-4F4E-A3C1-711F97E3EF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4C53829-ADC3-44A4-A4BE-81353FD8EC0B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1E144631-4F07-46B6-9D43-5F8DBA0A5B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0188" y="981075"/>
            <a:ext cx="8913812" cy="1727200"/>
          </a:xfrm>
        </p:spPr>
        <p:txBody>
          <a:bodyPr/>
          <a:lstStyle/>
          <a:p>
            <a:pPr eaLnBrk="1" hangingPunct="1"/>
            <a:r>
              <a:rPr lang="uk-UA" altLang="uk-UA" sz="1800">
                <a:latin typeface="Book Antiqua" panose="02040602050305030304" pitchFamily="18" charset="0"/>
              </a:rPr>
              <a:t>МІНІСТЕРСТВО ОСВІТИ І НАУКИ УКРАЇНИ</a:t>
            </a:r>
            <a:br>
              <a:rPr lang="uk-UA" altLang="uk-UA" sz="1800">
                <a:latin typeface="Book Antiqua" panose="02040602050305030304" pitchFamily="18" charset="0"/>
              </a:rPr>
            </a:br>
            <a:br>
              <a:rPr lang="uk-UA" altLang="uk-UA" sz="1800">
                <a:latin typeface="Book Antiqua" panose="02040602050305030304" pitchFamily="18" charset="0"/>
              </a:rPr>
            </a:br>
            <a:r>
              <a:rPr lang="uk-UA" altLang="uk-UA" sz="1800">
                <a:latin typeface="Book Antiqua" panose="02040602050305030304" pitchFamily="18" charset="0"/>
              </a:rPr>
              <a:t>ВСП «РФК НУБІП УКРАЇНИ</a:t>
            </a:r>
            <a:br>
              <a:rPr lang="uk-UA" altLang="uk-UA" sz="1600">
                <a:latin typeface="Book Antiqua" panose="02040602050305030304" pitchFamily="18" charset="0"/>
              </a:rPr>
            </a:br>
            <a:br>
              <a:rPr lang="uk-UA" altLang="uk-UA" sz="1600"/>
            </a:br>
            <a:r>
              <a:rPr lang="uk-UA" altLang="uk-UA" sz="1600"/>
              <a:t> </a:t>
            </a:r>
            <a:br>
              <a:rPr lang="uk-UA" altLang="uk-UA" sz="3200"/>
            </a:br>
            <a:r>
              <a:rPr lang="uk-UA" altLang="uk-UA" sz="3200"/>
              <a:t>  </a:t>
            </a:r>
            <a:r>
              <a:rPr lang="uk-UA" altLang="uk-UA" sz="3200">
                <a:latin typeface="Book Antiqua" panose="02040602050305030304" pitchFamily="18" charset="0"/>
              </a:rPr>
              <a:t>ЕЛЕМЕНТИ  ЛІНІЙНОЇ  АЛГЕБРИ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2C3B2A9-B00A-465F-A033-397BD37541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3500438"/>
            <a:ext cx="8964612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400" b="1">
                <a:solidFill>
                  <a:srgbClr val="005654"/>
                </a:solidFill>
              </a:rPr>
              <a:t>                                                    Розробила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000" b="1">
                <a:solidFill>
                  <a:srgbClr val="005654"/>
                </a:solidFill>
              </a:rPr>
              <a:t>                                                              викладач математичних дисциплін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 b="1">
                <a:solidFill>
                  <a:srgbClr val="005654"/>
                </a:solidFill>
              </a:rPr>
              <a:t>                                                    Петрівська Л.О</a:t>
            </a:r>
            <a:r>
              <a:rPr lang="uk-UA" altLang="uk-UA" sz="2400">
                <a:solidFill>
                  <a:srgbClr val="005654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uk-UA" altLang="uk-UA" sz="2400">
              <a:solidFill>
                <a:srgbClr val="005654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uk-UA" altLang="uk-UA" sz="2400">
              <a:solidFill>
                <a:srgbClr val="005654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uk-UA" altLang="uk-UA" sz="2400">
              <a:solidFill>
                <a:srgbClr val="005654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uk-UA" altLang="uk-UA" sz="1800" b="1">
                <a:solidFill>
                  <a:srgbClr val="003366"/>
                </a:solidFill>
              </a:rPr>
              <a:t>РІВНЕ 2022</a:t>
            </a: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4">
            <a:extLst>
              <a:ext uri="{FF2B5EF4-FFF2-40B4-BE49-F238E27FC236}">
                <a16:creationId xmlns:a16="http://schemas.microsoft.com/office/drawing/2014/main" id="{50988378-B34C-4BC5-9D56-6CE9357E5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9113" y="260350"/>
            <a:ext cx="7410450" cy="1585913"/>
          </a:xfrm>
        </p:spPr>
        <p:txBody>
          <a:bodyPr/>
          <a:lstStyle/>
          <a:p>
            <a:pPr eaLnBrk="1" hangingPunct="1"/>
            <a:r>
              <a:rPr lang="uk-UA" altLang="uk-UA" sz="3200" i="1">
                <a:solidFill>
                  <a:srgbClr val="003366"/>
                </a:solidFill>
              </a:rPr>
              <a:t>Визначник квадратної </a:t>
            </a:r>
            <a:br>
              <a:rPr lang="uk-UA" altLang="uk-UA" sz="3200" i="1">
                <a:solidFill>
                  <a:srgbClr val="003366"/>
                </a:solidFill>
              </a:rPr>
            </a:br>
            <a:r>
              <a:rPr lang="uk-UA" altLang="uk-UA" sz="3200" i="1">
                <a:solidFill>
                  <a:srgbClr val="003366"/>
                </a:solidFill>
              </a:rPr>
              <a:t>матриці           обчислюють </a:t>
            </a:r>
            <a:br>
              <a:rPr lang="uk-UA" altLang="uk-UA" sz="3200" i="1">
                <a:solidFill>
                  <a:srgbClr val="003366"/>
                </a:solidFill>
              </a:rPr>
            </a:br>
            <a:r>
              <a:rPr lang="uk-UA" altLang="uk-UA" sz="3200" i="1">
                <a:solidFill>
                  <a:srgbClr val="003366"/>
                </a:solidFill>
              </a:rPr>
              <a:t>за формулою: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A214F2B3-BD9B-462C-9F92-C5188079033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87450" y="2528888"/>
          <a:ext cx="7416800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Формула" r:id="rId3" imgW="1435100" imgH="723900" progId="Equation.3">
                  <p:embed/>
                </p:oleObj>
              </mc:Choice>
              <mc:Fallback>
                <p:oleObj name="Формула" r:id="rId3" imgW="14351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28888"/>
                        <a:ext cx="7416800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835272EF-FE3D-4188-A5C9-D6460423618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48263" y="692150"/>
          <a:ext cx="936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Формула" r:id="rId5" imgW="279279" imgH="215806" progId="Equation.3">
                  <p:embed/>
                </p:oleObj>
              </mc:Choice>
              <mc:Fallback>
                <p:oleObj name="Формула" r:id="rId5" imgW="27927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92150"/>
                        <a:ext cx="936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8">
            <a:extLst>
              <a:ext uri="{FF2B5EF4-FFF2-40B4-BE49-F238E27FC236}">
                <a16:creationId xmlns:a16="http://schemas.microsoft.com/office/drawing/2014/main" id="{94B6F412-EBCB-43EE-913D-7992AFAC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762000"/>
            <a:ext cx="8459787" cy="1227138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       К в а д р а т н а  м а т р и ц я</a:t>
            </a: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</a:t>
            </a:r>
            <a:b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</a:b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         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розміром </a:t>
            </a:r>
            <a:r>
              <a:rPr lang="uk-UA" altLang="uk-UA" i="1">
                <a:solidFill>
                  <a:srgbClr val="003366"/>
                </a:solidFill>
                <a:latin typeface="Book Antiqua" panose="02040602050305030304" pitchFamily="18" charset="0"/>
              </a:rPr>
              <a:t>3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на </a:t>
            </a:r>
            <a:r>
              <a:rPr lang="uk-UA" altLang="uk-UA" i="1">
                <a:solidFill>
                  <a:srgbClr val="003366"/>
                </a:solidFill>
                <a:latin typeface="Book Antiqua" panose="02040602050305030304" pitchFamily="18" charset="0"/>
              </a:rPr>
              <a:t>3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має вигляд: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9234B034-74BE-4902-B040-0ACFF31EC8D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39975" y="2930525"/>
          <a:ext cx="54006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Формула" r:id="rId3" imgW="1409088" imgH="710891" progId="Equation.3">
                  <p:embed/>
                </p:oleObj>
              </mc:Choice>
              <mc:Fallback>
                <p:oleObj name="Формула" r:id="rId3" imgW="1409088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30525"/>
                        <a:ext cx="540067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1">
            <a:extLst>
              <a:ext uri="{FF2B5EF4-FFF2-40B4-BE49-F238E27FC236}">
                <a16:creationId xmlns:a16="http://schemas.microsoft.com/office/drawing/2014/main" id="{FCD9DC27-FDD1-47D3-A935-45899E722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924175"/>
          <a:ext cx="54006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Формула" r:id="rId5" imgW="1409088" imgH="710891" progId="Equation.3">
                  <p:embed/>
                </p:oleObj>
              </mc:Choice>
              <mc:Fallback>
                <p:oleObj name="Формула" r:id="rId5" imgW="1409088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540067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2">
            <a:extLst>
              <a:ext uri="{FF2B5EF4-FFF2-40B4-BE49-F238E27FC236}">
                <a16:creationId xmlns:a16="http://schemas.microsoft.com/office/drawing/2014/main" id="{EA7D8D5B-9AE8-49BA-A429-E64429C5C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924175"/>
          <a:ext cx="54006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Формула" r:id="rId6" imgW="1409088" imgH="710891" progId="Equation.3">
                  <p:embed/>
                </p:oleObj>
              </mc:Choice>
              <mc:Fallback>
                <p:oleObj name="Формула" r:id="rId6" imgW="1409088" imgH="7108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540067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5">
            <a:extLst>
              <a:ext uri="{FF2B5EF4-FFF2-40B4-BE49-F238E27FC236}">
                <a16:creationId xmlns:a16="http://schemas.microsoft.com/office/drawing/2014/main" id="{4EA105D3-4FAC-447D-B8DF-033E28AAF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499350" cy="1644650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Визначник третього порядку записують так:</a:t>
            </a:r>
          </a:p>
        </p:txBody>
      </p:sp>
      <p:graphicFrame>
        <p:nvGraphicFramePr>
          <p:cNvPr id="14339" name="Object 4">
            <a:extLst>
              <a:ext uri="{FF2B5EF4-FFF2-40B4-BE49-F238E27FC236}">
                <a16:creationId xmlns:a16="http://schemas.microsoft.com/office/drawing/2014/main" id="{3AC0805F-9815-4D72-89B3-4F516D42E55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36725" y="2420938"/>
          <a:ext cx="6300788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Формула" r:id="rId3" imgW="2070100" imgH="1371600" progId="Equation.3">
                  <p:embed/>
                </p:oleObj>
              </mc:Choice>
              <mc:Fallback>
                <p:oleObj name="Формула" r:id="rId3" imgW="20701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420938"/>
                        <a:ext cx="6300788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>
            <a:extLst>
              <a:ext uri="{FF2B5EF4-FFF2-40B4-BE49-F238E27FC236}">
                <a16:creationId xmlns:a16="http://schemas.microsoft.com/office/drawing/2014/main" id="{AA6894F5-53E7-4D72-AB29-DFD30A85E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836613"/>
            <a:ext cx="7924800" cy="1143000"/>
          </a:xfrm>
        </p:spPr>
        <p:txBody>
          <a:bodyPr/>
          <a:lstStyle/>
          <a:p>
            <a:pPr eaLnBrk="1" hangingPunct="1"/>
            <a:r>
              <a:rPr lang="uk-UA" altLang="uk-UA" sz="3200" i="1">
                <a:solidFill>
                  <a:srgbClr val="003366"/>
                </a:solidFill>
              </a:rPr>
              <a:t>Визначник третього порядку обчислюють за формулою: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77B60AF4-BA7C-4478-A45F-5D79F156D96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87450" y="2800350"/>
          <a:ext cx="7561263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Формула" r:id="rId3" imgW="3111500" imgH="1346200" progId="Equation.3">
                  <p:embed/>
                </p:oleObj>
              </mc:Choice>
              <mc:Fallback>
                <p:oleObj name="Формула" r:id="rId3" imgW="31115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00350"/>
                        <a:ext cx="7561263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extLst>
              <a:ext uri="{FF2B5EF4-FFF2-40B4-BE49-F238E27FC236}">
                <a16:creationId xmlns:a16="http://schemas.microsoft.com/office/drawing/2014/main" id="{D88E1FF9-5F0F-4115-8288-FC319FB7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011238"/>
          </a:xfrm>
        </p:spPr>
        <p:txBody>
          <a:bodyPr/>
          <a:lstStyle/>
          <a:p>
            <a:pPr algn="ctr" eaLnBrk="1" hangingPunct="1"/>
            <a:r>
              <a:rPr lang="uk-UA" altLang="uk-UA">
                <a:latin typeface="Verdana" panose="020B0604030504040204" pitchFamily="34" charset="0"/>
              </a:rPr>
              <a:t>Властивості визначників: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57AD467-F601-4709-B63E-2BCDFF30D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8305800" cy="4868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uk-UA" altLang="uk-UA" sz="2400"/>
          </a:p>
          <a:p>
            <a:pPr eaLnBrk="1" hangingPunct="1"/>
            <a:r>
              <a:rPr lang="uk-UA" altLang="uk-UA" sz="2400"/>
              <a:t>Визначник не зміниться, якщо його рядки замінити відповідними стовпцями.</a:t>
            </a:r>
          </a:p>
          <a:p>
            <a:pPr eaLnBrk="1" hangingPunct="1"/>
            <a:r>
              <a:rPr lang="uk-UA" altLang="uk-UA" sz="2400"/>
              <a:t>Якщо переставити місцями два рядки (стовпці), то визначник змінить знак.</a:t>
            </a:r>
          </a:p>
          <a:p>
            <a:pPr eaLnBrk="1" hangingPunct="1"/>
            <a:r>
              <a:rPr lang="uk-UA" altLang="uk-UA" sz="2400"/>
              <a:t>Якщо один з рядків (стовпців) визначника складається тільки з нулів, то визначник дорівнює нулю.</a:t>
            </a:r>
          </a:p>
          <a:p>
            <a:pPr eaLnBrk="1" hangingPunct="1"/>
            <a:r>
              <a:rPr lang="uk-UA" altLang="uk-UA" sz="2400"/>
              <a:t>Якщо визначник має два однакових рядки (стовпці), то він дорівнює нулю.</a:t>
            </a:r>
          </a:p>
          <a:p>
            <a:pPr eaLnBrk="1" hangingPunct="1"/>
            <a:r>
              <a:rPr lang="uk-UA" altLang="uk-UA" sz="2400"/>
              <a:t>Спільний множник, що міститься в усіх елементах одного рядка (стовпця), можна винести за знак визначника.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extLst>
              <a:ext uri="{FF2B5EF4-FFF2-40B4-BE49-F238E27FC236}">
                <a16:creationId xmlns:a16="http://schemas.microsoft.com/office/drawing/2014/main" id="{DC45438A-E88B-4C8F-A371-2DE9A134A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938213"/>
          </a:xfrm>
        </p:spPr>
        <p:txBody>
          <a:bodyPr/>
          <a:lstStyle/>
          <a:p>
            <a:pPr algn="ctr" eaLnBrk="1" hangingPunct="1"/>
            <a:r>
              <a:rPr lang="uk-UA" altLang="uk-UA"/>
              <a:t>Властивості визначників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9CABCE1-8686-4107-862B-8334DF9BE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4495800"/>
          </a:xfrm>
        </p:spPr>
        <p:txBody>
          <a:bodyPr/>
          <a:lstStyle/>
          <a:p>
            <a:pPr marL="533400" indent="-533400" eaLnBrk="1" hangingPunct="1"/>
            <a:r>
              <a:rPr lang="uk-UA" altLang="uk-UA" sz="2400"/>
              <a:t>Якщо у визначнику елементи двох рядків (стовпців) пропорційні, то визначник дорівнює нулю.</a:t>
            </a:r>
          </a:p>
          <a:p>
            <a:pPr marL="533400" indent="-533400" eaLnBrk="1" hangingPunct="1"/>
            <a:r>
              <a:rPr lang="uk-UA" altLang="uk-UA" sz="2400"/>
              <a:t>Якщо кожен елемент -го рядка (-го стовпця) є сумою двох доданків, то такий визначник дорівнює сумі двох визначників, у одного з яких -й рядок (-й стовпець) складається з перших доданків, а у другого з других; інші елементи всіх трьох визначників одинакові.</a:t>
            </a:r>
          </a:p>
          <a:p>
            <a:pPr marL="533400" indent="-533400" eaLnBrk="1" hangingPunct="1"/>
            <a:r>
              <a:rPr lang="uk-UA" altLang="uk-UA" sz="2400"/>
              <a:t>Визначник не зміниться, якщо до елементів одного рядка (стовпця) додати відповідні елементи іншого рядка (стовпця), помножені на одне й те саме число.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B64D67E-D296-4A8F-B0BD-060CE826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9138"/>
            <a:ext cx="8305800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uk-UA" altLang="uk-UA" sz="2400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extLst>
              <a:ext uri="{FF2B5EF4-FFF2-40B4-BE49-F238E27FC236}">
                <a16:creationId xmlns:a16="http://schemas.microsoft.com/office/drawing/2014/main" id="{8C97FB23-55B0-4EF1-AFFA-968C06C24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382000" cy="1011238"/>
          </a:xfrm>
        </p:spPr>
        <p:txBody>
          <a:bodyPr/>
          <a:lstStyle/>
          <a:p>
            <a:pPr algn="ctr" eaLnBrk="1" hangingPunct="1"/>
            <a:r>
              <a:rPr lang="uk-UA" altLang="uk-UA">
                <a:latin typeface="Book Antiqua" panose="02040602050305030304" pitchFamily="18" charset="0"/>
              </a:rPr>
              <a:t>Мінор і алгебраїчне доповнення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BC64382-8951-49CE-BD36-B9C48E7AC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8569325" cy="4508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i="1"/>
              <a:t>   </a:t>
            </a:r>
            <a:r>
              <a:rPr lang="uk-UA" altLang="uk-UA" b="1" i="1" u="sng"/>
              <a:t>Мінором</a:t>
            </a:r>
            <a:r>
              <a:rPr lang="uk-UA" altLang="uk-UA" i="1"/>
              <a:t> </a:t>
            </a:r>
            <a:r>
              <a:rPr lang="uk-UA" altLang="uk-UA"/>
              <a:t> </a:t>
            </a:r>
            <a:r>
              <a:rPr lang="en-US" altLang="uk-UA"/>
              <a:t>      </a:t>
            </a:r>
            <a:r>
              <a:rPr lang="uk-UA" altLang="uk-UA"/>
              <a:t>елемента  </a:t>
            </a:r>
            <a:r>
              <a:rPr lang="en-US" altLang="uk-UA"/>
              <a:t>     </a:t>
            </a:r>
            <a:r>
              <a:rPr lang="uk-UA" altLang="uk-UA"/>
              <a:t>визначників другого </a:t>
            </a:r>
            <a:endParaRPr lang="en-US" altLang="uk-UA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/>
              <a:t> </a:t>
            </a:r>
            <a:r>
              <a:rPr lang="uk-UA" altLang="uk-UA"/>
              <a:t>і третього порядків </a:t>
            </a:r>
            <a:r>
              <a:rPr lang="en-US" altLang="uk-UA"/>
              <a:t> </a:t>
            </a:r>
            <a:r>
              <a:rPr lang="uk-UA" altLang="uk-UA"/>
              <a:t>відповідно називається</a:t>
            </a:r>
            <a:endParaRPr lang="en-US" altLang="uk-UA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/>
              <a:t> </a:t>
            </a:r>
            <a:r>
              <a:rPr lang="uk-UA" altLang="uk-UA"/>
              <a:t>визначник першого і другого порядків, які </a:t>
            </a:r>
            <a:endParaRPr lang="en-US" altLang="uk-UA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/>
              <a:t> </a:t>
            </a:r>
            <a:r>
              <a:rPr lang="uk-UA" altLang="uk-UA"/>
              <a:t>дістаємо з даних визначників викресленням </a:t>
            </a:r>
            <a:endParaRPr lang="en-US" altLang="uk-UA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/>
              <a:t> </a:t>
            </a:r>
            <a:r>
              <a:rPr lang="en-US" altLang="uk-UA" i="1">
                <a:latin typeface="Book Antiqua" panose="02040602050305030304" pitchFamily="18" charset="0"/>
              </a:rPr>
              <a:t>i-</a:t>
            </a:r>
            <a:r>
              <a:rPr lang="uk-UA" altLang="uk-UA"/>
              <a:t>го рядка та </a:t>
            </a:r>
            <a:r>
              <a:rPr lang="en-US" altLang="uk-UA" i="1">
                <a:latin typeface="Book Antiqua" panose="02040602050305030304" pitchFamily="18" charset="0"/>
              </a:rPr>
              <a:t>j</a:t>
            </a:r>
            <a:r>
              <a:rPr lang="uk-UA" altLang="uk-UA"/>
              <a:t>-го стовпця. </a:t>
            </a:r>
            <a:endParaRPr lang="uk-UA" altLang="uk-UA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i="1"/>
              <a:t>   </a:t>
            </a:r>
            <a:r>
              <a:rPr lang="uk-UA" altLang="uk-UA" b="1" i="1" u="sng"/>
              <a:t>Алгебраїчним доповненням</a:t>
            </a:r>
            <a:r>
              <a:rPr lang="uk-UA" altLang="uk-UA" i="1"/>
              <a:t> </a:t>
            </a:r>
            <a:r>
              <a:rPr lang="uk-UA" altLang="uk-UA"/>
              <a:t>       елемента  називається його мінор, взятий зі знаком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/>
              <a:t>   </a:t>
            </a:r>
            <a:r>
              <a:rPr lang="uk-UA" altLang="uk-UA"/>
              <a:t>          ,тобто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1178AC7-0514-4937-9DF4-87A99E15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7A1DF6F2-ADC3-4019-93D7-26BEAC088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349500"/>
          <a:ext cx="6492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Формула" r:id="rId3" imgW="253890" imgH="241195" progId="Equation.3">
                  <p:embed/>
                </p:oleObj>
              </mc:Choice>
              <mc:Fallback>
                <p:oleObj name="Формула" r:id="rId3" imgW="25389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49500"/>
                        <a:ext cx="64928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>
            <a:extLst>
              <a:ext uri="{FF2B5EF4-FFF2-40B4-BE49-F238E27FC236}">
                <a16:creationId xmlns:a16="http://schemas.microsoft.com/office/drawing/2014/main" id="{8C31E039-130F-4E85-8FA0-7C9F2E08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9BA5B906-8A5E-4FA7-A24A-B232E9B94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349500"/>
          <a:ext cx="517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Формула" r:id="rId5" imgW="190417" imgH="241195" progId="Equation.3">
                  <p:embed/>
                </p:oleObj>
              </mc:Choice>
              <mc:Fallback>
                <p:oleObj name="Формула" r:id="rId5" imgW="19041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349500"/>
                        <a:ext cx="517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9">
            <a:extLst>
              <a:ext uri="{FF2B5EF4-FFF2-40B4-BE49-F238E27FC236}">
                <a16:creationId xmlns:a16="http://schemas.microsoft.com/office/drawing/2014/main" id="{B5F07FCD-2361-43CA-BB8B-F3921793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41" name="Object 8">
            <a:extLst>
              <a:ext uri="{FF2B5EF4-FFF2-40B4-BE49-F238E27FC236}">
                <a16:creationId xmlns:a16="http://schemas.microsoft.com/office/drawing/2014/main" id="{2C609095-2074-48BE-987C-FC107D274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876925"/>
          <a:ext cx="936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Формула" r:id="rId7" imgW="444307" imgH="241195" progId="Equation.3">
                  <p:embed/>
                </p:oleObj>
              </mc:Choice>
              <mc:Fallback>
                <p:oleObj name="Формула" r:id="rId7" imgW="44430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76925"/>
                        <a:ext cx="9366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1">
            <a:extLst>
              <a:ext uri="{FF2B5EF4-FFF2-40B4-BE49-F238E27FC236}">
                <a16:creationId xmlns:a16="http://schemas.microsoft.com/office/drawing/2014/main" id="{F5431566-29AD-44CC-91CE-E1EAE2A9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43" name="Object 10">
            <a:extLst>
              <a:ext uri="{FF2B5EF4-FFF2-40B4-BE49-F238E27FC236}">
                <a16:creationId xmlns:a16="http://schemas.microsoft.com/office/drawing/2014/main" id="{D3B59185-E0AA-4FAA-8B80-BFAB9B117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876925"/>
          <a:ext cx="30241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Формула" r:id="rId9" imgW="1104421" imgH="266584" progId="Equation.3">
                  <p:embed/>
                </p:oleObj>
              </mc:Choice>
              <mc:Fallback>
                <p:oleObj name="Формула" r:id="rId9" imgW="1104421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76925"/>
                        <a:ext cx="30241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5BCBD834-E79B-4D7B-8AF6-7173323D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45" name="Object 12">
            <a:extLst>
              <a:ext uri="{FF2B5EF4-FFF2-40B4-BE49-F238E27FC236}">
                <a16:creationId xmlns:a16="http://schemas.microsoft.com/office/drawing/2014/main" id="{D7A0B5C0-2010-49E2-9123-7BDC75AE6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868863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Формула" r:id="rId11" imgW="241195" imgH="241195" progId="Equation.3">
                  <p:embed/>
                </p:oleObj>
              </mc:Choice>
              <mc:Fallback>
                <p:oleObj name="Формула" r:id="rId11" imgW="241195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868863"/>
                        <a:ext cx="64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8">
            <a:extLst>
              <a:ext uri="{FF2B5EF4-FFF2-40B4-BE49-F238E27FC236}">
                <a16:creationId xmlns:a16="http://schemas.microsoft.com/office/drawing/2014/main" id="{51B52401-DE38-4AD3-8E74-102DDF3A0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082675"/>
          </a:xfrm>
        </p:spPr>
        <p:txBody>
          <a:bodyPr/>
          <a:lstStyle/>
          <a:p>
            <a:pPr algn="ctr" eaLnBrk="1" hangingPunct="1"/>
            <a:r>
              <a:rPr lang="uk-UA" altLang="uk-UA" sz="2800"/>
              <a:t>Визначник матриці можна обчислити, використавши наступну теорему: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3157770-DA02-4C83-B492-C8B933FC7C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2050" y="2349500"/>
            <a:ext cx="798195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b="1" i="1"/>
              <a:t>Теорема 1.</a:t>
            </a:r>
            <a:r>
              <a:rPr lang="uk-UA" altLang="uk-UA" sz="3200"/>
              <a:t> </a:t>
            </a:r>
            <a:r>
              <a:rPr lang="uk-UA" altLang="uk-UA" sz="3200" i="1"/>
              <a:t>Визначник дорівнює сумі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i="1"/>
              <a:t>добутків елементів якого-небудь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i="1"/>
              <a:t>рядка (стовпця) на їхні алгебраїчні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i="1"/>
              <a:t>доповнення, тобто</a:t>
            </a:r>
            <a:r>
              <a:rPr lang="uk-UA" altLang="uk-UA" sz="32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uk-UA" altLang="uk-UA" sz="3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/>
              <a:t>                              або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3537BF63-6F1D-4921-8D7A-ABD4F439039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258888" y="5084763"/>
          <a:ext cx="295275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Формула" r:id="rId3" imgW="876300" imgH="342900" progId="Equation.3">
                  <p:embed/>
                </p:oleObj>
              </mc:Choice>
              <mc:Fallback>
                <p:oleObj name="Формула" r:id="rId3" imgW="8763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2952750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8C374D9E-FFEB-44FA-941F-E0081CE9AB8C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724525" y="5084763"/>
          <a:ext cx="28813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Формула" r:id="rId5" imgW="876300" imgH="342900" progId="Equation.3">
                  <p:embed/>
                </p:oleObj>
              </mc:Choice>
              <mc:Fallback>
                <p:oleObj name="Формула" r:id="rId5" imgW="8763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84763"/>
                        <a:ext cx="2881313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:a16="http://schemas.microsoft.com/office/drawing/2014/main" id="{F1700343-95EC-4459-A071-46B19148E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8172450" cy="1368425"/>
          </a:xfrm>
        </p:spPr>
        <p:txBody>
          <a:bodyPr/>
          <a:lstStyle/>
          <a:p>
            <a:pPr eaLnBrk="1" hangingPunct="1"/>
            <a:r>
              <a:rPr lang="uk-UA" altLang="uk-UA" sz="2800"/>
              <a:t>Ці формули називаються </a:t>
            </a:r>
            <a:r>
              <a:rPr lang="uk-UA" altLang="uk-UA" sz="2800" i="1">
                <a:solidFill>
                  <a:srgbClr val="003300"/>
                </a:solidFill>
              </a:rPr>
              <a:t>розкладом визначника</a:t>
            </a:r>
            <a:r>
              <a:rPr lang="uk-UA" altLang="uk-UA" sz="2800"/>
              <a:t> за елементами і-го рядка та </a:t>
            </a:r>
            <a:r>
              <a:rPr lang="en-US" altLang="uk-UA" sz="2800"/>
              <a:t>j</a:t>
            </a:r>
            <a:r>
              <a:rPr lang="uk-UA" altLang="uk-UA" sz="2800"/>
              <a:t>-го стовпця відповідно.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46DB26-5275-45D8-B58D-0DB6786C2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6397625" cy="561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b="1"/>
              <a:t>Наприклад: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25E5F64B-772F-417A-BFC4-CFDBFE92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01DD37C4-48D5-47A6-AC32-084FDCB9C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58293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Формула" r:id="rId3" imgW="2183452" imgH="545863" progId="Equation.3">
                  <p:embed/>
                </p:oleObj>
              </mc:Choice>
              <mc:Fallback>
                <p:oleObj name="Формула" r:id="rId3" imgW="2183452" imgH="5458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8293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7">
            <a:extLst>
              <a:ext uri="{FF2B5EF4-FFF2-40B4-BE49-F238E27FC236}">
                <a16:creationId xmlns:a16="http://schemas.microsoft.com/office/drawing/2014/main" id="{A89BB9A5-5B91-42B0-9FF1-F5AEC8C9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F009E2FC-5325-4DEE-9D33-9A5B1DDBC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1525"/>
          <a:ext cx="8459787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Формула" r:id="rId5" imgW="3454400" imgH="800100" progId="Equation.3">
                  <p:embed/>
                </p:oleObj>
              </mc:Choice>
              <mc:Fallback>
                <p:oleObj name="Формула" r:id="rId5" imgW="3454400" imgH="800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8459787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62">
            <a:extLst>
              <a:ext uri="{FF2B5EF4-FFF2-40B4-BE49-F238E27FC236}">
                <a16:creationId xmlns:a16="http://schemas.microsoft.com/office/drawing/2014/main" id="{6C6B6800-B941-4B93-A0F6-FF9D0FCF7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8604250" cy="1584325"/>
          </a:xfrm>
        </p:spPr>
        <p:txBody>
          <a:bodyPr/>
          <a:lstStyle/>
          <a:p>
            <a:pPr eaLnBrk="1" hangingPunct="1"/>
            <a:r>
              <a:rPr lang="uk-UA" altLang="uk-UA" sz="3200"/>
              <a:t>       В залежності від чисел </a:t>
            </a:r>
            <a:r>
              <a:rPr lang="en-US" altLang="uk-UA" sz="3200" i="1"/>
              <a:t>m </a:t>
            </a:r>
            <a:r>
              <a:rPr lang="uk-UA" altLang="uk-UA" sz="3200"/>
              <a:t>і</a:t>
            </a:r>
            <a:r>
              <a:rPr lang="en-US" altLang="uk-UA" sz="3200"/>
              <a:t> </a:t>
            </a:r>
            <a:r>
              <a:rPr lang="en-US" altLang="uk-UA" sz="3200" i="1"/>
              <a:t>n</a:t>
            </a:r>
            <a:r>
              <a:rPr lang="uk-UA" altLang="uk-UA" sz="3200"/>
              <a:t> виду та </a:t>
            </a:r>
            <a:br>
              <a:rPr lang="uk-UA" altLang="uk-UA" sz="3200"/>
            </a:br>
            <a:r>
              <a:rPr lang="uk-UA" altLang="uk-UA" sz="3200"/>
              <a:t>   розташування елементів виділяють </a:t>
            </a:r>
            <a:br>
              <a:rPr lang="uk-UA" altLang="uk-UA" sz="3200"/>
            </a:br>
            <a:r>
              <a:rPr lang="uk-UA" altLang="uk-UA" sz="3200"/>
              <a:t>   такі типи матриць: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56CED3A-0297-4DD3-9313-6BA6F93F41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349500"/>
            <a:ext cx="3770312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400" i="1"/>
              <a:t>   </a:t>
            </a:r>
            <a:endParaRPr lang="uk-UA" altLang="uk-UA" sz="2400"/>
          </a:p>
        </p:txBody>
      </p:sp>
      <p:sp>
        <p:nvSpPr>
          <p:cNvPr id="21508" name="Rectangle 63">
            <a:extLst>
              <a:ext uri="{FF2B5EF4-FFF2-40B4-BE49-F238E27FC236}">
                <a16:creationId xmlns:a16="http://schemas.microsoft.com/office/drawing/2014/main" id="{4227C2B1-53FD-4A2D-B72B-DF4DEDAE614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2362200"/>
            <a:ext cx="8316912" cy="4495800"/>
          </a:xfrm>
        </p:spPr>
        <p:txBody>
          <a:bodyPr/>
          <a:lstStyle/>
          <a:p>
            <a:pPr eaLnBrk="1" hangingPunct="1"/>
            <a:r>
              <a:rPr lang="uk-UA" altLang="uk-UA" sz="2400"/>
              <a:t>якщо 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квадратною;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</a:t>
            </a:r>
            <a:r>
              <a:rPr lang="en-US" altLang="uk-UA" sz="2400"/>
              <a:t> </a:t>
            </a:r>
            <a:r>
              <a:rPr lang="uk-UA" altLang="uk-UA" sz="2400"/>
              <a:t>          , то матрицю називають прямоку</a:t>
            </a:r>
            <a:r>
              <a:rPr lang="uk-UA" altLang="uk-UA" sz="2400" i="1"/>
              <a:t>тною;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матриця-рядок;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матриця-стовпець;</a:t>
            </a:r>
          </a:p>
          <a:p>
            <a:pPr eaLnBrk="1" hangingPunct="1"/>
            <a:r>
              <a:rPr lang="uk-UA" altLang="uk-UA" sz="2400" i="1"/>
              <a:t>якщо всі елементи квадратної матриці, крім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2400" i="1"/>
              <a:t>    рівні нулю, </a:t>
            </a:r>
            <a:r>
              <a:rPr lang="uk-UA" altLang="uk-UA" sz="2400"/>
              <a:t>то матрицю називають діагональною;</a:t>
            </a:r>
            <a:endParaRPr lang="uk-UA" altLang="uk-UA" sz="2400" i="1"/>
          </a:p>
          <a:p>
            <a:pPr eaLnBrk="1" hangingPunct="1"/>
            <a:r>
              <a:rPr lang="uk-UA" altLang="uk-UA" sz="2400"/>
              <a:t>якщо всі ненульові елементи діагональної матриці рівні одиниці, то її називають одиничною матрицею і позначають </a:t>
            </a:r>
            <a:r>
              <a:rPr lang="uk-UA" altLang="uk-UA" sz="2400" i="1"/>
              <a:t>Е</a:t>
            </a:r>
            <a:r>
              <a:rPr lang="uk-UA" altLang="uk-UA" sz="2400"/>
              <a:t>.                            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57C850D4-68D8-4BBE-A51D-E506E31C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CAD5EB4-B819-4D36-9501-F63775F3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DA9CFC1E-FFA1-459B-A6BF-BD53F82D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21512" name="Rectangle 10">
            <a:extLst>
              <a:ext uri="{FF2B5EF4-FFF2-40B4-BE49-F238E27FC236}">
                <a16:creationId xmlns:a16="http://schemas.microsoft.com/office/drawing/2014/main" id="{67B885CB-8654-4A41-93C9-8B86C767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1513" name="Object 64">
            <a:extLst>
              <a:ext uri="{FF2B5EF4-FFF2-40B4-BE49-F238E27FC236}">
                <a16:creationId xmlns:a16="http://schemas.microsoft.com/office/drawing/2014/main" id="{083768BD-EE81-4DC7-9FBB-6C5ECC959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852738"/>
          <a:ext cx="9366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Формула" r:id="rId3" imgW="444114" imgH="164957" progId="Equation.3">
                  <p:embed/>
                </p:oleObj>
              </mc:Choice>
              <mc:Fallback>
                <p:oleObj name="Формула" r:id="rId3" imgW="444114" imgH="164957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9366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65">
            <a:extLst>
              <a:ext uri="{FF2B5EF4-FFF2-40B4-BE49-F238E27FC236}">
                <a16:creationId xmlns:a16="http://schemas.microsoft.com/office/drawing/2014/main" id="{860CF797-F372-4979-86E5-4ED04E442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92375"/>
          <a:ext cx="9366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Формула" r:id="rId5" imgW="444307" imgH="152334" progId="Equation.3">
                  <p:embed/>
                </p:oleObj>
              </mc:Choice>
              <mc:Fallback>
                <p:oleObj name="Формула" r:id="rId5" imgW="444307" imgH="15233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9366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66">
            <a:extLst>
              <a:ext uri="{FF2B5EF4-FFF2-40B4-BE49-F238E27FC236}">
                <a16:creationId xmlns:a16="http://schemas.microsoft.com/office/drawing/2014/main" id="{1B298B32-F421-4962-851A-DE376DB11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279775"/>
          <a:ext cx="86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Формула" r:id="rId7" imgW="406224" imgH="190417" progId="Equation.3">
                  <p:embed/>
                </p:oleObj>
              </mc:Choice>
              <mc:Fallback>
                <p:oleObj name="Формула" r:id="rId7" imgW="406224" imgH="190417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79775"/>
                        <a:ext cx="863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67">
            <a:extLst>
              <a:ext uri="{FF2B5EF4-FFF2-40B4-BE49-F238E27FC236}">
                <a16:creationId xmlns:a16="http://schemas.microsoft.com/office/drawing/2014/main" id="{027424A3-CA85-410B-A5D5-167295F97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16338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Формула" r:id="rId9" imgW="368300" imgH="190500" progId="Equation.3">
                  <p:embed/>
                </p:oleObj>
              </mc:Choice>
              <mc:Fallback>
                <p:oleObj name="Формула" r:id="rId9" imgW="368300" imgH="1905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68">
            <a:extLst>
              <a:ext uri="{FF2B5EF4-FFF2-40B4-BE49-F238E27FC236}">
                <a16:creationId xmlns:a16="http://schemas.microsoft.com/office/drawing/2014/main" id="{D03C6789-29CA-47FA-A8AC-2389EB9FC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4508500"/>
          <a:ext cx="1160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Формула" r:id="rId11" imgW="596641" imgH="266584" progId="Equation.3">
                  <p:embed/>
                </p:oleObj>
              </mc:Choice>
              <mc:Fallback>
                <p:oleObj name="Формула" r:id="rId11" imgW="596641" imgH="26658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508500"/>
                        <a:ext cx="1160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31C75EBE-D046-4CC5-98F6-E964C83CB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924800" cy="1011238"/>
          </a:xfrm>
        </p:spPr>
        <p:txBody>
          <a:bodyPr/>
          <a:lstStyle/>
          <a:p>
            <a:pPr algn="ctr" eaLnBrk="1" hangingPunct="1"/>
            <a:r>
              <a:rPr lang="uk-UA" altLang="uk-UA" sz="4000"/>
              <a:t>   </a:t>
            </a:r>
            <a:r>
              <a:rPr lang="uk-UA" altLang="uk-UA" sz="4400"/>
              <a:t>З м і с т</a:t>
            </a:r>
            <a:r>
              <a:rPr lang="uk-UA" altLang="uk-UA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A55C4F8-8CCD-4B62-9BD7-BE6244AFB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836613"/>
            <a:ext cx="8774113" cy="5472112"/>
          </a:xfrm>
        </p:spPr>
        <p:txBody>
          <a:bodyPr/>
          <a:lstStyle/>
          <a:p>
            <a:pPr eaLnBrk="1" hangingPunct="1"/>
            <a:r>
              <a:rPr lang="uk-UA" altLang="uk-UA"/>
              <a:t>Означення матриці;</a:t>
            </a:r>
          </a:p>
          <a:p>
            <a:pPr eaLnBrk="1" hangingPunct="1"/>
            <a:r>
              <a:rPr lang="uk-UA" altLang="uk-UA"/>
              <a:t>Види матриць;</a:t>
            </a:r>
          </a:p>
          <a:p>
            <a:pPr eaLnBrk="1" hangingPunct="1"/>
            <a:endParaRPr lang="uk-UA" altLang="uk-UA"/>
          </a:p>
          <a:p>
            <a:pPr eaLnBrk="1" hangingPunct="1">
              <a:buFont typeface="Wingdings" panose="05000000000000000000" pitchFamily="2" charset="2"/>
              <a:buNone/>
            </a:pPr>
            <a:endParaRPr lang="uk-UA" altLang="uk-UA" sz="1600"/>
          </a:p>
          <a:p>
            <a:pPr eaLnBrk="1" hangingPunct="1"/>
            <a:r>
              <a:rPr lang="uk-UA" altLang="uk-UA"/>
              <a:t>Властивості дій над матрицями;</a:t>
            </a:r>
          </a:p>
          <a:p>
            <a:pPr eaLnBrk="1" hangingPunct="1"/>
            <a:r>
              <a:rPr lang="uk-UA" altLang="uk-UA"/>
              <a:t>Изначник матриці;</a:t>
            </a:r>
          </a:p>
          <a:p>
            <a:pPr eaLnBrk="1" hangingPunct="1"/>
            <a:r>
              <a:rPr lang="uk-UA" altLang="uk-UA"/>
              <a:t>Властивості визначників;</a:t>
            </a:r>
          </a:p>
          <a:p>
            <a:pPr eaLnBrk="1" hangingPunct="1"/>
            <a:r>
              <a:rPr lang="uk-UA" altLang="uk-UA"/>
              <a:t>Мінор та алгебраїчне доповнення;</a:t>
            </a:r>
          </a:p>
          <a:p>
            <a:pPr eaLnBrk="1" hangingPunct="1"/>
            <a:r>
              <a:rPr lang="uk-UA" altLang="uk-UA"/>
              <a:t>Обчислення визначників;</a:t>
            </a:r>
          </a:p>
          <a:p>
            <a:pPr eaLnBrk="1" hangingPunct="1"/>
            <a:r>
              <a:rPr lang="uk-UA" altLang="uk-UA"/>
              <a:t>Обернена матриця;</a:t>
            </a:r>
          </a:p>
          <a:p>
            <a:pPr eaLnBrk="1" hangingPunct="1"/>
            <a:r>
              <a:rPr lang="uk-UA" altLang="uk-UA"/>
              <a:t>Література.</a:t>
            </a:r>
          </a:p>
          <a:p>
            <a:pPr eaLnBrk="1" hangingPunct="1"/>
            <a:endParaRPr lang="uk-UA" altLang="uk-UA"/>
          </a:p>
          <a:p>
            <a:pPr eaLnBrk="1" hangingPunct="1"/>
            <a:endParaRPr lang="uk-UA" altLang="uk-UA" sz="2400"/>
          </a:p>
          <a:p>
            <a:pPr eaLnBrk="1" hangingPunct="1"/>
            <a:endParaRPr lang="uk-UA" altLang="uk-UA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extLst>
              <a:ext uri="{FF2B5EF4-FFF2-40B4-BE49-F238E27FC236}">
                <a16:creationId xmlns:a16="http://schemas.microsoft.com/office/drawing/2014/main" id="{D42C0E84-754A-4227-82F2-6997BBFA0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765175"/>
            <a:ext cx="8713787" cy="792163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    Діагональна  матриця</a:t>
            </a: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має вигляд: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A6AFB13D-C3C3-42A2-A787-B3DADFEE6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636838"/>
          <a:ext cx="5156200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Формула" r:id="rId3" imgW="1346200" imgH="800100" progId="Equation.3">
                  <p:embed/>
                </p:oleObj>
              </mc:Choice>
              <mc:Fallback>
                <p:oleObj name="Формула" r:id="rId3" imgW="13462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5156200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extLst>
              <a:ext uri="{FF2B5EF4-FFF2-40B4-BE49-F238E27FC236}">
                <a16:creationId xmlns:a16="http://schemas.microsoft.com/office/drawing/2014/main" id="{174689C9-2B8A-420A-9363-3CAEB4ED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765175"/>
            <a:ext cx="9037637" cy="863600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    Одинична  матриця</a:t>
            </a: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 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має  вигляд: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7DA2D748-774D-4CF2-95EC-C64F57BC8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636838"/>
          <a:ext cx="4135437" cy="30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Формула" r:id="rId3" imgW="1079500" imgH="800100" progId="Equation.3">
                  <p:embed/>
                </p:oleObj>
              </mc:Choice>
              <mc:Fallback>
                <p:oleObj name="Формула" r:id="rId3" imgW="1079500" imgH="80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36838"/>
                        <a:ext cx="4135437" cy="30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5">
            <a:extLst>
              <a:ext uri="{FF2B5EF4-FFF2-40B4-BE49-F238E27FC236}">
                <a16:creationId xmlns:a16="http://schemas.microsoft.com/office/drawing/2014/main" id="{6AE38DCA-54C6-4AF9-9460-EE349283B9F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11188" y="692150"/>
            <a:ext cx="9074150" cy="3600450"/>
          </a:xfrm>
        </p:spPr>
        <p:txBody>
          <a:bodyPr/>
          <a:lstStyle/>
          <a:p>
            <a:pPr eaLnBrk="1" hangingPunct="1"/>
            <a:r>
              <a:rPr lang="uk-UA" altLang="uk-UA" i="1"/>
              <a:t>     Нехай       – квадратна матриця. </a:t>
            </a:r>
            <a:br>
              <a:rPr lang="uk-UA" altLang="uk-UA" i="1"/>
            </a:br>
            <a:br>
              <a:rPr lang="uk-UA" altLang="uk-UA" i="1"/>
            </a:br>
            <a:br>
              <a:rPr lang="uk-UA" altLang="uk-UA" i="1"/>
            </a:br>
            <a:r>
              <a:rPr lang="uk-UA" altLang="uk-UA" i="1"/>
              <a:t>Матриця             називається </a:t>
            </a:r>
            <a:r>
              <a:rPr lang="uk-UA" altLang="uk-UA" i="1">
                <a:solidFill>
                  <a:srgbClr val="003300"/>
                </a:solidFill>
              </a:rPr>
              <a:t>оберненою</a:t>
            </a:r>
            <a:r>
              <a:rPr lang="uk-UA" altLang="uk-UA" i="1"/>
              <a:t> до матриці       , якщо</a:t>
            </a:r>
            <a:br>
              <a:rPr lang="uk-UA" altLang="uk-UA" i="1"/>
            </a:br>
            <a:r>
              <a:rPr lang="uk-UA" altLang="uk-UA" i="1"/>
              <a:t>має місце рівність: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A2837003-4C27-4B47-802E-0514B184F2EE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382713" y="4437063"/>
          <a:ext cx="659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Формула" r:id="rId3" imgW="1473200" imgH="241300" progId="Equation.3">
                  <p:embed/>
                </p:oleObj>
              </mc:Choice>
              <mc:Fallback>
                <p:oleObj name="Формула" r:id="rId3" imgW="1473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437063"/>
                        <a:ext cx="6591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9">
            <a:extLst>
              <a:ext uri="{FF2B5EF4-FFF2-40B4-BE49-F238E27FC236}">
                <a16:creationId xmlns:a16="http://schemas.microsoft.com/office/drawing/2014/main" id="{E0B56058-793C-4EEE-B3E4-22E9341B5F68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348038" y="2205038"/>
          <a:ext cx="10080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Формула" r:id="rId5" imgW="279400" imgH="228600" progId="Equation.3">
                  <p:embed/>
                </p:oleObj>
              </mc:Choice>
              <mc:Fallback>
                <p:oleObj name="Формула" r:id="rId5" imgW="279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05038"/>
                        <a:ext cx="100806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1">
            <a:extLst>
              <a:ext uri="{FF2B5EF4-FFF2-40B4-BE49-F238E27FC236}">
                <a16:creationId xmlns:a16="http://schemas.microsoft.com/office/drawing/2014/main" id="{771602CF-42E7-479B-91E3-D0DD66466458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987675" y="836613"/>
          <a:ext cx="6683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Формула" r:id="rId7" imgW="164814" imgH="177492" progId="Equation.3">
                  <p:embed/>
                </p:oleObj>
              </mc:Choice>
              <mc:Fallback>
                <p:oleObj name="Формула" r:id="rId7" imgW="164814" imgH="17749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36613"/>
                        <a:ext cx="6683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4">
            <a:extLst>
              <a:ext uri="{FF2B5EF4-FFF2-40B4-BE49-F238E27FC236}">
                <a16:creationId xmlns:a16="http://schemas.microsoft.com/office/drawing/2014/main" id="{F53C6164-E823-4406-885B-C252C5DD039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372225" y="2852738"/>
          <a:ext cx="669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Формула" r:id="rId9" imgW="164814" imgH="177492" progId="Equation.3">
                  <p:embed/>
                </p:oleObj>
              </mc:Choice>
              <mc:Fallback>
                <p:oleObj name="Формула" r:id="rId9" imgW="164814" imgH="17749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52738"/>
                        <a:ext cx="669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extLst>
              <a:ext uri="{FF2B5EF4-FFF2-40B4-BE49-F238E27FC236}">
                <a16:creationId xmlns:a16="http://schemas.microsoft.com/office/drawing/2014/main" id="{FF8E9A98-F023-4B64-B192-D6CC0D38D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572500" cy="1008063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       Обернена  матриця  має  вигляд: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774BBC13-5AB5-4940-948B-1D991B4374A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87450" y="2924175"/>
          <a:ext cx="7129463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Формула" r:id="rId3" imgW="2120900" imgH="825500" progId="Equation.3">
                  <p:embed/>
                </p:oleObj>
              </mc:Choice>
              <mc:Fallback>
                <p:oleObj name="Формула" r:id="rId3" imgW="21209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7129463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>
            <a:extLst>
              <a:ext uri="{FF2B5EF4-FFF2-40B4-BE49-F238E27FC236}">
                <a16:creationId xmlns:a16="http://schemas.microsoft.com/office/drawing/2014/main" id="{A7713C34-7242-4B06-8F4C-E234C969D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924800" cy="866775"/>
          </a:xfrm>
        </p:spPr>
        <p:txBody>
          <a:bodyPr/>
          <a:lstStyle/>
          <a:p>
            <a:pPr algn="ctr" eaLnBrk="1" hangingPunct="1"/>
            <a:r>
              <a:rPr lang="uk-UA" altLang="uk-UA" sz="4400"/>
              <a:t>Л і т е р а т у р а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D201C7E-57C4-439B-96AA-82DFEBD76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349500"/>
            <a:ext cx="8893175" cy="4306888"/>
          </a:xfrm>
        </p:spPr>
        <p:txBody>
          <a:bodyPr/>
          <a:lstStyle/>
          <a:p>
            <a:pPr eaLnBrk="1" hangingPunct="1"/>
            <a:r>
              <a:rPr lang="ru-RU" altLang="uk-UA" sz="2400"/>
              <a:t>Дубовик В.П. Вища математика: Навчальний посібник / В.П. Дубовик, І.І. Юрик. – К.: А.С.К., 2001.</a:t>
            </a:r>
          </a:p>
          <a:p>
            <a:pPr eaLnBrk="1" hangingPunct="1"/>
            <a:r>
              <a:rPr lang="uk-UA" altLang="uk-UA" sz="2400"/>
              <a:t>Литвин І. І., Конончук О. М. Вища математика. Навчальний посібник.-Київ: Центр навчальної літератури,2004.-368с</a:t>
            </a:r>
          </a:p>
          <a:p>
            <a:pPr eaLnBrk="1" hangingPunct="1"/>
            <a:r>
              <a:rPr lang="uk-UA" altLang="uk-UA" sz="2400"/>
              <a:t>Алгебра і початки аналізу:в 2-х книгах під ред. Г. М. Яковлєва.-К., 1984. </a:t>
            </a:r>
          </a:p>
          <a:p>
            <a:pPr eaLnBrk="1" hangingPunct="1"/>
            <a:r>
              <a:rPr lang="uk-UA" altLang="uk-UA" sz="2400"/>
              <a:t>Шкіль М. І., Колесник Т. В., Котлова В. М. Вища математика: В трьох книгах.- К.: Либідь, 1994. </a:t>
            </a:r>
          </a:p>
          <a:p>
            <a:pPr eaLnBrk="1" hangingPunct="1"/>
            <a:r>
              <a:rPr lang="uk-UA" altLang="uk-UA" sz="2400"/>
              <a:t>Завало С.Т., Костарчук В.М., Хацет Б.І. Алгебра і теорія чисел. – К.: Вища школа, 1974.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30FFD400-64FC-4B51-A152-E038DD3A3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uk-UA" altLang="uk-UA" sz="4000">
                <a:latin typeface="Book Antiqua" panose="02040602050305030304" pitchFamily="18" charset="0"/>
              </a:rPr>
              <a:t> О з н а ч е н н я   м а т р и ц і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54D9E0-3B16-4C7A-BE21-97F88BB21E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8305800" cy="43068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/>
              <a:t>Матриця - прямокутна таблиця з </a:t>
            </a:r>
            <a:r>
              <a:rPr lang="en-US" altLang="uk-UA" sz="3200" i="1"/>
              <a:t>m</a:t>
            </a:r>
            <a:r>
              <a:rPr lang="uk-UA" altLang="uk-UA" sz="3200" i="1"/>
              <a:t>-</a:t>
            </a:r>
            <a:r>
              <a:rPr lang="uk-UA" altLang="uk-UA" sz="3200"/>
              <a:t>рядків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/>
              <a:t>та </a:t>
            </a:r>
            <a:r>
              <a:rPr lang="en-US" altLang="uk-UA" sz="3200" i="1"/>
              <a:t>n</a:t>
            </a:r>
            <a:r>
              <a:rPr lang="uk-UA" altLang="uk-UA" sz="3200" i="1"/>
              <a:t>-</a:t>
            </a:r>
            <a:r>
              <a:rPr lang="uk-UA" altLang="uk-UA" sz="3200"/>
              <a:t>стовпців, складена з чисел.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C9FCA80E-A934-4198-BF83-97529508E51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82863" y="3860800"/>
          <a:ext cx="4697412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3" imgW="2070100" imgH="1079500" progId="Equation.3">
                  <p:embed/>
                </p:oleObj>
              </mc:Choice>
              <mc:Fallback>
                <p:oleObj name="Формула" r:id="rId3" imgW="2070100" imgH="1079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860800"/>
                        <a:ext cx="4697412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>
            <a:extLst>
              <a:ext uri="{FF2B5EF4-FFF2-40B4-BE49-F238E27FC236}">
                <a16:creationId xmlns:a16="http://schemas.microsoft.com/office/drawing/2014/main" id="{A26EEDCF-521F-457A-B0DC-4D99FB6B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</a:rPr>
              <a:t>Числа</a:t>
            </a:r>
            <a:r>
              <a:rPr lang="uk-UA" altLang="uk-UA" i="1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6147" name="Rectangle 9">
            <a:extLst>
              <a:ext uri="{FF2B5EF4-FFF2-40B4-BE49-F238E27FC236}">
                <a16:creationId xmlns:a16="http://schemas.microsoft.com/office/drawing/2014/main" id="{595ED174-C0CF-47D7-9F0D-E5B47E2776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b="1"/>
              <a:t>називають </a:t>
            </a:r>
            <a:r>
              <a:rPr lang="uk-UA" altLang="uk-UA" sz="3200" b="1" i="1">
                <a:solidFill>
                  <a:srgbClr val="990033"/>
                </a:solidFill>
                <a:latin typeface="Book Antiqua" panose="02040602050305030304" pitchFamily="18" charset="0"/>
              </a:rPr>
              <a:t>елементами матриці. </a:t>
            </a:r>
            <a:endParaRPr lang="uk-UA" altLang="uk-UA" sz="32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3200" b="1"/>
              <a:t>Перший індекс</a:t>
            </a:r>
            <a:r>
              <a:rPr lang="uk-UA" altLang="uk-UA" sz="2400" b="1"/>
              <a:t> </a:t>
            </a:r>
            <a:r>
              <a:rPr lang="en-US" altLang="uk-UA" sz="3200" b="1" i="1">
                <a:solidFill>
                  <a:srgbClr val="006600"/>
                </a:solidFill>
                <a:latin typeface="Book Antiqua" panose="02040602050305030304" pitchFamily="18" charset="0"/>
              </a:rPr>
              <a:t>i</a:t>
            </a:r>
            <a:r>
              <a:rPr lang="en-US" altLang="uk-UA" sz="2400" b="1" i="1">
                <a:latin typeface="Book Antiqua" panose="02040602050305030304" pitchFamily="18" charset="0"/>
              </a:rPr>
              <a:t> </a:t>
            </a:r>
            <a:r>
              <a:rPr lang="uk-UA" altLang="uk-UA" sz="3200" b="1"/>
              <a:t>означає</a:t>
            </a:r>
            <a:r>
              <a:rPr lang="en-US" altLang="uk-UA" sz="2400" b="1"/>
              <a:t> </a:t>
            </a:r>
            <a:r>
              <a:rPr lang="ru-RU" altLang="uk-UA" sz="2400" b="1"/>
              <a:t> </a:t>
            </a:r>
            <a:r>
              <a:rPr lang="ru-RU" altLang="uk-UA" sz="3200" b="1" i="1">
                <a:solidFill>
                  <a:srgbClr val="006600"/>
                </a:solidFill>
                <a:latin typeface="Book Antiqua" panose="02040602050305030304" pitchFamily="18" charset="0"/>
              </a:rPr>
              <a:t>номер рядка</a:t>
            </a:r>
            <a:r>
              <a:rPr lang="ru-RU" altLang="uk-UA" sz="2400" b="1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uk-UA" sz="3200" b="1"/>
              <a:t>другий</a:t>
            </a:r>
            <a:r>
              <a:rPr lang="en-US" altLang="uk-UA" sz="2400" b="1"/>
              <a:t> </a:t>
            </a:r>
            <a:r>
              <a:rPr lang="ru-RU" altLang="uk-UA" sz="2400" b="1"/>
              <a:t> </a:t>
            </a:r>
            <a:r>
              <a:rPr lang="en-US" altLang="uk-UA" sz="3200" b="1" i="1">
                <a:solidFill>
                  <a:srgbClr val="006600"/>
                </a:solidFill>
                <a:latin typeface="Book Antiqua" panose="02040602050305030304" pitchFamily="18" charset="0"/>
              </a:rPr>
              <a:t>j</a:t>
            </a:r>
            <a:r>
              <a:rPr lang="ru-RU" altLang="uk-UA" sz="2400" b="1" i="1">
                <a:latin typeface="Book Antiqua" panose="02040602050305030304" pitchFamily="18" charset="0"/>
              </a:rPr>
              <a:t> – </a:t>
            </a:r>
            <a:r>
              <a:rPr lang="ru-RU" altLang="uk-UA" sz="3200" b="1" i="1">
                <a:solidFill>
                  <a:srgbClr val="006600"/>
                </a:solidFill>
                <a:latin typeface="Book Antiqua" panose="02040602050305030304" pitchFamily="18" charset="0"/>
              </a:rPr>
              <a:t>номер стовпця</a:t>
            </a:r>
            <a:r>
              <a:rPr lang="ru-RU" altLang="uk-UA" sz="2400" b="1" i="1">
                <a:latin typeface="Book Antiqua" panose="0204060205030503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uk-UA" sz="2400" b="1" i="1">
              <a:latin typeface="Book Antiqua" panose="020406020503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uk-UA" b="1"/>
              <a:t>Наприклад,</a:t>
            </a:r>
            <a:r>
              <a:rPr lang="ru-RU" altLang="uk-UA" sz="2400" b="1" i="1">
                <a:latin typeface="Book Antiqua" panose="02040602050305030304" pitchFamily="18" charset="0"/>
              </a:rPr>
              <a:t> </a:t>
            </a:r>
            <a:endParaRPr lang="uk-UA" altLang="uk-UA" sz="2400" b="1" i="1">
              <a:latin typeface="Book Antiqua" panose="02040602050305030304" pitchFamily="18" charset="0"/>
            </a:endParaRP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586CE061-0DB1-4893-ABDA-115AFE232C90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484438" y="1268413"/>
          <a:ext cx="51831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Формула" r:id="rId3" imgW="2032000" imgH="241300" progId="Equation.3">
                  <p:embed/>
                </p:oleObj>
              </mc:Choice>
              <mc:Fallback>
                <p:oleObj name="Формула" r:id="rId3" imgW="2032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51831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>
            <a:extLst>
              <a:ext uri="{FF2B5EF4-FFF2-40B4-BE49-F238E27FC236}">
                <a16:creationId xmlns:a16="http://schemas.microsoft.com/office/drawing/2014/main" id="{6732BD7D-E95D-44C5-9520-C868BE4432E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32138" y="4508500"/>
          <a:ext cx="57261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Формула" r:id="rId5" imgW="2349500" imgH="520700" progId="Equation.3">
                  <p:embed/>
                </p:oleObj>
              </mc:Choice>
              <mc:Fallback>
                <p:oleObj name="Формула" r:id="rId5" imgW="23495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57261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A3B3EB35-F2A2-4005-9F87-951040524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8604250" cy="1584325"/>
          </a:xfrm>
        </p:spPr>
        <p:txBody>
          <a:bodyPr/>
          <a:lstStyle/>
          <a:p>
            <a:pPr eaLnBrk="1" hangingPunct="1"/>
            <a:r>
              <a:rPr lang="uk-UA" altLang="uk-UA" sz="3200"/>
              <a:t>       В залежності від чисел </a:t>
            </a:r>
            <a:r>
              <a:rPr lang="en-US" altLang="uk-UA" sz="3200" i="1"/>
              <a:t>m </a:t>
            </a:r>
            <a:r>
              <a:rPr lang="uk-UA" altLang="uk-UA" sz="3200"/>
              <a:t>і</a:t>
            </a:r>
            <a:r>
              <a:rPr lang="en-US" altLang="uk-UA" sz="3200"/>
              <a:t> </a:t>
            </a:r>
            <a:r>
              <a:rPr lang="en-US" altLang="uk-UA" sz="3200" i="1"/>
              <a:t>n</a:t>
            </a:r>
            <a:r>
              <a:rPr lang="uk-UA" altLang="uk-UA" sz="3200"/>
              <a:t> виду та </a:t>
            </a:r>
            <a:br>
              <a:rPr lang="uk-UA" altLang="uk-UA" sz="3200"/>
            </a:br>
            <a:r>
              <a:rPr lang="uk-UA" altLang="uk-UA" sz="3200"/>
              <a:t>   розташування елементів виділяють </a:t>
            </a:r>
            <a:br>
              <a:rPr lang="uk-UA" altLang="uk-UA" sz="3200"/>
            </a:br>
            <a:r>
              <a:rPr lang="uk-UA" altLang="uk-UA" sz="3200"/>
              <a:t>   такі типи матриць: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65AECF-0C33-40A2-938D-C5C46FE481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349500"/>
            <a:ext cx="3770312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400" i="1"/>
              <a:t>   </a:t>
            </a:r>
            <a:endParaRPr lang="uk-UA" altLang="uk-UA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D8DD9DA-AD66-42B7-A6C9-FED7D92BFF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2362200"/>
            <a:ext cx="8316912" cy="4495800"/>
          </a:xfrm>
        </p:spPr>
        <p:txBody>
          <a:bodyPr/>
          <a:lstStyle/>
          <a:p>
            <a:pPr eaLnBrk="1" hangingPunct="1"/>
            <a:r>
              <a:rPr lang="uk-UA" altLang="uk-UA" sz="2400"/>
              <a:t>якщо 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квадратною;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</a:t>
            </a:r>
            <a:r>
              <a:rPr lang="en-US" altLang="uk-UA" sz="2400"/>
              <a:t> </a:t>
            </a:r>
            <a:r>
              <a:rPr lang="uk-UA" altLang="uk-UA" sz="2400"/>
              <a:t>          , то матрицю називають прямоку</a:t>
            </a:r>
            <a:r>
              <a:rPr lang="uk-UA" altLang="uk-UA" sz="2400" i="1"/>
              <a:t>тною;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матриця-рядок;</a:t>
            </a:r>
            <a:endParaRPr lang="uk-UA" altLang="uk-UA" sz="2400"/>
          </a:p>
          <a:p>
            <a:pPr eaLnBrk="1" hangingPunct="1"/>
            <a:r>
              <a:rPr lang="uk-UA" altLang="uk-UA" sz="2400"/>
              <a:t>якщо             </a:t>
            </a:r>
            <a:r>
              <a:rPr lang="en-US" altLang="uk-UA" sz="2400"/>
              <a:t>, </a:t>
            </a:r>
            <a:r>
              <a:rPr lang="uk-UA" altLang="uk-UA" sz="2400"/>
              <a:t>то матрицю називають </a:t>
            </a:r>
            <a:r>
              <a:rPr lang="uk-UA" altLang="uk-UA" sz="2400" i="1"/>
              <a:t>матриця-стовпець;</a:t>
            </a:r>
          </a:p>
          <a:p>
            <a:pPr eaLnBrk="1" hangingPunct="1"/>
            <a:r>
              <a:rPr lang="uk-UA" altLang="uk-UA" sz="2400" i="1"/>
              <a:t>якщо всі елементи квадратної матриці, крім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uk-UA" altLang="uk-UA" sz="2400" i="1"/>
              <a:t>    рівні нулю, </a:t>
            </a:r>
            <a:r>
              <a:rPr lang="uk-UA" altLang="uk-UA" sz="2400"/>
              <a:t>то матрицю називають діагональною;</a:t>
            </a:r>
            <a:endParaRPr lang="uk-UA" altLang="uk-UA" sz="2400" i="1"/>
          </a:p>
          <a:p>
            <a:pPr eaLnBrk="1" hangingPunct="1"/>
            <a:r>
              <a:rPr lang="uk-UA" altLang="uk-UA" sz="2400"/>
              <a:t>якщо всі ненульові елементи діагональної матриці рівні одиниці, то її називають одиничною матрицею і позначають </a:t>
            </a:r>
            <a:r>
              <a:rPr lang="uk-UA" altLang="uk-UA" sz="2400" i="1"/>
              <a:t>Е</a:t>
            </a:r>
            <a:r>
              <a:rPr lang="uk-UA" altLang="uk-UA" sz="2400"/>
              <a:t>.                            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1B6A84E-9502-4424-9F33-1D89C7F1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C3B1E6D-BEF3-46C4-BFB4-A70FFC3D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35D8A52-1810-458E-A366-0D41E578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80F1A51E-76FE-43EC-A3AD-C09C76B6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uk-UA" sz="180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809D4DF6-BDFB-4047-9E56-336D7B539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852738"/>
          <a:ext cx="9366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Формула" r:id="rId3" imgW="444114" imgH="164957" progId="Equation.3">
                  <p:embed/>
                </p:oleObj>
              </mc:Choice>
              <mc:Fallback>
                <p:oleObj name="Формула" r:id="rId3" imgW="444114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9366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324630AC-A8DB-4678-8BEE-EA7B168DE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92375"/>
          <a:ext cx="9366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Формула" r:id="rId5" imgW="444307" imgH="152334" progId="Equation.3">
                  <p:embed/>
                </p:oleObj>
              </mc:Choice>
              <mc:Fallback>
                <p:oleObj name="Формула" r:id="rId5" imgW="444307" imgH="1523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9366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5C45D519-83F2-43CD-8A5F-8F9D42D8B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279775"/>
          <a:ext cx="86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Формула" r:id="rId7" imgW="406224" imgH="190417" progId="Equation.3">
                  <p:embed/>
                </p:oleObj>
              </mc:Choice>
              <mc:Fallback>
                <p:oleObj name="Формула" r:id="rId7" imgW="406224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79775"/>
                        <a:ext cx="863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58FD6C8F-19C2-40DF-85B5-3FC387B1F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16338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Формула" r:id="rId9" imgW="368300" imgH="190500" progId="Equation.3">
                  <p:embed/>
                </p:oleObj>
              </mc:Choice>
              <mc:Fallback>
                <p:oleObj name="Формула" r:id="rId9" imgW="368300" imgH="19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CF9B16EA-690F-47B3-A109-F2652F9EA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4508500"/>
          <a:ext cx="1160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Формула" r:id="rId11" imgW="596641" imgH="266584" progId="Equation.3">
                  <p:embed/>
                </p:oleObj>
              </mc:Choice>
              <mc:Fallback>
                <p:oleObj name="Формула" r:id="rId11" imgW="596641" imgH="26658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508500"/>
                        <a:ext cx="1160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E3C0EC9B-38D4-453B-9C6B-58BA11B26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76250"/>
            <a:ext cx="8634413" cy="1644650"/>
          </a:xfrm>
        </p:spPr>
        <p:txBody>
          <a:bodyPr/>
          <a:lstStyle/>
          <a:p>
            <a:pPr eaLnBrk="1" hangingPunct="1"/>
            <a:r>
              <a:rPr lang="uk-UA" altLang="uk-UA" sz="2800"/>
              <a:t>                    Над матрицями можна виконувати певні дії – додавання, віднімання, множення.</a:t>
            </a:r>
            <a:br>
              <a:rPr lang="uk-UA" altLang="uk-UA" sz="2800"/>
            </a:br>
            <a:r>
              <a:rPr lang="uk-UA" altLang="uk-UA" sz="2800"/>
              <a:t>Введемо правила виконання дій над матрицями.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C69873-3BEF-4090-9165-235329F1B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420938"/>
            <a:ext cx="8197850" cy="4437062"/>
          </a:xfrm>
        </p:spPr>
        <p:txBody>
          <a:bodyPr/>
          <a:lstStyle/>
          <a:p>
            <a:pPr marL="533400" indent="-533400" eaLnBrk="1" hangingPunct="1"/>
            <a:r>
              <a:rPr lang="uk-UA" altLang="uk-UA"/>
              <a:t>Матриці вважають </a:t>
            </a:r>
            <a:r>
              <a:rPr lang="uk-UA" altLang="uk-UA" b="1" i="1">
                <a:solidFill>
                  <a:srgbClr val="003366"/>
                </a:solidFill>
              </a:rPr>
              <a:t>рівними</a:t>
            </a:r>
            <a:r>
              <a:rPr lang="uk-UA" altLang="uk-UA"/>
              <a:t>, якщо вони одного й того ж типу, тобто мають однакову кількість рядків і стовпців, і відповідні елементи рівні.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uk-UA" altLang="uk-UA"/>
          </a:p>
          <a:p>
            <a:pPr marL="533400" indent="-533400" eaLnBrk="1" hangingPunct="1"/>
            <a:r>
              <a:rPr lang="uk-UA" altLang="uk-UA"/>
              <a:t>Сумою двох матриць однакового типу називають матрицю того ж типу, елементи якої рівні сумам відповідних елементів матриць.</a:t>
            </a:r>
          </a:p>
        </p:txBody>
      </p:sp>
    </p:spTree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extLst>
              <a:ext uri="{FF2B5EF4-FFF2-40B4-BE49-F238E27FC236}">
                <a16:creationId xmlns:a16="http://schemas.microsoft.com/office/drawing/2014/main" id="{1E593C4A-BAE1-459B-9E8E-F53882DCC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8785225" cy="1008063"/>
          </a:xfrm>
        </p:spPr>
        <p:txBody>
          <a:bodyPr/>
          <a:lstStyle/>
          <a:p>
            <a:pPr eaLnBrk="1" hangingPunct="1"/>
            <a:r>
              <a:rPr lang="uk-UA" altLang="uk-UA"/>
              <a:t>Властивості дії додавання матриць: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45A746-AAA2-43AD-9F8E-20D272F20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uk-UA" altLang="uk-UA" sz="4400" b="1" i="1"/>
              <a:t>А+В=В+А,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uk-UA" altLang="uk-UA" sz="4400" b="1" i="1"/>
              <a:t>А+(В+С)=(А+В)+С,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uk-UA" altLang="uk-UA" sz="4400" b="1" i="1"/>
              <a:t>А+0=А.</a:t>
            </a:r>
          </a:p>
        </p:txBody>
      </p:sp>
    </p:spTree>
  </p:cSld>
  <p:clrMapOvr>
    <a:masterClrMapping/>
  </p:clrMapOvr>
  <p:transition spd="slow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extLst>
              <a:ext uri="{FF2B5EF4-FFF2-40B4-BE49-F238E27FC236}">
                <a16:creationId xmlns:a16="http://schemas.microsoft.com/office/drawing/2014/main" id="{80952C77-7149-4442-A4F1-875DE2DB9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604250" cy="1223962"/>
          </a:xfrm>
        </p:spPr>
        <p:txBody>
          <a:bodyPr/>
          <a:lstStyle/>
          <a:p>
            <a:pPr eaLnBrk="1" hangingPunct="1"/>
            <a:r>
              <a:rPr lang="uk-UA" altLang="uk-UA" sz="2800"/>
              <a:t>Добутком матриці </a:t>
            </a:r>
            <a:r>
              <a:rPr lang="en-US" altLang="uk-UA" sz="2800" i="1"/>
              <a:t>A </a:t>
            </a:r>
            <a:r>
              <a:rPr lang="uk-UA" altLang="uk-UA" sz="2800"/>
              <a:t>на число </a:t>
            </a:r>
            <a:r>
              <a:rPr lang="en-US" altLang="uk-UA" sz="2800" i="1"/>
              <a:t>k</a:t>
            </a:r>
            <a:r>
              <a:rPr lang="en-US" altLang="uk-UA" sz="2800"/>
              <a:t> </a:t>
            </a:r>
            <a:r>
              <a:rPr lang="uk-UA" altLang="uk-UA" sz="2800"/>
              <a:t>називають матрицю, елементи якої одержані множенням елементів матриці </a:t>
            </a:r>
            <a:r>
              <a:rPr lang="en-US" altLang="uk-UA" sz="2800" i="1"/>
              <a:t>A </a:t>
            </a:r>
            <a:r>
              <a:rPr lang="uk-UA" altLang="uk-UA" sz="2800"/>
              <a:t>на число </a:t>
            </a:r>
            <a:r>
              <a:rPr lang="en-US" altLang="uk-UA" sz="2800" i="1"/>
              <a:t>k</a:t>
            </a:r>
            <a:r>
              <a:rPr lang="en-US" altLang="uk-UA" sz="2800"/>
              <a:t>.</a:t>
            </a:r>
            <a:endParaRPr lang="uk-UA" altLang="uk-UA" sz="28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1080563-CDD9-4EB6-B064-52F7F65780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766050" cy="4905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2400" b="1"/>
              <a:t>ВЛАСТИВОСТІ: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uk-UA" altLang="uk-UA" sz="2400"/>
          </a:p>
          <a:p>
            <a:pPr eaLnBrk="1" hangingPunct="1"/>
            <a:endParaRPr lang="uk-UA" altLang="uk-UA" sz="240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479575A5-5A6C-4492-B31A-244CEC23317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19250" y="2924175"/>
          <a:ext cx="6192838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2133600" imgH="1295400" progId="Equation.3">
                  <p:embed/>
                </p:oleObj>
              </mc:Choice>
              <mc:Fallback>
                <p:oleObj name="Формула" r:id="rId3" imgW="2133600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6192838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5">
            <a:extLst>
              <a:ext uri="{FF2B5EF4-FFF2-40B4-BE49-F238E27FC236}">
                <a16:creationId xmlns:a16="http://schemas.microsoft.com/office/drawing/2014/main" id="{1A8AAC91-C3E9-4996-8888-DF916E2F4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921625" cy="1512888"/>
          </a:xfrm>
        </p:spPr>
        <p:txBody>
          <a:bodyPr/>
          <a:lstStyle/>
          <a:p>
            <a:pPr eaLnBrk="1" hangingPunct="1"/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       К в а д р а т н а  м а т р и ц я</a:t>
            </a: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</a:t>
            </a:r>
            <a:b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</a:br>
            <a:r>
              <a:rPr lang="uk-UA" altLang="uk-UA" sz="3200">
                <a:solidFill>
                  <a:srgbClr val="003366"/>
                </a:solidFill>
                <a:latin typeface="Book Antiqua" panose="02040602050305030304" pitchFamily="18" charset="0"/>
              </a:rPr>
              <a:t>          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розміром </a:t>
            </a:r>
            <a:r>
              <a:rPr lang="uk-UA" altLang="uk-UA" i="1">
                <a:solidFill>
                  <a:srgbClr val="003366"/>
                </a:solidFill>
                <a:latin typeface="Book Antiqua" panose="02040602050305030304" pitchFamily="18" charset="0"/>
              </a:rPr>
              <a:t>2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на </a:t>
            </a:r>
            <a:r>
              <a:rPr lang="uk-UA" altLang="uk-UA" i="1">
                <a:solidFill>
                  <a:srgbClr val="003366"/>
                </a:solidFill>
                <a:latin typeface="Book Antiqua" panose="02040602050305030304" pitchFamily="18" charset="0"/>
              </a:rPr>
              <a:t>2</a:t>
            </a:r>
            <a:r>
              <a:rPr lang="uk-UA" altLang="uk-UA">
                <a:solidFill>
                  <a:srgbClr val="003366"/>
                </a:solidFill>
                <a:latin typeface="Book Antiqua" panose="02040602050305030304" pitchFamily="18" charset="0"/>
              </a:rPr>
              <a:t> має вигляд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B694FE16-8111-4116-8924-6401BA50AF0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268538" y="2997200"/>
          <a:ext cx="47720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Формула" r:id="rId3" imgW="1091726" imgH="482391" progId="Equation.3">
                  <p:embed/>
                </p:oleObj>
              </mc:Choice>
              <mc:Fallback>
                <p:oleObj name="Формула" r:id="rId3" imgW="109172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47720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Капсулы">
  <a:themeElements>
    <a:clrScheme name="Капсулы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Капсул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Book Antiqua" panose="020406020503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Book Antiqua" panose="02040602050305030304" pitchFamily="18" charset="0"/>
          </a:defRPr>
        </a:defPPr>
      </a:lstStyle>
    </a:lnDef>
  </a:objectDefaults>
  <a:extraClrSchemeLst>
    <a:extraClrScheme>
      <a:clrScheme name="Капсулы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псулы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псулы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апсулы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псулы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апсулы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апсулы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апсулы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640</TotalTime>
  <Words>858</Words>
  <Application>Microsoft Office PowerPoint</Application>
  <PresentationFormat>Екран (4:3)</PresentationFormat>
  <Paragraphs>101</Paragraphs>
  <Slides>24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2" baseType="lpstr">
      <vt:lpstr>Book Antiqua</vt:lpstr>
      <vt:lpstr>Arial</vt:lpstr>
      <vt:lpstr>Wingdings</vt:lpstr>
      <vt:lpstr>Calibri</vt:lpstr>
      <vt:lpstr>Times New Roman</vt:lpstr>
      <vt:lpstr>Verdana</vt:lpstr>
      <vt:lpstr>Капсулы</vt:lpstr>
      <vt:lpstr>Microsoft Equation 3.0</vt:lpstr>
      <vt:lpstr>МІНІСТЕРСТВО ОСВІТИ І НАУКИ УКРАЇНИ  ВСП «РФК НУБІП УКРАЇНИ      ЕЛЕМЕНТИ  ЛІНІЙНОЇ  АЛГЕБРИ</vt:lpstr>
      <vt:lpstr>   З м і с т </vt:lpstr>
      <vt:lpstr> О з н а ч е н н я   м а т р и ц і</vt:lpstr>
      <vt:lpstr>Числа </vt:lpstr>
      <vt:lpstr>       В залежності від чисел m і n виду та     розташування елементів виділяють     такі типи матриць:</vt:lpstr>
      <vt:lpstr>                    Над матрицями можна виконувати певні дії – додавання, віднімання, множення. Введемо правила виконання дій над матрицями.</vt:lpstr>
      <vt:lpstr>Властивості дії додавання матриць:</vt:lpstr>
      <vt:lpstr>Добутком матриці A на число k називають матрицю, елементи якої одержані множенням елементів матриці A на число k.</vt:lpstr>
      <vt:lpstr>        К в а д р а т н а  м а т р и ц я            розміром 2 на 2 має вигляд</vt:lpstr>
      <vt:lpstr>Визначник квадратної  матриці           обчислюють  за формулою:</vt:lpstr>
      <vt:lpstr>        К в а д р а т н а  м а т р и ц я            розміром 3 на 3 має вигляд:</vt:lpstr>
      <vt:lpstr>Визначник третього порядку записують так:</vt:lpstr>
      <vt:lpstr>Визначник третього порядку обчислюють за формулою:</vt:lpstr>
      <vt:lpstr>Властивості визначників:</vt:lpstr>
      <vt:lpstr>Властивості визначників</vt:lpstr>
      <vt:lpstr>Мінор і алгебраїчне доповнення</vt:lpstr>
      <vt:lpstr>Визначник матриці можна обчислити, використавши наступну теорему:</vt:lpstr>
      <vt:lpstr>Ці формули називаються розкладом визначника за елементами і-го рядка та j-го стовпця відповідно.</vt:lpstr>
      <vt:lpstr>       В залежності від чисел m і n виду та     розташування елементів виділяють     такі типи матриць:</vt:lpstr>
      <vt:lpstr>     Діагональна  матриця має вигляд:</vt:lpstr>
      <vt:lpstr>     Одинична  матриця  має  вигляд:</vt:lpstr>
      <vt:lpstr>     Нехай       – квадратна матриця.    Матриця             називається оберненою до матриці       , якщо має місце рівність:</vt:lpstr>
      <vt:lpstr>        Обернена  матриця  має  вигляд:</vt:lpstr>
      <vt:lpstr>Л і т е р а т у р 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Шевчук Дарина Віталіївна</cp:lastModifiedBy>
  <cp:revision>44</cp:revision>
  <dcterms:created xsi:type="dcterms:W3CDTF">2010-11-11T20:14:28Z</dcterms:created>
  <dcterms:modified xsi:type="dcterms:W3CDTF">2022-11-24T00:25:45Z</dcterms:modified>
</cp:coreProperties>
</file>