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67" r:id="rId5"/>
    <p:sldId id="279" r:id="rId6"/>
    <p:sldId id="257" r:id="rId7"/>
    <p:sldId id="261" r:id="rId8"/>
    <p:sldId id="260" r:id="rId9"/>
    <p:sldId id="264" r:id="rId10"/>
    <p:sldId id="268" r:id="rId11"/>
    <p:sldId id="270" r:id="rId12"/>
    <p:sldId id="271" r:id="rId13"/>
    <p:sldId id="274" r:id="rId14"/>
    <p:sldId id="262" r:id="rId15"/>
    <p:sldId id="273" r:id="rId16"/>
    <p:sldId id="277" r:id="rId17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FF"/>
    <a:srgbClr val="CCFF99"/>
    <a:srgbClr val="FFFFCC"/>
    <a:srgbClr val="333300"/>
    <a:srgbClr val="FF9900"/>
    <a:srgbClr val="EAB4C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693CA1-F81A-41B2-AC5D-485DB68D9F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728608-4AC4-4D1E-8300-2FC9145BAE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28189E-4591-4C1A-8870-5D102049BE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5E89A-F727-491E-BFCC-F2D1F2954708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72164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4C7828-9525-4702-A27E-DCCFEB9AE5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BA2066-BBD8-4D0C-80A0-7E7DFB6E0B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706224-5DD7-40CF-936E-B8A7B3167E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EAE73-61F1-4422-830A-FF4BBD3B83D0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6889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EFB0C9-2B09-41B2-A7E3-B76394DD9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EDA4C0-D1D4-464A-A5BD-5ADD003B0E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E6BF2C-7771-4C80-B406-E88CC82C4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1F740-0144-4971-AB78-110CB92FDD22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628411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великий об'єкт і два маленьких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ACBC8F9-C7E3-4FF2-890E-9C26D042AE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CA412EC-066D-40AE-9711-18E55A98E9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0DB4F0E-3E8C-4C58-889D-8E694EAE6F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1BC99-43B0-4817-96B1-03F958D43132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02531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і чотири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6EC535-F5BA-4A54-B10E-8E288D2EAC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313DD1-04CF-4A14-A46B-79B7FEC873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9B10A8-54E9-42B8-91A8-F44B816A62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06312-A80F-4440-912E-14B0FB9AB2AB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881265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157A55E-235F-40A2-8AB5-37BED1856C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86AAD8-4093-4445-A67A-33DD4D044D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9E3683-7A91-4C7E-A294-BE001AE089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006DD-FDB4-4279-9180-AD386E4334D2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2346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D5F8E4-85E5-45D8-A405-45FCF2DA18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1763B4-2709-4EBE-ACFF-AF935FD9DF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F7CA9D-39FA-47C0-97B7-166FB1397F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BA7DC-99B1-413D-BC01-1696CBC96000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73519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352C1C-5667-4F56-8549-FD47364656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52D7C5-06EA-4D85-B8EF-248D0A62A4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F7A828-344E-42FC-AA26-AA021E8C6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5CB9B-A4BC-4CCA-BCE7-2ACF05DE7E75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425565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E8D27-046F-4471-98AF-50B15251CC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9917BA-59B7-4E07-B7A1-E5209211C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2CDF6-8AF5-4DAB-A1DA-D7F3B78893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098C1-DC71-43A2-AD4C-621B4CF7E6E0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83257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F64100-C1FA-4316-8970-1C9FEE4C8F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7651748-8BB9-488A-B1DC-F8DC3707F2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E39364-7D00-465F-A884-511F4AD6D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02D36-58C8-430D-BEDC-7F78160C6196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01786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A59C15-556C-4CC2-8D0A-36D63FF4F8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3A2216-A030-49E6-918B-D7738C4302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C55D4E5-B42B-46B5-A050-1C23930C4A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3E7D9-DE83-4069-B0E5-7E127972A14E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69280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FBDE7EC-E751-4279-AF39-57690B4A5C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23C5B2E-70CD-4DCD-8AA9-F6D5451B16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E48E7F-A790-4AEE-AD98-9099DCEA4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8E90E-02AA-453E-9AC7-CB4D59F36CEC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44858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2778E-47DC-487D-B4AA-0408F9964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1A7A0-478C-4848-AE40-1D1A33A18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88080-55C4-40ED-B3E0-171FBBDD77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B40D4-BD22-4CA4-A808-9339F4FEC75C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401159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C53EA-F617-4F11-85A8-9D86777834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0DBE1-9D3A-4F42-84D1-A296AD8998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CFFCC-B4C6-4A10-83B4-8F8E9D1D02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A8125-A7E3-4FDE-9F2F-08E4ED0A5F4D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81669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FC0E3D1-9046-46B7-84FF-F42044CF4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F2201F-54AE-424D-AB98-84BFF67B7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/>
              <a:t>Образец текста</a:t>
            </a:r>
          </a:p>
          <a:p>
            <a:pPr lvl="1"/>
            <a:r>
              <a:rPr lang="ru-RU" altLang="uk-UA"/>
              <a:t>Второй уровень</a:t>
            </a:r>
          </a:p>
          <a:p>
            <a:pPr lvl="2"/>
            <a:r>
              <a:rPr lang="ru-RU" altLang="uk-UA"/>
              <a:t>Третий уровень</a:t>
            </a:r>
          </a:p>
          <a:p>
            <a:pPr lvl="3"/>
            <a:r>
              <a:rPr lang="ru-RU" altLang="uk-UA"/>
              <a:t>Четвертый уровень</a:t>
            </a:r>
          </a:p>
          <a:p>
            <a:pPr lvl="4"/>
            <a:r>
              <a:rPr lang="ru-RU" altLang="uk-UA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FA19987-A7E1-40BD-94A5-356691BDF2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85B854E-2062-403F-AF38-FE364FADBE2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4561DB0-7DE7-403C-9181-C90E732453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848C836-F499-427D-A64B-6455CC490A80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EE67BB6-CCCB-4250-9367-FEA0DEF5FE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550" y="188913"/>
            <a:ext cx="7772400" cy="3168650"/>
          </a:xfrm>
        </p:spPr>
        <p:txBody>
          <a:bodyPr anchor="ctr"/>
          <a:lstStyle/>
          <a:p>
            <a:pPr eaLnBrk="1" hangingPunct="1"/>
            <a:r>
              <a:rPr lang="uk-UA" altLang="uk-UA" sz="4400" b="1">
                <a:solidFill>
                  <a:srgbClr val="333300"/>
                </a:solidFill>
              </a:rPr>
              <a:t>  </a:t>
            </a:r>
            <a:r>
              <a:rPr lang="uk-UA" altLang="uk-UA" sz="4400" b="1">
                <a:solidFill>
                  <a:srgbClr val="008000"/>
                </a:solidFill>
              </a:rPr>
              <a:t>Застосування визначеного інтеграла. </a:t>
            </a:r>
            <a:r>
              <a:rPr lang="uk-UA" altLang="uk-UA" sz="4400" i="1">
                <a:solidFill>
                  <a:srgbClr val="008000"/>
                </a:solidFill>
              </a:rPr>
              <a:t>Знаходження площі криволінійної трапеції.</a:t>
            </a:r>
            <a:br>
              <a:rPr lang="uk-UA" altLang="uk-UA" sz="4400" i="1">
                <a:solidFill>
                  <a:srgbClr val="008000"/>
                </a:solidFill>
              </a:rPr>
            </a:br>
            <a:r>
              <a:rPr lang="uk-UA" altLang="uk-UA" sz="4400" i="1">
                <a:solidFill>
                  <a:srgbClr val="008000"/>
                </a:solidFill>
              </a:rPr>
              <a:t>Обчислення об</a:t>
            </a:r>
            <a:r>
              <a:rPr lang="en-US" altLang="uk-UA" sz="4400" i="1">
                <a:solidFill>
                  <a:srgbClr val="008000"/>
                </a:solidFill>
              </a:rPr>
              <a:t>`</a:t>
            </a:r>
            <a:r>
              <a:rPr lang="uk-UA" altLang="uk-UA" sz="4400" i="1">
                <a:solidFill>
                  <a:srgbClr val="008000"/>
                </a:solidFill>
              </a:rPr>
              <a:t>ємів тіл.</a:t>
            </a:r>
            <a:r>
              <a:rPr lang="uk-UA" altLang="uk-UA" sz="4400" b="1">
                <a:solidFill>
                  <a:srgbClr val="333300"/>
                </a:solidFill>
              </a:rPr>
              <a:t> </a:t>
            </a:r>
            <a:endParaRPr lang="ru-RU" altLang="uk-UA" sz="4400" b="1">
              <a:solidFill>
                <a:srgbClr val="333300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45AA1D2-348E-41E6-9CC1-2662914989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711575" y="3429000"/>
            <a:ext cx="5432425" cy="2808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800" b="1" i="1"/>
              <a:t> </a:t>
            </a:r>
            <a:endParaRPr lang="uk-UA" altLang="uk-UA" sz="2800" b="1" i="1">
              <a:solidFill>
                <a:srgbClr val="99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uk-UA" altLang="uk-UA" sz="2800" b="1" i="1">
                <a:solidFill>
                  <a:srgbClr val="FF9900"/>
                </a:solidFill>
              </a:rPr>
              <a:t>Хто хоче обмежитися теперішнім, має знати: 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b="1" i="1">
                <a:solidFill>
                  <a:srgbClr val="FF9900"/>
                </a:solidFill>
              </a:rPr>
              <a:t>без знання минулого, не зрозуміє його.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b="1" i="1">
                <a:solidFill>
                  <a:srgbClr val="FF9900"/>
                </a:solidFill>
              </a:rPr>
              <a:t>Лейбніц. </a:t>
            </a:r>
            <a:endParaRPr lang="ru-RU" altLang="uk-UA" sz="2800" b="1" i="1">
              <a:solidFill>
                <a:srgbClr val="FF9900"/>
              </a:solidFill>
            </a:endParaRPr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96BD7BEF-2859-4D04-80AC-884D4F33238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124075" y="4941888"/>
            <a:ext cx="1584325" cy="1295400"/>
          </a:xfrm>
          <a:prstGeom prst="flowChartDocument">
            <a:avLst/>
          </a:prstGeom>
          <a:solidFill>
            <a:srgbClr val="AEF0BB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2053" name="Line 6">
            <a:extLst>
              <a:ext uri="{FF2B5EF4-FFF2-40B4-BE49-F238E27FC236}">
                <a16:creationId xmlns:a16="http://schemas.microsoft.com/office/drawing/2014/main" id="{D67E7744-D49A-4B8D-AFA0-03861C11C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6237288"/>
            <a:ext cx="3808413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054" name="Text Box 10">
            <a:extLst>
              <a:ext uri="{FF2B5EF4-FFF2-40B4-BE49-F238E27FC236}">
                <a16:creationId xmlns:a16="http://schemas.microsoft.com/office/drawing/2014/main" id="{3C45CBF5-47B3-4299-BA37-491B3F18D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62372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x</a:t>
            </a:r>
            <a:endParaRPr lang="ru-RU" altLang="uk-UA"/>
          </a:p>
        </p:txBody>
      </p:sp>
      <p:sp>
        <p:nvSpPr>
          <p:cNvPr id="2055" name="Text Box 11">
            <a:extLst>
              <a:ext uri="{FF2B5EF4-FFF2-40B4-BE49-F238E27FC236}">
                <a16:creationId xmlns:a16="http://schemas.microsoft.com/office/drawing/2014/main" id="{BF7E73C7-928D-46CE-8C3B-475B08A3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20938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y</a:t>
            </a:r>
            <a:endParaRPr lang="ru-RU" altLang="uk-UA"/>
          </a:p>
        </p:txBody>
      </p:sp>
      <p:sp>
        <p:nvSpPr>
          <p:cNvPr id="2056" name="Line 15">
            <a:extLst>
              <a:ext uri="{FF2B5EF4-FFF2-40B4-BE49-F238E27FC236}">
                <a16:creationId xmlns:a16="http://schemas.microsoft.com/office/drawing/2014/main" id="{67230EE6-D971-435B-BB71-32B56C5665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3" y="3429000"/>
            <a:ext cx="0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057" name="Text Box 16">
            <a:extLst>
              <a:ext uri="{FF2B5EF4-FFF2-40B4-BE49-F238E27FC236}">
                <a16:creationId xmlns:a16="http://schemas.microsoft.com/office/drawing/2014/main" id="{5161B12C-3D05-456E-8174-33598C956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31416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/>
              <a:t>у</a:t>
            </a:r>
            <a:endParaRPr lang="ru-RU" alt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3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06BF849-3DF5-4FB8-96A9-C58EBB088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z="2000" i="1">
                <a:solidFill>
                  <a:srgbClr val="336600"/>
                </a:solidFill>
              </a:rPr>
              <a:t>Сторінка розрахунків.</a:t>
            </a:r>
            <a:br>
              <a:rPr lang="uk-UA" altLang="uk-UA" sz="2000" i="1">
                <a:solidFill>
                  <a:srgbClr val="336600"/>
                </a:solidFill>
              </a:rPr>
            </a:br>
            <a:r>
              <a:rPr lang="uk-UA" altLang="uk-UA" sz="4000">
                <a:solidFill>
                  <a:srgbClr val="336600"/>
                </a:solidFill>
              </a:rPr>
              <a:t>Знаходження об</a:t>
            </a:r>
            <a:r>
              <a:rPr lang="en-US" altLang="uk-UA" sz="4000">
                <a:solidFill>
                  <a:srgbClr val="336600"/>
                </a:solidFill>
              </a:rPr>
              <a:t>`</a:t>
            </a:r>
            <a:r>
              <a:rPr lang="uk-UA" altLang="uk-UA" sz="4000">
                <a:solidFill>
                  <a:srgbClr val="336600"/>
                </a:solidFill>
              </a:rPr>
              <a:t>ємів фігур</a:t>
            </a:r>
            <a:endParaRPr lang="ru-RU" altLang="uk-UA" sz="4000">
              <a:solidFill>
                <a:srgbClr val="336600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91A01C7-95CD-4A6D-BF1E-315D3BE515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uk-UA" altLang="uk-UA" sz="2800" b="1">
                <a:solidFill>
                  <a:srgbClr val="FF3300"/>
                </a:solidFill>
              </a:rPr>
              <a:t>Об</a:t>
            </a:r>
            <a:r>
              <a:rPr lang="en-US" altLang="uk-UA" sz="2800" b="1">
                <a:solidFill>
                  <a:srgbClr val="FF3300"/>
                </a:solidFill>
              </a:rPr>
              <a:t>`</a:t>
            </a:r>
            <a:r>
              <a:rPr lang="uk-UA" altLang="uk-UA" sz="2800" b="1">
                <a:solidFill>
                  <a:srgbClr val="FF3300"/>
                </a:solidFill>
              </a:rPr>
              <a:t>єм конуса.</a:t>
            </a:r>
            <a:endParaRPr lang="ru-RU" altLang="uk-UA" sz="2800" b="1">
              <a:solidFill>
                <a:srgbClr val="FF3300"/>
              </a:solidFill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1C70602D-6FB1-44B6-B778-140BB1BB7D5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altLang="uk-UA" sz="2800"/>
          </a:p>
          <a:p>
            <a:pPr eaLnBrk="1" hangingPunct="1"/>
            <a:endParaRPr lang="en-US" altLang="uk-UA" sz="2800"/>
          </a:p>
          <a:p>
            <a:pPr eaLnBrk="1" hangingPunct="1"/>
            <a:endParaRPr lang="en-US" altLang="uk-UA" sz="2800"/>
          </a:p>
          <a:p>
            <a:pPr eaLnBrk="1" hangingPunct="1"/>
            <a:endParaRPr lang="ru-RU" altLang="uk-UA" sz="2800"/>
          </a:p>
        </p:txBody>
      </p:sp>
      <p:sp>
        <p:nvSpPr>
          <p:cNvPr id="43015" name="AutoShape 7">
            <a:extLst>
              <a:ext uri="{FF2B5EF4-FFF2-40B4-BE49-F238E27FC236}">
                <a16:creationId xmlns:a16="http://schemas.microsoft.com/office/drawing/2014/main" id="{CDFC1D20-1E2F-4398-A416-535D07FA4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76700"/>
            <a:ext cx="1368425" cy="1223963"/>
          </a:xfrm>
          <a:prstGeom prst="rtTriangl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11270" name="Line 8">
            <a:extLst>
              <a:ext uri="{FF2B5EF4-FFF2-40B4-BE49-F238E27FC236}">
                <a16:creationId xmlns:a16="http://schemas.microsoft.com/office/drawing/2014/main" id="{C3DFB434-05D8-4E74-BF55-C5DCE06DA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300663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DDFB9D4F-9A58-4C00-8E77-AFD434ED5D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650" y="3716338"/>
            <a:ext cx="0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72" name="Oval 11">
            <a:extLst>
              <a:ext uri="{FF2B5EF4-FFF2-40B4-BE49-F238E27FC236}">
                <a16:creationId xmlns:a16="http://schemas.microsoft.com/office/drawing/2014/main" id="{90C8E834-93F7-4C1E-8586-F0D5F545D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76700"/>
            <a:ext cx="71437" cy="2376488"/>
          </a:xfrm>
          <a:prstGeom prst="ellipse">
            <a:avLst/>
          </a:prstGeom>
          <a:solidFill>
            <a:schemeClr val="accent1"/>
          </a:solidFill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11273" name="Line 12">
            <a:extLst>
              <a:ext uri="{FF2B5EF4-FFF2-40B4-BE49-F238E27FC236}">
                <a16:creationId xmlns:a16="http://schemas.microsoft.com/office/drawing/2014/main" id="{05B75CA0-A39A-44B9-B372-0999A70D1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4076700"/>
            <a:ext cx="0" cy="2376488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74" name="Line 13">
            <a:extLst>
              <a:ext uri="{FF2B5EF4-FFF2-40B4-BE49-F238E27FC236}">
                <a16:creationId xmlns:a16="http://schemas.microsoft.com/office/drawing/2014/main" id="{65703207-ACBE-4C6A-BFBA-E94E41FDB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650" y="5300663"/>
            <a:ext cx="1368425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75" name="Text Box 14">
            <a:extLst>
              <a:ext uri="{FF2B5EF4-FFF2-40B4-BE49-F238E27FC236}">
                <a16:creationId xmlns:a16="http://schemas.microsoft.com/office/drawing/2014/main" id="{C5FD90CB-E80B-4940-9263-C2AEB10A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37368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>
                <a:latin typeface="Viner Hand ITC" panose="03070502030502020203" pitchFamily="66" charset="0"/>
              </a:rPr>
              <a:t>b</a:t>
            </a:r>
            <a:endParaRPr lang="ru-RU" altLang="uk-UA">
              <a:latin typeface="Viner Hand ITC" panose="03070502030502020203" pitchFamily="66" charset="0"/>
            </a:endParaRPr>
          </a:p>
        </p:txBody>
      </p:sp>
      <p:pic>
        <p:nvPicPr>
          <p:cNvPr id="11276" name="Picture 15" descr="3-20-2011_007-6">
            <a:extLst>
              <a:ext uri="{FF2B5EF4-FFF2-40B4-BE49-F238E27FC236}">
                <a16:creationId xmlns:a16="http://schemas.microsoft.com/office/drawing/2014/main" id="{E517257F-E7C9-4118-84EA-B2402EF89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429000"/>
            <a:ext cx="52578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7" name="Text Box 16">
            <a:extLst>
              <a:ext uri="{FF2B5EF4-FFF2-40B4-BE49-F238E27FC236}">
                <a16:creationId xmlns:a16="http://schemas.microsoft.com/office/drawing/2014/main" id="{1114EC26-A0E6-4EAC-AA2E-EEA78F61A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0066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sz="2400">
                <a:latin typeface="Brush Script MT" panose="03060802040406070304" pitchFamily="66" charset="0"/>
              </a:rPr>
              <a:t>a</a:t>
            </a:r>
            <a:endParaRPr lang="ru-RU" altLang="uk-UA" sz="2400">
              <a:latin typeface="Brush Script MT" panose="03060802040406070304" pitchFamily="66" charset="0"/>
            </a:endParaRPr>
          </a:p>
        </p:txBody>
      </p:sp>
      <p:sp>
        <p:nvSpPr>
          <p:cNvPr id="11278" name="AutoShape 20">
            <a:extLst>
              <a:ext uri="{FF2B5EF4-FFF2-40B4-BE49-F238E27FC236}">
                <a16:creationId xmlns:a16="http://schemas.microsoft.com/office/drawing/2014/main" id="{2C8C47BA-AAB9-4DF7-83A0-AF9B35A7181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72226" y="1160462"/>
            <a:ext cx="1187450" cy="1908175"/>
          </a:xfrm>
          <a:prstGeom prst="flowChartExtract">
            <a:avLst/>
          </a:prstGeom>
          <a:gradFill rotWithShape="1">
            <a:gsLst>
              <a:gs pos="0">
                <a:srgbClr val="FF0000"/>
              </a:gs>
              <a:gs pos="50000">
                <a:srgbClr val="760000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11279" name="Oval 21">
            <a:extLst>
              <a:ext uri="{FF2B5EF4-FFF2-40B4-BE49-F238E27FC236}">
                <a16:creationId xmlns:a16="http://schemas.microsoft.com/office/drawing/2014/main" id="{94387049-940D-4028-9922-F2C904ED58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11863" y="1484313"/>
            <a:ext cx="73025" cy="1223962"/>
          </a:xfrm>
          <a:prstGeom prst="ellipse">
            <a:avLst/>
          </a:prstGeom>
          <a:solidFill>
            <a:srgbClr val="EAB4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BEA9A06-E677-457A-AE0F-6A6CE60930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993775"/>
          </a:xfrm>
        </p:spPr>
        <p:txBody>
          <a:bodyPr/>
          <a:lstStyle/>
          <a:p>
            <a:pPr eaLnBrk="1" hangingPunct="1"/>
            <a:r>
              <a:rPr lang="uk-UA" altLang="uk-UA" sz="2000" i="1">
                <a:solidFill>
                  <a:srgbClr val="336600"/>
                </a:solidFill>
              </a:rPr>
              <a:t>Сторінка розрахунків.</a:t>
            </a:r>
            <a:br>
              <a:rPr lang="uk-UA" altLang="uk-UA" sz="2000" i="1">
                <a:solidFill>
                  <a:srgbClr val="336600"/>
                </a:solidFill>
              </a:rPr>
            </a:br>
            <a:r>
              <a:rPr lang="uk-UA" altLang="uk-UA" sz="3200">
                <a:solidFill>
                  <a:srgbClr val="336600"/>
                </a:solidFill>
              </a:rPr>
              <a:t>Знаходження об</a:t>
            </a:r>
            <a:r>
              <a:rPr lang="en-US" altLang="uk-UA" sz="3200">
                <a:solidFill>
                  <a:srgbClr val="336600"/>
                </a:solidFill>
              </a:rPr>
              <a:t>`</a:t>
            </a:r>
            <a:r>
              <a:rPr lang="uk-UA" altLang="uk-UA" sz="3200">
                <a:solidFill>
                  <a:srgbClr val="336600"/>
                </a:solidFill>
              </a:rPr>
              <a:t>ємів фігур</a:t>
            </a:r>
            <a:endParaRPr lang="ru-RU" altLang="uk-UA" sz="3200">
              <a:solidFill>
                <a:srgbClr val="336600"/>
              </a:solidFill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AE25EC0-C2C3-4457-BF1E-ADB84ABAEE5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68413"/>
            <a:ext cx="4038600" cy="4857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uk-UA" altLang="uk-UA" sz="2800" b="1">
                <a:solidFill>
                  <a:srgbClr val="FF3300"/>
                </a:solidFill>
              </a:rPr>
              <a:t>       </a:t>
            </a:r>
            <a:r>
              <a:rPr lang="uk-UA" altLang="uk-UA" sz="3600" b="1">
                <a:solidFill>
                  <a:srgbClr val="FF3300"/>
                </a:solidFill>
              </a:rPr>
              <a:t>Об</a:t>
            </a:r>
            <a:r>
              <a:rPr lang="en-US" altLang="uk-UA" sz="3600" b="1">
                <a:solidFill>
                  <a:srgbClr val="FF3300"/>
                </a:solidFill>
              </a:rPr>
              <a:t>`</a:t>
            </a:r>
            <a:r>
              <a:rPr lang="uk-UA" altLang="uk-UA" sz="3600" b="1">
                <a:solidFill>
                  <a:srgbClr val="FF3300"/>
                </a:solidFill>
              </a:rPr>
              <a:t>єм           циліндра</a:t>
            </a:r>
            <a:endParaRPr lang="ru-RU" altLang="uk-UA" sz="3600" b="1">
              <a:solidFill>
                <a:srgbClr val="FF3300"/>
              </a:solidFill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ADE8C16-907B-4CB3-A23C-85BBA0A43AC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11638" y="2276475"/>
            <a:ext cx="4038600" cy="226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uk-UA" altLang="uk-UA" sz="2800"/>
              <a:t>      </a:t>
            </a:r>
            <a:r>
              <a:rPr lang="en-US" altLang="uk-UA" sz="2800"/>
              <a:t>[</a:t>
            </a:r>
            <a:r>
              <a:rPr lang="uk-UA" altLang="uk-UA" sz="2800"/>
              <a:t>0;Н</a:t>
            </a:r>
            <a:r>
              <a:rPr lang="en-US" altLang="uk-UA" sz="2800"/>
              <a:t>]</a:t>
            </a:r>
            <a:r>
              <a:rPr lang="uk-UA" altLang="uk-UA" sz="2800"/>
              <a:t>- межі              інтегрування</a:t>
            </a:r>
          </a:p>
          <a:p>
            <a:pPr eaLnBrk="1" hangingPunct="1">
              <a:buFontTx/>
              <a:buNone/>
            </a:pPr>
            <a:r>
              <a:rPr lang="en-US" altLang="uk-UA" sz="2800"/>
              <a:t>       V=SH</a:t>
            </a:r>
            <a:endParaRPr lang="uk-UA" altLang="uk-UA" sz="2800"/>
          </a:p>
          <a:p>
            <a:pPr eaLnBrk="1" hangingPunct="1"/>
            <a:endParaRPr lang="ru-RU" altLang="uk-UA" sz="2800"/>
          </a:p>
        </p:txBody>
      </p:sp>
      <p:sp>
        <p:nvSpPr>
          <p:cNvPr id="12293" name="Line 6">
            <a:extLst>
              <a:ext uri="{FF2B5EF4-FFF2-40B4-BE49-F238E27FC236}">
                <a16:creationId xmlns:a16="http://schemas.microsoft.com/office/drawing/2014/main" id="{9F797492-348A-4536-B4CA-AE2B8CFF0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5013325"/>
            <a:ext cx="3240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2294" name="Line 7">
            <a:extLst>
              <a:ext uri="{FF2B5EF4-FFF2-40B4-BE49-F238E27FC236}">
                <a16:creationId xmlns:a16="http://schemas.microsoft.com/office/drawing/2014/main" id="{06C752C2-CBE8-4F5F-A082-9DAF221F6E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7088" y="3716338"/>
            <a:ext cx="0" cy="280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2295" name="Text Box 11">
            <a:extLst>
              <a:ext uri="{FF2B5EF4-FFF2-40B4-BE49-F238E27FC236}">
                <a16:creationId xmlns:a16="http://schemas.microsoft.com/office/drawing/2014/main" id="{3DA51D30-CE42-41DD-A7C1-ED9DA6AD5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373688"/>
            <a:ext cx="288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uk-UA"/>
              <a:t>н</a:t>
            </a:r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3A5E184E-16E2-4D96-AE10-40BC09473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365625"/>
            <a:ext cx="20161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12297" name="Oval 13">
            <a:extLst>
              <a:ext uri="{FF2B5EF4-FFF2-40B4-BE49-F238E27FC236}">
                <a16:creationId xmlns:a16="http://schemas.microsoft.com/office/drawing/2014/main" id="{46BFCF88-E3C0-4FE3-AC6D-24650892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365625"/>
            <a:ext cx="71438" cy="1368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grpSp>
        <p:nvGrpSpPr>
          <p:cNvPr id="45073" name="Group 17">
            <a:extLst>
              <a:ext uri="{FF2B5EF4-FFF2-40B4-BE49-F238E27FC236}">
                <a16:creationId xmlns:a16="http://schemas.microsoft.com/office/drawing/2014/main" id="{F4B7FB5A-F007-4EE3-8547-7749CDF6AFE8}"/>
              </a:ext>
            </a:extLst>
          </p:cNvPr>
          <p:cNvGrpSpPr>
            <a:grpSpLocks/>
          </p:cNvGrpSpPr>
          <p:nvPr/>
        </p:nvGrpSpPr>
        <p:grpSpPr bwMode="auto">
          <a:xfrm rot="1051847" flipH="1">
            <a:off x="395288" y="-1684338"/>
            <a:ext cx="1903412" cy="1979613"/>
            <a:chOff x="519" y="587"/>
            <a:chExt cx="951" cy="1168"/>
          </a:xfrm>
        </p:grpSpPr>
        <p:sp>
          <p:nvSpPr>
            <p:cNvPr id="12301" name="Freeform 18">
              <a:extLst>
                <a:ext uri="{FF2B5EF4-FFF2-40B4-BE49-F238E27FC236}">
                  <a16:creationId xmlns:a16="http://schemas.microsoft.com/office/drawing/2014/main" id="{B24F4289-0AA8-4065-9826-36620B25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587"/>
              <a:ext cx="951" cy="1168"/>
            </a:xfrm>
            <a:custGeom>
              <a:avLst/>
              <a:gdLst>
                <a:gd name="T0" fmla="*/ 864 w 951"/>
                <a:gd name="T1" fmla="*/ 0 h 1168"/>
                <a:gd name="T2" fmla="*/ 951 w 951"/>
                <a:gd name="T3" fmla="*/ 84 h 1168"/>
                <a:gd name="T4" fmla="*/ 209 w 951"/>
                <a:gd name="T5" fmla="*/ 1009 h 1168"/>
                <a:gd name="T6" fmla="*/ 0 w 951"/>
                <a:gd name="T7" fmla="*/ 1168 h 1168"/>
                <a:gd name="T8" fmla="*/ 118 w 951"/>
                <a:gd name="T9" fmla="*/ 935 h 1168"/>
                <a:gd name="T10" fmla="*/ 864 w 951"/>
                <a:gd name="T11" fmla="*/ 0 h 1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51" h="1168">
                  <a:moveTo>
                    <a:pt x="864" y="0"/>
                  </a:moveTo>
                  <a:lnTo>
                    <a:pt x="951" y="84"/>
                  </a:lnTo>
                  <a:lnTo>
                    <a:pt x="209" y="1009"/>
                  </a:lnTo>
                  <a:lnTo>
                    <a:pt x="0" y="1168"/>
                  </a:lnTo>
                  <a:lnTo>
                    <a:pt x="118" y="93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45075" name="Freeform 19">
              <a:extLst>
                <a:ext uri="{FF2B5EF4-FFF2-40B4-BE49-F238E27FC236}">
                  <a16:creationId xmlns:a16="http://schemas.microsoft.com/office/drawing/2014/main" id="{66BCD1E4-CCD3-48AC-ABD8-0A4CA5A08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1500"/>
              <a:ext cx="220" cy="248"/>
            </a:xfrm>
            <a:custGeom>
              <a:avLst/>
              <a:gdLst>
                <a:gd name="T0" fmla="*/ 0 w 220"/>
                <a:gd name="T1" fmla="*/ 248 h 248"/>
                <a:gd name="T2" fmla="*/ 220 w 220"/>
                <a:gd name="T3" fmla="*/ 84 h 248"/>
                <a:gd name="T4" fmla="*/ 128 w 220"/>
                <a:gd name="T5" fmla="*/ 0 h 248"/>
                <a:gd name="T6" fmla="*/ 0 w 220"/>
                <a:gd name="T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248">
                  <a:moveTo>
                    <a:pt x="0" y="248"/>
                  </a:moveTo>
                  <a:lnTo>
                    <a:pt x="220" y="84"/>
                  </a:lnTo>
                  <a:lnTo>
                    <a:pt x="128" y="0"/>
                  </a:lnTo>
                  <a:lnTo>
                    <a:pt x="0" y="24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50000">
                  <a:srgbClr val="FF990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uk-UA"/>
            </a:p>
          </p:txBody>
        </p:sp>
        <p:sp>
          <p:nvSpPr>
            <p:cNvPr id="12303" name="Freeform 20">
              <a:extLst>
                <a:ext uri="{FF2B5EF4-FFF2-40B4-BE49-F238E27FC236}">
                  <a16:creationId xmlns:a16="http://schemas.microsoft.com/office/drawing/2014/main" id="{B5356205-3C3C-4531-B15B-D01AE3EE2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1640"/>
              <a:ext cx="96" cy="104"/>
            </a:xfrm>
            <a:custGeom>
              <a:avLst/>
              <a:gdLst>
                <a:gd name="T0" fmla="*/ 96 w 96"/>
                <a:gd name="T1" fmla="*/ 39 h 104"/>
                <a:gd name="T2" fmla="*/ 56 w 96"/>
                <a:gd name="T3" fmla="*/ 0 h 104"/>
                <a:gd name="T4" fmla="*/ 0 w 96"/>
                <a:gd name="T5" fmla="*/ 104 h 104"/>
                <a:gd name="T6" fmla="*/ 96 w 96"/>
                <a:gd name="T7" fmla="*/ 39 h 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04">
                  <a:moveTo>
                    <a:pt x="96" y="39"/>
                  </a:moveTo>
                  <a:lnTo>
                    <a:pt x="56" y="0"/>
                  </a:lnTo>
                  <a:lnTo>
                    <a:pt x="0" y="104"/>
                  </a:lnTo>
                  <a:lnTo>
                    <a:pt x="96" y="3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2304" name="Freeform 21">
              <a:extLst>
                <a:ext uri="{FF2B5EF4-FFF2-40B4-BE49-F238E27FC236}">
                  <a16:creationId xmlns:a16="http://schemas.microsoft.com/office/drawing/2014/main" id="{A819ECA8-7849-4F0A-82A0-FD2ED5B04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" y="612"/>
              <a:ext cx="736" cy="912"/>
            </a:xfrm>
            <a:custGeom>
              <a:avLst/>
              <a:gdLst>
                <a:gd name="T0" fmla="*/ 736 w 736"/>
                <a:gd name="T1" fmla="*/ 0 h 912"/>
                <a:gd name="T2" fmla="*/ 0 w 736"/>
                <a:gd name="T3" fmla="*/ 912 h 9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6" h="912">
                  <a:moveTo>
                    <a:pt x="736" y="0"/>
                  </a:moveTo>
                  <a:lnTo>
                    <a:pt x="0" y="9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2305" name="Freeform 22">
              <a:extLst>
                <a:ext uri="{FF2B5EF4-FFF2-40B4-BE49-F238E27FC236}">
                  <a16:creationId xmlns:a16="http://schemas.microsoft.com/office/drawing/2014/main" id="{6AE9CBA4-2D49-4FFA-A21C-0A2C6AE66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" y="644"/>
              <a:ext cx="736" cy="908"/>
            </a:xfrm>
            <a:custGeom>
              <a:avLst/>
              <a:gdLst>
                <a:gd name="T0" fmla="*/ 736 w 736"/>
                <a:gd name="T1" fmla="*/ 0 h 908"/>
                <a:gd name="T2" fmla="*/ 0 w 736"/>
                <a:gd name="T3" fmla="*/ 908 h 9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6" h="908">
                  <a:moveTo>
                    <a:pt x="736" y="0"/>
                  </a:moveTo>
                  <a:lnTo>
                    <a:pt x="0" y="90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45079" name="Rectangle 23">
            <a:extLst>
              <a:ext uri="{FF2B5EF4-FFF2-40B4-BE49-F238E27FC236}">
                <a16:creationId xmlns:a16="http://schemas.microsoft.com/office/drawing/2014/main" id="{918907B6-A48A-42F9-BA9A-D8FF4F06A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365625"/>
            <a:ext cx="1943100" cy="13684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uk-UA"/>
          </a:p>
        </p:txBody>
      </p:sp>
      <p:sp>
        <p:nvSpPr>
          <p:cNvPr id="12300" name="Oval 24">
            <a:extLst>
              <a:ext uri="{FF2B5EF4-FFF2-40B4-BE49-F238E27FC236}">
                <a16:creationId xmlns:a16="http://schemas.microsoft.com/office/drawing/2014/main" id="{7ED8CCD2-25B8-45D2-B821-CE342BB1D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365625"/>
            <a:ext cx="71438" cy="1441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73 0.64028 C -0.1276 0.64306 0.02934 0.63982 0.06181 0.63658 C 0.09445 0.6338 0.10087 0.62269 0.06841 0.62222 C 0.03663 0.62222 -0.12569 0.6375 -0.12673 0.64028 Z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7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0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0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65BF0A9-1BED-4B96-B822-721C3D845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uk-UA" altLang="uk-UA" sz="2000" i="1">
                <a:solidFill>
                  <a:srgbClr val="336600"/>
                </a:solidFill>
              </a:rPr>
              <a:t>Сторінка розрахунків.</a:t>
            </a:r>
            <a:br>
              <a:rPr lang="uk-UA" altLang="uk-UA" sz="2000" i="1">
                <a:solidFill>
                  <a:srgbClr val="336600"/>
                </a:solidFill>
              </a:rPr>
            </a:br>
            <a:r>
              <a:rPr lang="uk-UA" altLang="uk-UA" sz="3200">
                <a:solidFill>
                  <a:srgbClr val="336600"/>
                </a:solidFill>
              </a:rPr>
              <a:t>Знаходження об</a:t>
            </a:r>
            <a:r>
              <a:rPr lang="en-US" altLang="uk-UA" sz="3200">
                <a:solidFill>
                  <a:srgbClr val="336600"/>
                </a:solidFill>
              </a:rPr>
              <a:t>`</a:t>
            </a:r>
            <a:r>
              <a:rPr lang="uk-UA" altLang="uk-UA" sz="3200">
                <a:solidFill>
                  <a:srgbClr val="336600"/>
                </a:solidFill>
              </a:rPr>
              <a:t>ємів фігур обертання</a:t>
            </a:r>
            <a:endParaRPr lang="ru-RU" altLang="uk-UA" sz="3200">
              <a:solidFill>
                <a:srgbClr val="336600"/>
              </a:solidFill>
            </a:endParaRPr>
          </a:p>
        </p:txBody>
      </p:sp>
      <p:pic>
        <p:nvPicPr>
          <p:cNvPr id="13315" name="Picture 11" descr="3-20-2011_007-5">
            <a:extLst>
              <a:ext uri="{FF2B5EF4-FFF2-40B4-BE49-F238E27FC236}">
                <a16:creationId xmlns:a16="http://schemas.microsoft.com/office/drawing/2014/main" id="{69F06A56-79F4-495D-B8C5-17341CF6E03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1166813"/>
            <a:ext cx="5832475" cy="3455987"/>
          </a:xfrm>
        </p:spPr>
      </p:pic>
      <p:sp>
        <p:nvSpPr>
          <p:cNvPr id="13316" name="Rectangle 3">
            <a:extLst>
              <a:ext uri="{FF2B5EF4-FFF2-40B4-BE49-F238E27FC236}">
                <a16:creationId xmlns:a16="http://schemas.microsoft.com/office/drawing/2014/main" id="{4AD216FC-AF71-4203-BCD4-354D5135446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68413"/>
            <a:ext cx="4038600" cy="4857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uk-UA" altLang="uk-UA" sz="2800" b="1">
                <a:solidFill>
                  <a:srgbClr val="FF3300"/>
                </a:solidFill>
              </a:rPr>
              <a:t>       Загальна</a:t>
            </a:r>
          </a:p>
          <a:p>
            <a:pPr eaLnBrk="1" hangingPunct="1">
              <a:buFontTx/>
              <a:buNone/>
            </a:pPr>
            <a:r>
              <a:rPr lang="uk-UA" altLang="uk-UA" sz="2800" b="1">
                <a:solidFill>
                  <a:srgbClr val="FF3300"/>
                </a:solidFill>
              </a:rPr>
              <a:t>формула об</a:t>
            </a:r>
            <a:r>
              <a:rPr lang="en-US" altLang="uk-UA" sz="2800" b="1">
                <a:solidFill>
                  <a:srgbClr val="FF3300"/>
                </a:solidFill>
              </a:rPr>
              <a:t>`</a:t>
            </a:r>
            <a:r>
              <a:rPr lang="uk-UA" altLang="uk-UA" sz="2800" b="1">
                <a:solidFill>
                  <a:srgbClr val="FF3300"/>
                </a:solidFill>
              </a:rPr>
              <a:t>єму           циліндра,</a:t>
            </a:r>
          </a:p>
          <a:p>
            <a:pPr eaLnBrk="1" hangingPunct="1">
              <a:buFontTx/>
              <a:buNone/>
            </a:pPr>
            <a:r>
              <a:rPr lang="uk-UA" altLang="uk-UA" sz="2800" b="1">
                <a:solidFill>
                  <a:srgbClr val="FF3300"/>
                </a:solidFill>
              </a:rPr>
              <a:t>      конуса, кулі.</a:t>
            </a:r>
            <a:endParaRPr lang="ru-RU" altLang="uk-UA" sz="2800" b="1">
              <a:solidFill>
                <a:srgbClr val="FF3300"/>
              </a:solidFill>
            </a:endParaRP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964D04B2-8B71-43B1-B4E8-1B2B1050FCA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565400"/>
            <a:ext cx="179388" cy="1800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uk-UA" altLang="uk-UA" sz="2800"/>
              <a:t>      </a:t>
            </a:r>
          </a:p>
          <a:p>
            <a:pPr eaLnBrk="1" hangingPunct="1"/>
            <a:endParaRPr lang="ru-RU" altLang="uk-UA" sz="2800"/>
          </a:p>
        </p:txBody>
      </p:sp>
      <p:pic>
        <p:nvPicPr>
          <p:cNvPr id="13318" name="Picture 13" descr="3-20-2011_007-6">
            <a:extLst>
              <a:ext uri="{FF2B5EF4-FFF2-40B4-BE49-F238E27FC236}">
                <a16:creationId xmlns:a16="http://schemas.microsoft.com/office/drawing/2014/main" id="{3C8399AA-8A32-40DB-9C4F-B5E89CA744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4652963"/>
            <a:ext cx="6192837" cy="15811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0468DCD-EE68-4988-8169-5B5F58661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uk-UA" sz="2400" i="1">
                <a:solidFill>
                  <a:srgbClr val="336600"/>
                </a:solidFill>
              </a:rPr>
              <a:t>Практичні спостереження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8832C48-B65D-46C6-8EB4-F21D606D89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628775"/>
            <a:ext cx="4249738" cy="4525963"/>
          </a:xfrm>
        </p:spPr>
        <p:txBody>
          <a:bodyPr/>
          <a:lstStyle/>
          <a:p>
            <a:pPr eaLnBrk="1" hangingPunct="1"/>
            <a:r>
              <a:rPr lang="uk-UA" altLang="uk-UA" sz="3600" b="1">
                <a:solidFill>
                  <a:srgbClr val="FF3300"/>
                </a:solidFill>
              </a:rPr>
              <a:t>Обчислення об</a:t>
            </a:r>
            <a:r>
              <a:rPr lang="en-US" altLang="uk-UA" sz="3600" b="1">
                <a:solidFill>
                  <a:srgbClr val="FF3300"/>
                </a:solidFill>
              </a:rPr>
              <a:t>`</a:t>
            </a:r>
            <a:r>
              <a:rPr lang="uk-UA" altLang="uk-UA" sz="3600" b="1">
                <a:solidFill>
                  <a:srgbClr val="FF3300"/>
                </a:solidFill>
              </a:rPr>
              <a:t>єму кулі</a:t>
            </a:r>
            <a:endParaRPr lang="ru-RU" altLang="uk-UA" sz="3600" b="1">
              <a:solidFill>
                <a:srgbClr val="FF3300"/>
              </a:solidFill>
            </a:endParaRPr>
          </a:p>
        </p:txBody>
      </p:sp>
      <p:sp>
        <p:nvSpPr>
          <p:cNvPr id="55300" name="Oval 4">
            <a:extLst>
              <a:ext uri="{FF2B5EF4-FFF2-40B4-BE49-F238E27FC236}">
                <a16:creationId xmlns:a16="http://schemas.microsoft.com/office/drawing/2014/main" id="{0DB75EA2-C88E-4CF1-AEE6-FB190566A1AD}"/>
              </a:ext>
            </a:extLst>
          </p:cNvPr>
          <p:cNvSpPr>
            <a:spLocks noChangeArrowheads="1"/>
          </p:cNvSpPr>
          <p:nvPr/>
        </p:nvSpPr>
        <p:spPr bwMode="auto">
          <a:xfrm rot="5670508">
            <a:off x="1148557" y="3210719"/>
            <a:ext cx="2233612" cy="1657350"/>
          </a:xfrm>
          <a:prstGeom prst="ellipse">
            <a:avLst/>
          </a:prstGeom>
          <a:gradFill rotWithShape="1">
            <a:gsLst>
              <a:gs pos="0">
                <a:srgbClr val="CCFF99"/>
              </a:gs>
              <a:gs pos="100000">
                <a:srgbClr val="5E7647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47FB28AD-B3A1-4C36-A217-6990AF2DC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4076700"/>
            <a:ext cx="2520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F64D665E-ED82-4B02-8427-0A91C1960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2276475"/>
            <a:ext cx="0" cy="3529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pic>
        <p:nvPicPr>
          <p:cNvPr id="14343" name="Picture 7" descr="3-20-2011_007-6">
            <a:extLst>
              <a:ext uri="{FF2B5EF4-FFF2-40B4-BE49-F238E27FC236}">
                <a16:creationId xmlns:a16="http://schemas.microsoft.com/office/drawing/2014/main" id="{05FFEE1C-0B6E-4FE8-8E4D-87656788C9DF}"/>
              </a:ext>
            </a:extLst>
          </p:cNvPr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1638" y="4437063"/>
            <a:ext cx="4752975" cy="1871662"/>
          </a:xfrm>
        </p:spPr>
      </p:pic>
      <p:sp>
        <p:nvSpPr>
          <p:cNvPr id="14344" name="Line 15">
            <a:extLst>
              <a:ext uri="{FF2B5EF4-FFF2-40B4-BE49-F238E27FC236}">
                <a16:creationId xmlns:a16="http://schemas.microsoft.com/office/drawing/2014/main" id="{7A25B3D7-F75A-4B55-9FE1-088A40589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81300"/>
            <a:ext cx="252095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4345" name="Line 16">
            <a:extLst>
              <a:ext uri="{FF2B5EF4-FFF2-40B4-BE49-F238E27FC236}">
                <a16:creationId xmlns:a16="http://schemas.microsoft.com/office/drawing/2014/main" id="{CF5BCD43-31ED-4C21-ACC6-827ACAD779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1196975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4346" name="Oval 17">
            <a:extLst>
              <a:ext uri="{FF2B5EF4-FFF2-40B4-BE49-F238E27FC236}">
                <a16:creationId xmlns:a16="http://schemas.microsoft.com/office/drawing/2014/main" id="{0D1785C6-E1A3-47D9-A35B-7C2D9D827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844675"/>
            <a:ext cx="1657350" cy="2160588"/>
          </a:xfrm>
          <a:prstGeom prst="ellipse">
            <a:avLst/>
          </a:pr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0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0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990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139FFE2-131E-4067-9E16-7C1612D5B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18487" cy="1916113"/>
          </a:xfrm>
        </p:spPr>
        <p:txBody>
          <a:bodyPr/>
          <a:lstStyle/>
          <a:p>
            <a:pPr eaLnBrk="1" hangingPunct="1"/>
            <a:r>
              <a:rPr lang="uk-UA" altLang="uk-UA" sz="2000" i="1">
                <a:solidFill>
                  <a:srgbClr val="336600"/>
                </a:solidFill>
              </a:rPr>
              <a:t>Евристична сторінка.</a:t>
            </a:r>
            <a:r>
              <a:rPr lang="uk-UA" altLang="uk-UA" sz="4000">
                <a:solidFill>
                  <a:srgbClr val="336600"/>
                </a:solidFill>
              </a:rPr>
              <a:t> </a:t>
            </a:r>
            <a:r>
              <a:rPr lang="uk-UA" altLang="uk-UA" sz="3200">
                <a:solidFill>
                  <a:srgbClr val="336600"/>
                </a:solidFill>
              </a:rPr>
              <a:t>Застосування визначеного інтеграла в розрахунках з економіки виробництва.</a:t>
            </a:r>
            <a:br>
              <a:rPr lang="ru-RU" altLang="uk-UA" sz="3200">
                <a:solidFill>
                  <a:srgbClr val="336600"/>
                </a:solidFill>
              </a:rPr>
            </a:br>
            <a:endParaRPr lang="ru-RU" altLang="uk-UA" sz="3200">
              <a:solidFill>
                <a:srgbClr val="336600"/>
              </a:solidFill>
            </a:endParaRPr>
          </a:p>
        </p:txBody>
      </p:sp>
      <p:pic>
        <p:nvPicPr>
          <p:cNvPr id="20488" name="Picture 8" descr="ксерозроб7">
            <a:extLst>
              <a:ext uri="{FF2B5EF4-FFF2-40B4-BE49-F238E27FC236}">
                <a16:creationId xmlns:a16="http://schemas.microsoft.com/office/drawing/2014/main" id="{FED445FC-2C38-4B4F-A186-2CA32B3F2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2106613"/>
            <a:ext cx="8135937" cy="475138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Рисунок1-1">
            <a:extLst>
              <a:ext uri="{FF2B5EF4-FFF2-40B4-BE49-F238E27FC236}">
                <a16:creationId xmlns:a16="http://schemas.microsoft.com/office/drawing/2014/main" id="{2F8C1993-B0CB-4D29-A6BF-95F2F3C144EA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274638"/>
            <a:ext cx="8497888" cy="641191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071EE8B8-8DB7-4B37-9C92-DE1583C49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Підсумок уроку</a:t>
            </a:r>
            <a:endParaRPr lang="ru-RU" altLang="uk-UA"/>
          </a:p>
        </p:txBody>
      </p:sp>
      <p:pic>
        <p:nvPicPr>
          <p:cNvPr id="17411" name="Picture 2" descr="480px-Лейбниц_цитата_">
            <a:extLst>
              <a:ext uri="{FF2B5EF4-FFF2-40B4-BE49-F238E27FC236}">
                <a16:creationId xmlns:a16="http://schemas.microsoft.com/office/drawing/2014/main" id="{7D889FCE-CCCE-4B74-A1F8-A8624B7AEA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2247900"/>
            <a:ext cx="7559675" cy="43608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accent1"/>
            </a:gs>
            <a:gs pos="100000">
              <a:srgbClr val="0099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>
            <a:extLst>
              <a:ext uri="{FF2B5EF4-FFF2-40B4-BE49-F238E27FC236}">
                <a16:creationId xmlns:a16="http://schemas.microsoft.com/office/drawing/2014/main" id="{110396E3-0E28-415C-9E2A-9C4F03A21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z="2000" i="1">
                <a:solidFill>
                  <a:srgbClr val="336600"/>
                </a:solidFill>
              </a:rPr>
              <a:t>Теоретична сторінка.</a:t>
            </a:r>
            <a:br>
              <a:rPr lang="uk-UA" altLang="uk-UA" sz="2000" i="1">
                <a:solidFill>
                  <a:srgbClr val="336600"/>
                </a:solidFill>
              </a:rPr>
            </a:br>
            <a:r>
              <a:rPr lang="uk-UA" altLang="uk-UA" sz="4000" i="1">
                <a:solidFill>
                  <a:srgbClr val="336600"/>
                </a:solidFill>
              </a:rPr>
              <a:t>  </a:t>
            </a:r>
            <a:r>
              <a:rPr lang="uk-UA" altLang="uk-UA" sz="4000" b="1"/>
              <a:t>Формула   Ньютона - Лейбніца</a:t>
            </a:r>
            <a:endParaRPr lang="ru-RU" altLang="uk-UA" sz="4000" b="1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E963216-CDC9-4EDF-9857-1782F9797BA1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0338" y="1341438"/>
            <a:ext cx="3527425" cy="3167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17" descr="Исаак Ньютон повер">
            <a:extLst>
              <a:ext uri="{FF2B5EF4-FFF2-40B4-BE49-F238E27FC236}">
                <a16:creationId xmlns:a16="http://schemas.microsoft.com/office/drawing/2014/main" id="{8BB45022-6D98-4C24-81E2-8B881F72AA8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76700"/>
            <a:ext cx="2627313" cy="2781300"/>
          </a:xfrm>
        </p:spPr>
      </p:pic>
      <p:pic>
        <p:nvPicPr>
          <p:cNvPr id="3077" name="Picture 19" descr="Лейбніц повер">
            <a:extLst>
              <a:ext uri="{FF2B5EF4-FFF2-40B4-BE49-F238E27FC236}">
                <a16:creationId xmlns:a16="http://schemas.microsoft.com/office/drawing/2014/main" id="{F0CA594C-6D39-4495-9983-70BB7E15DFC6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3663" y="4221163"/>
            <a:ext cx="2700337" cy="263683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10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5263E07-74AC-498E-BA1D-B7D6B81DB1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550" y="188913"/>
            <a:ext cx="7772400" cy="3168650"/>
          </a:xfrm>
        </p:spPr>
        <p:txBody>
          <a:bodyPr anchor="ctr"/>
          <a:lstStyle/>
          <a:p>
            <a:pPr eaLnBrk="1" hangingPunct="1"/>
            <a:r>
              <a:rPr lang="uk-UA" altLang="uk-UA" sz="4400" b="1" i="1">
                <a:solidFill>
                  <a:srgbClr val="FF0000"/>
                </a:solidFill>
              </a:rPr>
              <a:t>Знаходження площі криволінійної трапеції.</a:t>
            </a:r>
            <a:br>
              <a:rPr lang="uk-UA" altLang="uk-UA" sz="4400" b="1" i="1">
                <a:solidFill>
                  <a:srgbClr val="FF0000"/>
                </a:solidFill>
              </a:rPr>
            </a:br>
            <a:endParaRPr lang="ru-RU" altLang="uk-UA" sz="4400" b="1">
              <a:solidFill>
                <a:srgbClr val="FF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D320A80-4CA1-4566-B2EA-340970CF66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711575" y="3429000"/>
            <a:ext cx="5432425" cy="2808288"/>
          </a:xfrm>
        </p:spPr>
        <p:txBody>
          <a:bodyPr/>
          <a:lstStyle/>
          <a:p>
            <a:pPr eaLnBrk="1" hangingPunct="1"/>
            <a:r>
              <a:rPr lang="uk-UA" altLang="uk-UA" sz="3200" b="1" i="1"/>
              <a:t> </a:t>
            </a:r>
            <a:endParaRPr lang="uk-UA" altLang="uk-UA" sz="3200" b="1" i="1">
              <a:solidFill>
                <a:srgbClr val="993300"/>
              </a:solidFill>
            </a:endParaRPr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89615F49-A37D-479F-8551-5F3D666E425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124075" y="4941888"/>
            <a:ext cx="1584325" cy="1295400"/>
          </a:xfrm>
          <a:prstGeom prst="flowChartDocument">
            <a:avLst/>
          </a:prstGeom>
          <a:solidFill>
            <a:srgbClr val="AEF0BB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4101" name="Line 5">
            <a:extLst>
              <a:ext uri="{FF2B5EF4-FFF2-40B4-BE49-F238E27FC236}">
                <a16:creationId xmlns:a16="http://schemas.microsoft.com/office/drawing/2014/main" id="{A360C932-080A-4772-A9D6-5F58B5200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6237288"/>
            <a:ext cx="3808413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FC96C6A7-D40D-42AD-ACD3-9B5726FBB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62372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i="1"/>
              <a:t>x</a:t>
            </a:r>
            <a:endParaRPr lang="ru-RU" altLang="uk-UA" i="1"/>
          </a:p>
        </p:txBody>
      </p:sp>
      <p:sp>
        <p:nvSpPr>
          <p:cNvPr id="4103" name="Line 8">
            <a:extLst>
              <a:ext uri="{FF2B5EF4-FFF2-40B4-BE49-F238E27FC236}">
                <a16:creationId xmlns:a16="http://schemas.microsoft.com/office/drawing/2014/main" id="{69E06260-EF28-479E-9658-84FE398026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3" y="3429000"/>
            <a:ext cx="0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4104" name="Text Box 9">
            <a:extLst>
              <a:ext uri="{FF2B5EF4-FFF2-40B4-BE49-F238E27FC236}">
                <a16:creationId xmlns:a16="http://schemas.microsoft.com/office/drawing/2014/main" id="{8A7EF03A-53D6-4F99-BE51-4148B5EA2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31416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/>
              <a:t>у</a:t>
            </a:r>
            <a:endParaRPr lang="ru-RU" altLang="uk-UA"/>
          </a:p>
        </p:txBody>
      </p:sp>
      <p:grpSp>
        <p:nvGrpSpPr>
          <p:cNvPr id="53258" name="Group 10">
            <a:extLst>
              <a:ext uri="{FF2B5EF4-FFF2-40B4-BE49-F238E27FC236}">
                <a16:creationId xmlns:a16="http://schemas.microsoft.com/office/drawing/2014/main" id="{7A0DC603-A4D1-4A48-B457-D6939D9C981F}"/>
              </a:ext>
            </a:extLst>
          </p:cNvPr>
          <p:cNvGrpSpPr>
            <a:grpSpLocks/>
          </p:cNvGrpSpPr>
          <p:nvPr/>
        </p:nvGrpSpPr>
        <p:grpSpPr bwMode="auto">
          <a:xfrm rot="1051847" flipH="1">
            <a:off x="395288" y="-1684338"/>
            <a:ext cx="1903412" cy="1979613"/>
            <a:chOff x="519" y="587"/>
            <a:chExt cx="951" cy="1168"/>
          </a:xfrm>
        </p:grpSpPr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2705B100-DB8C-4F78-88B6-56C55E209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" y="587"/>
              <a:ext cx="951" cy="1168"/>
            </a:xfrm>
            <a:custGeom>
              <a:avLst/>
              <a:gdLst>
                <a:gd name="T0" fmla="*/ 864 w 951"/>
                <a:gd name="T1" fmla="*/ 0 h 1168"/>
                <a:gd name="T2" fmla="*/ 951 w 951"/>
                <a:gd name="T3" fmla="*/ 84 h 1168"/>
                <a:gd name="T4" fmla="*/ 209 w 951"/>
                <a:gd name="T5" fmla="*/ 1009 h 1168"/>
                <a:gd name="T6" fmla="*/ 0 w 951"/>
                <a:gd name="T7" fmla="*/ 1168 h 1168"/>
                <a:gd name="T8" fmla="*/ 118 w 951"/>
                <a:gd name="T9" fmla="*/ 935 h 1168"/>
                <a:gd name="T10" fmla="*/ 864 w 951"/>
                <a:gd name="T11" fmla="*/ 0 h 1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51" h="1168">
                  <a:moveTo>
                    <a:pt x="864" y="0"/>
                  </a:moveTo>
                  <a:lnTo>
                    <a:pt x="951" y="84"/>
                  </a:lnTo>
                  <a:lnTo>
                    <a:pt x="209" y="1009"/>
                  </a:lnTo>
                  <a:lnTo>
                    <a:pt x="0" y="1168"/>
                  </a:lnTo>
                  <a:lnTo>
                    <a:pt x="118" y="93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53260" name="Freeform 12">
              <a:extLst>
                <a:ext uri="{FF2B5EF4-FFF2-40B4-BE49-F238E27FC236}">
                  <a16:creationId xmlns:a16="http://schemas.microsoft.com/office/drawing/2014/main" id="{058BF766-313E-479D-81E2-B9F29D53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1500"/>
              <a:ext cx="220" cy="248"/>
            </a:xfrm>
            <a:custGeom>
              <a:avLst/>
              <a:gdLst>
                <a:gd name="T0" fmla="*/ 0 w 220"/>
                <a:gd name="T1" fmla="*/ 248 h 248"/>
                <a:gd name="T2" fmla="*/ 220 w 220"/>
                <a:gd name="T3" fmla="*/ 84 h 248"/>
                <a:gd name="T4" fmla="*/ 128 w 220"/>
                <a:gd name="T5" fmla="*/ 0 h 248"/>
                <a:gd name="T6" fmla="*/ 0 w 220"/>
                <a:gd name="T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" h="248">
                  <a:moveTo>
                    <a:pt x="0" y="248"/>
                  </a:moveTo>
                  <a:lnTo>
                    <a:pt x="220" y="84"/>
                  </a:lnTo>
                  <a:lnTo>
                    <a:pt x="128" y="0"/>
                  </a:lnTo>
                  <a:lnTo>
                    <a:pt x="0" y="24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50000">
                  <a:srgbClr val="FF990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uk-UA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1F85C182-F40E-481B-B366-A3C8E0653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1640"/>
              <a:ext cx="96" cy="104"/>
            </a:xfrm>
            <a:custGeom>
              <a:avLst/>
              <a:gdLst>
                <a:gd name="T0" fmla="*/ 96 w 96"/>
                <a:gd name="T1" fmla="*/ 39 h 104"/>
                <a:gd name="T2" fmla="*/ 56 w 96"/>
                <a:gd name="T3" fmla="*/ 0 h 104"/>
                <a:gd name="T4" fmla="*/ 0 w 96"/>
                <a:gd name="T5" fmla="*/ 104 h 104"/>
                <a:gd name="T6" fmla="*/ 96 w 96"/>
                <a:gd name="T7" fmla="*/ 39 h 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104">
                  <a:moveTo>
                    <a:pt x="96" y="39"/>
                  </a:moveTo>
                  <a:lnTo>
                    <a:pt x="56" y="0"/>
                  </a:lnTo>
                  <a:lnTo>
                    <a:pt x="0" y="104"/>
                  </a:lnTo>
                  <a:lnTo>
                    <a:pt x="96" y="3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26F5D56D-B725-4A4D-ADB2-A66B4CAAB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" y="612"/>
              <a:ext cx="736" cy="912"/>
            </a:xfrm>
            <a:custGeom>
              <a:avLst/>
              <a:gdLst>
                <a:gd name="T0" fmla="*/ 736 w 736"/>
                <a:gd name="T1" fmla="*/ 0 h 912"/>
                <a:gd name="T2" fmla="*/ 0 w 736"/>
                <a:gd name="T3" fmla="*/ 912 h 9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6" h="912">
                  <a:moveTo>
                    <a:pt x="736" y="0"/>
                  </a:moveTo>
                  <a:lnTo>
                    <a:pt x="0" y="9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57098AE6-847C-4AC8-98E8-372AC9026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" y="644"/>
              <a:ext cx="736" cy="908"/>
            </a:xfrm>
            <a:custGeom>
              <a:avLst/>
              <a:gdLst>
                <a:gd name="T0" fmla="*/ 736 w 736"/>
                <a:gd name="T1" fmla="*/ 0 h 908"/>
                <a:gd name="T2" fmla="*/ 0 w 736"/>
                <a:gd name="T3" fmla="*/ 908 h 9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6" h="908">
                  <a:moveTo>
                    <a:pt x="736" y="0"/>
                  </a:moveTo>
                  <a:lnTo>
                    <a:pt x="0" y="90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pic>
        <p:nvPicPr>
          <p:cNvPr id="53264" name="Picture 16">
            <a:extLst>
              <a:ext uri="{FF2B5EF4-FFF2-40B4-BE49-F238E27FC236}">
                <a16:creationId xmlns:a16="http://schemas.microsoft.com/office/drawing/2014/main" id="{4E3ED43C-BEBB-4F59-B5E4-0C9F34451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565400"/>
            <a:ext cx="3527425" cy="316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7" name="Text Box 17">
            <a:extLst>
              <a:ext uri="{FF2B5EF4-FFF2-40B4-BE49-F238E27FC236}">
                <a16:creationId xmlns:a16="http://schemas.microsoft.com/office/drawing/2014/main" id="{2C706D80-4C41-488F-BE57-CBA926D6D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581525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b="1" i="1"/>
              <a:t>y=</a:t>
            </a:r>
            <a:r>
              <a:rPr lang="ru-RU" altLang="uk-UA" b="1" i="1"/>
              <a:t> </a:t>
            </a:r>
            <a:r>
              <a:rPr lang="en-US" altLang="uk-UA" b="1" i="1"/>
              <a:t>f</a:t>
            </a:r>
            <a:r>
              <a:rPr lang="ru-RU" altLang="uk-UA" b="1" i="1"/>
              <a:t> </a:t>
            </a:r>
            <a:r>
              <a:rPr lang="en-US" altLang="uk-UA" b="1" i="1"/>
              <a:t>(x)</a:t>
            </a:r>
            <a:endParaRPr lang="ru-RU" altLang="uk-UA" b="1" i="1"/>
          </a:p>
        </p:txBody>
      </p:sp>
      <p:sp>
        <p:nvSpPr>
          <p:cNvPr id="4108" name="Text Box 18">
            <a:extLst>
              <a:ext uri="{FF2B5EF4-FFF2-40B4-BE49-F238E27FC236}">
                <a16:creationId xmlns:a16="http://schemas.microsoft.com/office/drawing/2014/main" id="{95B31855-4B9C-4EC7-8B2A-51A2149FD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640080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uk-UA" sz="2400" i="1">
                <a:latin typeface="Brush Script MT" panose="03060802040406070304" pitchFamily="66" charset="0"/>
              </a:rPr>
              <a:t>a</a:t>
            </a:r>
            <a:endParaRPr lang="ru-RU" altLang="uk-UA" sz="2400" i="1">
              <a:latin typeface="Brush Script MT" panose="03060802040406070304" pitchFamily="66" charset="0"/>
            </a:endParaRPr>
          </a:p>
        </p:txBody>
      </p:sp>
      <p:sp>
        <p:nvSpPr>
          <p:cNvPr id="4109" name="Text Box 19">
            <a:extLst>
              <a:ext uri="{FF2B5EF4-FFF2-40B4-BE49-F238E27FC236}">
                <a16:creationId xmlns:a16="http://schemas.microsoft.com/office/drawing/2014/main" id="{5A2F94DD-ABAB-4F6D-AABA-8DEC42817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649128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b="1" i="1">
                <a:latin typeface="Viner Hand ITC" panose="03070502030502020203" pitchFamily="66" charset="0"/>
              </a:rPr>
              <a:t>b</a:t>
            </a:r>
            <a:endParaRPr lang="ru-RU" altLang="uk-UA" b="1" i="1">
              <a:latin typeface="Viner Hand ITC" panose="03070502030502020203" pitchFamily="66" charset="0"/>
            </a:endParaRPr>
          </a:p>
        </p:txBody>
      </p:sp>
      <p:sp>
        <p:nvSpPr>
          <p:cNvPr id="4110" name="Text Box 20">
            <a:extLst>
              <a:ext uri="{FF2B5EF4-FFF2-40B4-BE49-F238E27FC236}">
                <a16:creationId xmlns:a16="http://schemas.microsoft.com/office/drawing/2014/main" id="{9C70456D-3212-4F8B-AD49-9764EF86D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290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uk-UA"/>
              <a:t>у</a:t>
            </a:r>
          </a:p>
        </p:txBody>
      </p:sp>
      <p:sp>
        <p:nvSpPr>
          <p:cNvPr id="4111" name="Text Box 21">
            <a:extLst>
              <a:ext uri="{FF2B5EF4-FFF2-40B4-BE49-F238E27FC236}">
                <a16:creationId xmlns:a16="http://schemas.microsoft.com/office/drawing/2014/main" id="{744C94CC-778C-44F0-B08A-96755F4E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357563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uk-UA"/>
              <a:t>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3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34 0.64954 C 0.1967 0.65278 0.18941 0.64815 0.18177 0.64514 C 0.17847 0.64375 0.17205 0.64097 0.17205 0.64097 C 0.15868 0.64167 0.14514 0.64121 0.13177 0.64306 C 0.12986 0.64329 0.12865 0.6463 0.12691 0.64746 C 0.11979 0.65162 0.11198 0.65417 0.10434 0.65602 C 0.09271 0.66644 0.08368 0.67153 0.07049 0.67755 C 0.05677 0.6838 0.0415 0.67755 0.02691 0.67755 " pathEditMode="relative" ptsTypes="fffffffA">
                                      <p:cBhvr>
                                        <p:cTn id="10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532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CBB0A3DC-D38D-40F6-81B8-3FE63B80A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200"/>
              <a:t>Застосування інтеграла для знаходження площ.</a:t>
            </a:r>
            <a:br>
              <a:rPr lang="en-US" altLang="uk-UA" sz="3200"/>
            </a:br>
            <a:r>
              <a:rPr lang="uk-UA" altLang="uk-UA" sz="3200"/>
              <a:t>Тестове завдання</a:t>
            </a:r>
            <a:endParaRPr lang="ru-RU" altLang="uk-UA" sz="3200"/>
          </a:p>
        </p:txBody>
      </p:sp>
      <p:pic>
        <p:nvPicPr>
          <p:cNvPr id="5123" name="Picture 6" descr="интеграл">
            <a:extLst>
              <a:ext uri="{FF2B5EF4-FFF2-40B4-BE49-F238E27FC236}">
                <a16:creationId xmlns:a16="http://schemas.microsoft.com/office/drawing/2014/main" id="{4132D8F3-66C2-47BB-9872-2E309CB6B6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757363"/>
            <a:ext cx="7920037" cy="455136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234CD67-48F6-4514-9347-16BEA87499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z="3200"/>
              <a:t> </a:t>
            </a:r>
            <a:br>
              <a:rPr lang="uk-UA" altLang="uk-UA" sz="3200"/>
            </a:br>
            <a:r>
              <a:rPr lang="uk-UA" altLang="uk-UA" sz="3200" i="1">
                <a:solidFill>
                  <a:schemeClr val="hlink"/>
                </a:solidFill>
              </a:rPr>
              <a:t>Фігура, що не є криволінійною трапецією.</a:t>
            </a:r>
            <a:br>
              <a:rPr lang="uk-UA" altLang="uk-UA" sz="3200" i="1">
                <a:solidFill>
                  <a:schemeClr val="hlink"/>
                </a:solidFill>
              </a:rPr>
            </a:br>
            <a:r>
              <a:rPr lang="uk-UA" altLang="uk-UA" sz="3200" i="1">
                <a:solidFill>
                  <a:schemeClr val="hlink"/>
                </a:solidFill>
              </a:rPr>
              <a:t>Площа фігури буде доповнена площею фігури Ф до площі</a:t>
            </a:r>
            <a:r>
              <a:rPr lang="en-US" altLang="uk-UA" sz="3200" i="1">
                <a:solidFill>
                  <a:schemeClr val="hlink"/>
                </a:solidFill>
              </a:rPr>
              <a:t> S</a:t>
            </a:r>
            <a:r>
              <a:rPr lang="uk-UA" altLang="uk-UA" sz="3200" i="1">
                <a:solidFill>
                  <a:schemeClr val="hlink"/>
                </a:solidFill>
              </a:rPr>
              <a:t>.</a:t>
            </a:r>
            <a:endParaRPr lang="ru-RU" altLang="uk-UA" sz="3200" i="1">
              <a:solidFill>
                <a:schemeClr val="hlink"/>
              </a:solidFill>
            </a:endParaRPr>
          </a:p>
        </p:txBody>
      </p:sp>
      <p:sp>
        <p:nvSpPr>
          <p:cNvPr id="6147" name="AutoShape 4">
            <a:extLst>
              <a:ext uri="{FF2B5EF4-FFF2-40B4-BE49-F238E27FC236}">
                <a16:creationId xmlns:a16="http://schemas.microsoft.com/office/drawing/2014/main" id="{FF3A10BE-FB78-4562-865F-FF8BC27DDF3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39750" y="3789363"/>
            <a:ext cx="1655763" cy="1439862"/>
          </a:xfrm>
          <a:prstGeom prst="flowChartDocumen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6148" name="Line 5">
            <a:extLst>
              <a:ext uri="{FF2B5EF4-FFF2-40B4-BE49-F238E27FC236}">
                <a16:creationId xmlns:a16="http://schemas.microsoft.com/office/drawing/2014/main" id="{8510D0D3-31BD-4C5E-A6D2-89A9B3F13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5227638"/>
            <a:ext cx="380841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49" name="Line 6">
            <a:extLst>
              <a:ext uri="{FF2B5EF4-FFF2-40B4-BE49-F238E27FC236}">
                <a16:creationId xmlns:a16="http://schemas.microsoft.com/office/drawing/2014/main" id="{23DAAB40-5BAC-4A26-9476-4267235C2D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288" y="2565400"/>
            <a:ext cx="3175" cy="321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50" name="Text Box 7">
            <a:extLst>
              <a:ext uri="{FF2B5EF4-FFF2-40B4-BE49-F238E27FC236}">
                <a16:creationId xmlns:a16="http://schemas.microsoft.com/office/drawing/2014/main" id="{159D168B-194E-4F43-98DB-6714ED1D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45125"/>
            <a:ext cx="431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i="1"/>
              <a:t>a</a:t>
            </a:r>
            <a:endParaRPr lang="ru-RU" altLang="uk-UA" i="1"/>
          </a:p>
        </p:txBody>
      </p:sp>
      <p:sp>
        <p:nvSpPr>
          <p:cNvPr id="6151" name="Text Box 8">
            <a:extLst>
              <a:ext uri="{FF2B5EF4-FFF2-40B4-BE49-F238E27FC236}">
                <a16:creationId xmlns:a16="http://schemas.microsoft.com/office/drawing/2014/main" id="{988C518E-1117-4465-B825-02ABDD1CC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445125"/>
            <a:ext cx="5762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b</a:t>
            </a:r>
            <a:endParaRPr lang="ru-RU" altLang="uk-UA"/>
          </a:p>
        </p:txBody>
      </p:sp>
      <p:sp>
        <p:nvSpPr>
          <p:cNvPr id="6152" name="Text Box 9">
            <a:extLst>
              <a:ext uri="{FF2B5EF4-FFF2-40B4-BE49-F238E27FC236}">
                <a16:creationId xmlns:a16="http://schemas.microsoft.com/office/drawing/2014/main" id="{A939A0AD-0EC5-43DE-8F46-E53ABC5D0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445125"/>
            <a:ext cx="431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x</a:t>
            </a:r>
            <a:endParaRPr lang="ru-RU" altLang="uk-UA"/>
          </a:p>
        </p:txBody>
      </p:sp>
      <p:sp>
        <p:nvSpPr>
          <p:cNvPr id="6153" name="Line 11">
            <a:extLst>
              <a:ext uri="{FF2B5EF4-FFF2-40B4-BE49-F238E27FC236}">
                <a16:creationId xmlns:a16="http://schemas.microsoft.com/office/drawing/2014/main" id="{E683C56A-DF9C-4E17-9A34-E504EB74A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5373688"/>
            <a:ext cx="380841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54" name="Line 12">
            <a:extLst>
              <a:ext uri="{FF2B5EF4-FFF2-40B4-BE49-F238E27FC236}">
                <a16:creationId xmlns:a16="http://schemas.microsoft.com/office/drawing/2014/main" id="{9333DB85-2630-42B4-AD71-C92EF3818C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2711450"/>
            <a:ext cx="3175" cy="321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155" name="Text Box 13">
            <a:extLst>
              <a:ext uri="{FF2B5EF4-FFF2-40B4-BE49-F238E27FC236}">
                <a16:creationId xmlns:a16="http://schemas.microsoft.com/office/drawing/2014/main" id="{593079A8-A8F7-4C6C-A1B7-D10C64F22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5895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i="1"/>
              <a:t>a</a:t>
            </a:r>
            <a:endParaRPr lang="ru-RU" altLang="uk-UA" i="1"/>
          </a:p>
        </p:txBody>
      </p:sp>
      <p:sp>
        <p:nvSpPr>
          <p:cNvPr id="6156" name="Text Box 14">
            <a:extLst>
              <a:ext uri="{FF2B5EF4-FFF2-40B4-BE49-F238E27FC236}">
                <a16:creationId xmlns:a16="http://schemas.microsoft.com/office/drawing/2014/main" id="{7BF8FCAA-EC94-419E-9A20-9B7521BF4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58958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b</a:t>
            </a:r>
            <a:endParaRPr lang="ru-RU" altLang="uk-UA"/>
          </a:p>
        </p:txBody>
      </p:sp>
      <p:sp>
        <p:nvSpPr>
          <p:cNvPr id="6157" name="Text Box 15">
            <a:extLst>
              <a:ext uri="{FF2B5EF4-FFF2-40B4-BE49-F238E27FC236}">
                <a16:creationId xmlns:a16="http://schemas.microsoft.com/office/drawing/2014/main" id="{278C8E88-838A-4D54-9E6D-5D25D54E5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5911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x</a:t>
            </a:r>
            <a:endParaRPr lang="ru-RU" altLang="uk-UA"/>
          </a:p>
        </p:txBody>
      </p:sp>
      <p:sp>
        <p:nvSpPr>
          <p:cNvPr id="6158" name="Text Box 20">
            <a:extLst>
              <a:ext uri="{FF2B5EF4-FFF2-40B4-BE49-F238E27FC236}">
                <a16:creationId xmlns:a16="http://schemas.microsoft.com/office/drawing/2014/main" id="{EF8B7C6E-4C66-4A7A-AFFB-D414CA784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1497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c</a:t>
            </a:r>
            <a:endParaRPr lang="ru-RU" altLang="uk-UA"/>
          </a:p>
        </p:txBody>
      </p:sp>
      <p:sp>
        <p:nvSpPr>
          <p:cNvPr id="6159" name="Text Box 21">
            <a:extLst>
              <a:ext uri="{FF2B5EF4-FFF2-40B4-BE49-F238E27FC236}">
                <a16:creationId xmlns:a16="http://schemas.microsoft.com/office/drawing/2014/main" id="{B60074A5-7C26-43D5-B962-E7F423638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43706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c</a:t>
            </a:r>
            <a:endParaRPr lang="ru-RU" altLang="uk-UA"/>
          </a:p>
        </p:txBody>
      </p:sp>
      <p:sp>
        <p:nvSpPr>
          <p:cNvPr id="6160" name="Text Box 22">
            <a:extLst>
              <a:ext uri="{FF2B5EF4-FFF2-40B4-BE49-F238E27FC236}">
                <a16:creationId xmlns:a16="http://schemas.microsoft.com/office/drawing/2014/main" id="{19E0C280-2EC5-4369-959F-922B045E6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y</a:t>
            </a:r>
            <a:endParaRPr lang="ru-RU" altLang="uk-UA"/>
          </a:p>
        </p:txBody>
      </p:sp>
      <p:sp>
        <p:nvSpPr>
          <p:cNvPr id="6161" name="Text Box 23">
            <a:extLst>
              <a:ext uri="{FF2B5EF4-FFF2-40B4-BE49-F238E27FC236}">
                <a16:creationId xmlns:a16="http://schemas.microsoft.com/office/drawing/2014/main" id="{72ECED90-2B37-42D2-8AC9-104D43D19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923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y</a:t>
            </a:r>
            <a:endParaRPr lang="ru-RU" altLang="uk-UA"/>
          </a:p>
        </p:txBody>
      </p:sp>
      <p:sp>
        <p:nvSpPr>
          <p:cNvPr id="6162" name="Text Box 25">
            <a:extLst>
              <a:ext uri="{FF2B5EF4-FFF2-40B4-BE49-F238E27FC236}">
                <a16:creationId xmlns:a16="http://schemas.microsoft.com/office/drawing/2014/main" id="{300B95F5-0917-4445-9C0E-558B4E64C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8608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b="1"/>
              <a:t>F</a:t>
            </a:r>
            <a:endParaRPr lang="ru-RU" altLang="uk-UA" b="1"/>
          </a:p>
        </p:txBody>
      </p:sp>
      <p:sp>
        <p:nvSpPr>
          <p:cNvPr id="63514" name="AutoShape 26">
            <a:extLst>
              <a:ext uri="{FF2B5EF4-FFF2-40B4-BE49-F238E27FC236}">
                <a16:creationId xmlns:a16="http://schemas.microsoft.com/office/drawing/2014/main" id="{E16E678F-04DC-4178-90DB-4B8CE2F70BF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292725" y="4724400"/>
            <a:ext cx="1582738" cy="6096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6164" name="Text Box 27">
            <a:extLst>
              <a:ext uri="{FF2B5EF4-FFF2-40B4-BE49-F238E27FC236}">
                <a16:creationId xmlns:a16="http://schemas.microsoft.com/office/drawing/2014/main" id="{FF7FC829-43CD-467A-83D8-3B13C4B1B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49418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/>
              <a:t>Ф</a:t>
            </a:r>
            <a:endParaRPr lang="ru-RU" altLang="uk-UA"/>
          </a:p>
        </p:txBody>
      </p:sp>
      <p:pic>
        <p:nvPicPr>
          <p:cNvPr id="6165" name="Picture 31">
            <a:extLst>
              <a:ext uri="{FF2B5EF4-FFF2-40B4-BE49-F238E27FC236}">
                <a16:creationId xmlns:a16="http://schemas.microsoft.com/office/drawing/2014/main" id="{5994E8E2-2255-4229-B8FA-594EF637A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349500"/>
            <a:ext cx="37798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6" name="Rectangle 32">
            <a:extLst>
              <a:ext uri="{FF2B5EF4-FFF2-40B4-BE49-F238E27FC236}">
                <a16:creationId xmlns:a16="http://schemas.microsoft.com/office/drawing/2014/main" id="{C416094E-08A4-4D83-8A72-151E56C07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14166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uk-UA" b="1" i="1"/>
              <a:t>f</a:t>
            </a:r>
            <a:r>
              <a:rPr lang="uk-UA" altLang="uk-UA" b="1" i="1"/>
              <a:t>1</a:t>
            </a:r>
            <a:r>
              <a:rPr lang="ru-RU" altLang="uk-UA" b="1" i="1"/>
              <a:t> (х)</a:t>
            </a:r>
            <a:r>
              <a:rPr lang="ru-RU" altLang="uk-UA"/>
              <a:t> </a:t>
            </a:r>
          </a:p>
        </p:txBody>
      </p:sp>
      <p:sp>
        <p:nvSpPr>
          <p:cNvPr id="6167" name="Rectangle 33">
            <a:extLst>
              <a:ext uri="{FF2B5EF4-FFF2-40B4-BE49-F238E27FC236}">
                <a16:creationId xmlns:a16="http://schemas.microsoft.com/office/drawing/2014/main" id="{D9BC1DC8-52B8-4F49-9967-7C5EAD14E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149725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uk-UA" b="1" i="1"/>
              <a:t>f</a:t>
            </a:r>
            <a:r>
              <a:rPr lang="uk-UA" altLang="uk-UA" b="1" i="1"/>
              <a:t>2</a:t>
            </a:r>
            <a:r>
              <a:rPr lang="ru-RU" altLang="uk-UA" b="1" i="1"/>
              <a:t> (х)</a:t>
            </a:r>
            <a:r>
              <a:rPr lang="ru-RU" altLang="uk-UA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1273 L -0.5158 -0.0127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Rectangle 29">
            <a:extLst>
              <a:ext uri="{FF2B5EF4-FFF2-40B4-BE49-F238E27FC236}">
                <a16:creationId xmlns:a16="http://schemas.microsoft.com/office/drawing/2014/main" id="{934C09B3-50A9-47FC-A792-4423FBD29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97913" cy="1628775"/>
          </a:xfrm>
        </p:spPr>
        <p:txBody>
          <a:bodyPr/>
          <a:lstStyle/>
          <a:p>
            <a:pPr eaLnBrk="1" hangingPunct="1"/>
            <a:r>
              <a:rPr lang="uk-UA" altLang="uk-UA" sz="3200"/>
              <a:t> </a:t>
            </a:r>
            <a:br>
              <a:rPr lang="uk-UA" altLang="uk-UA" sz="3200"/>
            </a:br>
            <a:r>
              <a:rPr lang="uk-UA" altLang="uk-UA" sz="3200" i="1">
                <a:solidFill>
                  <a:schemeClr val="bg2"/>
                </a:solidFill>
              </a:rPr>
              <a:t>Нехай пряма у=с розбиває криволінійну трапецію</a:t>
            </a:r>
            <a:r>
              <a:rPr lang="en-US" altLang="uk-UA" sz="3200" i="1">
                <a:solidFill>
                  <a:schemeClr val="bg2"/>
                </a:solidFill>
              </a:rPr>
              <a:t> </a:t>
            </a:r>
            <a:r>
              <a:rPr lang="uk-UA" altLang="uk-UA" sz="3200" i="1">
                <a:solidFill>
                  <a:schemeClr val="bg2"/>
                </a:solidFill>
              </a:rPr>
              <a:t>площі </a:t>
            </a:r>
            <a:r>
              <a:rPr lang="en-US" altLang="uk-UA" sz="3200" b="1" i="1">
                <a:solidFill>
                  <a:schemeClr val="bg2"/>
                </a:solidFill>
              </a:rPr>
              <a:t>S</a:t>
            </a:r>
            <a:r>
              <a:rPr lang="uk-UA" altLang="uk-UA" sz="3200" b="1" i="1">
                <a:solidFill>
                  <a:schemeClr val="bg2"/>
                </a:solidFill>
              </a:rPr>
              <a:t> </a:t>
            </a:r>
            <a:r>
              <a:rPr lang="uk-UA" altLang="uk-UA" sz="3200" i="1">
                <a:solidFill>
                  <a:schemeClr val="bg2"/>
                </a:solidFill>
              </a:rPr>
              <a:t>на прямокутник і фігуру </a:t>
            </a:r>
            <a:r>
              <a:rPr lang="en-US" altLang="uk-UA" sz="3200" b="1" i="1">
                <a:solidFill>
                  <a:schemeClr val="bg2"/>
                </a:solidFill>
              </a:rPr>
              <a:t>F</a:t>
            </a:r>
            <a:r>
              <a:rPr lang="uk-UA" altLang="uk-UA" sz="3200" i="1">
                <a:solidFill>
                  <a:schemeClr val="bg2"/>
                </a:solidFill>
              </a:rPr>
              <a:t>. Площа фігури буде доповнена площею прямокутника до площі</a:t>
            </a:r>
            <a:r>
              <a:rPr lang="en-US" altLang="uk-UA" sz="3200" i="1">
                <a:solidFill>
                  <a:schemeClr val="bg2"/>
                </a:solidFill>
              </a:rPr>
              <a:t> S</a:t>
            </a:r>
            <a:r>
              <a:rPr lang="uk-UA" altLang="uk-UA" sz="3200" i="1">
                <a:solidFill>
                  <a:schemeClr val="bg2"/>
                </a:solidFill>
              </a:rPr>
              <a:t>.</a:t>
            </a:r>
            <a:endParaRPr lang="ru-RU" altLang="uk-UA" sz="3200" i="1">
              <a:solidFill>
                <a:schemeClr val="bg2"/>
              </a:solidFill>
            </a:endParaRPr>
          </a:p>
        </p:txBody>
      </p:sp>
      <p:pic>
        <p:nvPicPr>
          <p:cNvPr id="7171" name="Picture 25">
            <a:extLst>
              <a:ext uri="{FF2B5EF4-FFF2-40B4-BE49-F238E27FC236}">
                <a16:creationId xmlns:a16="http://schemas.microsoft.com/office/drawing/2014/main" id="{557A2957-7792-40B2-995B-DB7F1A0229AA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916113"/>
            <a:ext cx="2232025" cy="1104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AutoShape 4">
            <a:extLst>
              <a:ext uri="{FF2B5EF4-FFF2-40B4-BE49-F238E27FC236}">
                <a16:creationId xmlns:a16="http://schemas.microsoft.com/office/drawing/2014/main" id="{B0E8F0A8-1F7E-45F0-84A5-18DC5D26894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39750" y="3789363"/>
            <a:ext cx="1728788" cy="1439862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7F908C35-494F-4729-BF26-5257D8967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5227638"/>
            <a:ext cx="380841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174" name="Line 6">
            <a:extLst>
              <a:ext uri="{FF2B5EF4-FFF2-40B4-BE49-F238E27FC236}">
                <a16:creationId xmlns:a16="http://schemas.microsoft.com/office/drawing/2014/main" id="{6E8AAB8E-D035-4DD9-9A5F-BA5C20A304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288" y="2565400"/>
            <a:ext cx="3175" cy="321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345A0867-02F9-4BA7-885D-3FC8552D6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45125"/>
            <a:ext cx="431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i="1"/>
              <a:t>a</a:t>
            </a:r>
            <a:endParaRPr lang="ru-RU" altLang="uk-UA" i="1"/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CB716A45-21A7-4703-B00C-F4C179B03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445125"/>
            <a:ext cx="5762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b</a:t>
            </a:r>
            <a:endParaRPr lang="ru-RU" altLang="uk-UA"/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BAF82906-28A5-462C-807B-1E1D42F6D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445125"/>
            <a:ext cx="431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x</a:t>
            </a:r>
            <a:endParaRPr lang="ru-RU" altLang="uk-UA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CF2D577A-9BE9-49B7-8D98-DFB60016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508500"/>
            <a:ext cx="1728788" cy="720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7179" name="Line 12">
            <a:extLst>
              <a:ext uri="{FF2B5EF4-FFF2-40B4-BE49-F238E27FC236}">
                <a16:creationId xmlns:a16="http://schemas.microsoft.com/office/drawing/2014/main" id="{D6B5CD5A-3C1B-4034-B5D0-1FA7BE4A1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5373688"/>
            <a:ext cx="380841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180" name="Line 13">
            <a:extLst>
              <a:ext uri="{FF2B5EF4-FFF2-40B4-BE49-F238E27FC236}">
                <a16:creationId xmlns:a16="http://schemas.microsoft.com/office/drawing/2014/main" id="{848E6800-6D61-4C44-912C-69391DA0C4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2711450"/>
            <a:ext cx="3175" cy="3211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181" name="Text Box 14">
            <a:extLst>
              <a:ext uri="{FF2B5EF4-FFF2-40B4-BE49-F238E27FC236}">
                <a16:creationId xmlns:a16="http://schemas.microsoft.com/office/drawing/2014/main" id="{07682ABA-8E1C-44D3-8BA5-A92E8DF95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5911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i="1"/>
              <a:t>a</a:t>
            </a:r>
            <a:endParaRPr lang="ru-RU" altLang="uk-UA" i="1"/>
          </a:p>
        </p:txBody>
      </p:sp>
      <p:sp>
        <p:nvSpPr>
          <p:cNvPr id="7182" name="Text Box 15">
            <a:extLst>
              <a:ext uri="{FF2B5EF4-FFF2-40B4-BE49-F238E27FC236}">
                <a16:creationId xmlns:a16="http://schemas.microsoft.com/office/drawing/2014/main" id="{72442084-4916-4A58-821C-379E86D61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5591175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b</a:t>
            </a:r>
            <a:endParaRPr lang="ru-RU" altLang="uk-UA"/>
          </a:p>
        </p:txBody>
      </p:sp>
      <p:sp>
        <p:nvSpPr>
          <p:cNvPr id="7183" name="Text Box 16">
            <a:extLst>
              <a:ext uri="{FF2B5EF4-FFF2-40B4-BE49-F238E27FC236}">
                <a16:creationId xmlns:a16="http://schemas.microsoft.com/office/drawing/2014/main" id="{C6F72078-57F4-4366-9F5B-DC65C2876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5911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x</a:t>
            </a:r>
            <a:endParaRPr lang="ru-RU" altLang="uk-UA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0328D39F-E711-4A59-B516-D1B5A2B9B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652963"/>
            <a:ext cx="1728787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7185" name="Text Box 18">
            <a:extLst>
              <a:ext uri="{FF2B5EF4-FFF2-40B4-BE49-F238E27FC236}">
                <a16:creationId xmlns:a16="http://schemas.microsoft.com/office/drawing/2014/main" id="{0632EB2B-6AC4-4B82-8799-06A7AAF79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141663"/>
            <a:ext cx="129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y=f(x)</a:t>
            </a:r>
            <a:endParaRPr lang="ru-RU" altLang="uk-UA"/>
          </a:p>
        </p:txBody>
      </p:sp>
      <p:sp>
        <p:nvSpPr>
          <p:cNvPr id="7186" name="Text Box 19">
            <a:extLst>
              <a:ext uri="{FF2B5EF4-FFF2-40B4-BE49-F238E27FC236}">
                <a16:creationId xmlns:a16="http://schemas.microsoft.com/office/drawing/2014/main" id="{30994284-84A2-4585-8595-8DD6C4600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005263"/>
            <a:ext cx="792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i="1"/>
              <a:t>y=c</a:t>
            </a:r>
            <a:endParaRPr lang="ru-RU" altLang="uk-UA" i="1"/>
          </a:p>
        </p:txBody>
      </p:sp>
      <p:sp>
        <p:nvSpPr>
          <p:cNvPr id="7187" name="Line 20">
            <a:extLst>
              <a:ext uri="{FF2B5EF4-FFF2-40B4-BE49-F238E27FC236}">
                <a16:creationId xmlns:a16="http://schemas.microsoft.com/office/drawing/2014/main" id="{B72CF409-BF22-47B9-BC56-31318F4AB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4508500"/>
            <a:ext cx="2520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188" name="Text Box 21">
            <a:extLst>
              <a:ext uri="{FF2B5EF4-FFF2-40B4-BE49-F238E27FC236}">
                <a16:creationId xmlns:a16="http://schemas.microsoft.com/office/drawing/2014/main" id="{F64B99B5-2C75-4549-9125-554B5C67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1497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c</a:t>
            </a:r>
            <a:endParaRPr lang="ru-RU" altLang="uk-UA"/>
          </a:p>
        </p:txBody>
      </p:sp>
      <p:sp>
        <p:nvSpPr>
          <p:cNvPr id="7189" name="Text Box 22">
            <a:extLst>
              <a:ext uri="{FF2B5EF4-FFF2-40B4-BE49-F238E27FC236}">
                <a16:creationId xmlns:a16="http://schemas.microsoft.com/office/drawing/2014/main" id="{D89CFF76-D6F9-4E01-9266-2E290EC0C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43706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c</a:t>
            </a:r>
            <a:endParaRPr lang="ru-RU" altLang="uk-UA"/>
          </a:p>
        </p:txBody>
      </p:sp>
      <p:sp>
        <p:nvSpPr>
          <p:cNvPr id="7190" name="Text Box 23">
            <a:extLst>
              <a:ext uri="{FF2B5EF4-FFF2-40B4-BE49-F238E27FC236}">
                <a16:creationId xmlns:a16="http://schemas.microsoft.com/office/drawing/2014/main" id="{C5B85D05-DA4D-44BC-A6DF-FF655E1C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6368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y</a:t>
            </a:r>
            <a:endParaRPr lang="ru-RU" altLang="uk-UA"/>
          </a:p>
        </p:txBody>
      </p:sp>
      <p:sp>
        <p:nvSpPr>
          <p:cNvPr id="7191" name="Text Box 24">
            <a:extLst>
              <a:ext uri="{FF2B5EF4-FFF2-40B4-BE49-F238E27FC236}">
                <a16:creationId xmlns:a16="http://schemas.microsoft.com/office/drawing/2014/main" id="{C0353965-B816-4EE2-936C-084788E91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923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y</a:t>
            </a:r>
            <a:endParaRPr lang="ru-RU" altLang="uk-UA"/>
          </a:p>
        </p:txBody>
      </p:sp>
      <p:pic>
        <p:nvPicPr>
          <p:cNvPr id="7192" name="Picture 28">
            <a:extLst>
              <a:ext uri="{FF2B5EF4-FFF2-40B4-BE49-F238E27FC236}">
                <a16:creationId xmlns:a16="http://schemas.microsoft.com/office/drawing/2014/main" id="{85EE8CC0-B757-449B-8886-7E9C2A81A7D9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1773238"/>
            <a:ext cx="3759200" cy="1298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93" name="Text Box 31">
            <a:extLst>
              <a:ext uri="{FF2B5EF4-FFF2-40B4-BE49-F238E27FC236}">
                <a16:creationId xmlns:a16="http://schemas.microsoft.com/office/drawing/2014/main" id="{20610291-B6A9-4011-9891-62AF12A9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8608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b="1"/>
              <a:t>F</a:t>
            </a:r>
            <a:endParaRPr lang="ru-RU" altLang="uk-UA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3.7037E-6 L -0.4724 -0.02106 " pathEditMode="relative" ptsTypes="AA">
                                      <p:cBhvr>
                                        <p:cTn id="11" dur="2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47257 0.02106 " pathEditMode="relative" ptsTypes="AA">
                                      <p:cBhvr>
                                        <p:cTn id="15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1" name="Rectangle 41">
            <a:extLst>
              <a:ext uri="{FF2B5EF4-FFF2-40B4-BE49-F238E27FC236}">
                <a16:creationId xmlns:a16="http://schemas.microsoft.com/office/drawing/2014/main" id="{6D02FC27-EBC5-4338-8DA0-EBDD35B44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20150" cy="1830388"/>
          </a:xfrm>
        </p:spPr>
        <p:txBody>
          <a:bodyPr/>
          <a:lstStyle/>
          <a:p>
            <a:pPr eaLnBrk="1" hangingPunct="1"/>
            <a:r>
              <a:rPr lang="uk-UA" altLang="uk-UA" sz="2800" i="1">
                <a:solidFill>
                  <a:srgbClr val="336600"/>
                </a:solidFill>
              </a:rPr>
              <a:t>Дослідницька сторінка1.</a:t>
            </a:r>
            <a:br>
              <a:rPr lang="uk-UA" altLang="uk-UA" sz="2800" i="1">
                <a:solidFill>
                  <a:srgbClr val="336600"/>
                </a:solidFill>
              </a:rPr>
            </a:br>
            <a:r>
              <a:rPr lang="uk-UA" altLang="uk-UA" sz="2800" b="1" i="1"/>
              <a:t>Нехай криволінійна трапеція розділена прямою х=с. ЇЇ площа буде дорівнювати сумі площ двох криволінійних трапецій.</a:t>
            </a:r>
            <a:endParaRPr lang="ru-RU" altLang="uk-UA" sz="2800" b="1" i="1"/>
          </a:p>
        </p:txBody>
      </p:sp>
      <p:sp>
        <p:nvSpPr>
          <p:cNvPr id="8195" name="AutoShape 4">
            <a:extLst>
              <a:ext uri="{FF2B5EF4-FFF2-40B4-BE49-F238E27FC236}">
                <a16:creationId xmlns:a16="http://schemas.microsoft.com/office/drawing/2014/main" id="{8117C369-EF24-4039-8CC5-D6FEC46B71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11188" y="3860800"/>
            <a:ext cx="1728787" cy="1439863"/>
          </a:xfrm>
          <a:prstGeom prst="flowChartDocument">
            <a:avLst/>
          </a:prstGeom>
          <a:solidFill>
            <a:srgbClr val="AEF0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8196" name="Line 5">
            <a:extLst>
              <a:ext uri="{FF2B5EF4-FFF2-40B4-BE49-F238E27FC236}">
                <a16:creationId xmlns:a16="http://schemas.microsoft.com/office/drawing/2014/main" id="{55243F56-E2C9-480A-A05B-AAEB8504C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5300663"/>
            <a:ext cx="3808412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197" name="Text Box 6">
            <a:extLst>
              <a:ext uri="{FF2B5EF4-FFF2-40B4-BE49-F238E27FC236}">
                <a16:creationId xmlns:a16="http://schemas.microsoft.com/office/drawing/2014/main" id="{8494D5D5-5E15-4AA6-928B-7C9D6487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451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b="1" i="1"/>
              <a:t>a</a:t>
            </a:r>
            <a:endParaRPr lang="ru-RU" altLang="uk-UA" b="1" i="1"/>
          </a:p>
        </p:txBody>
      </p:sp>
      <p:sp>
        <p:nvSpPr>
          <p:cNvPr id="8198" name="Text Box 7">
            <a:extLst>
              <a:ext uri="{FF2B5EF4-FFF2-40B4-BE49-F238E27FC236}">
                <a16:creationId xmlns:a16="http://schemas.microsoft.com/office/drawing/2014/main" id="{B54FA140-F5F9-4409-BD4D-F6156A436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51656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b="1"/>
              <a:t>b</a:t>
            </a:r>
            <a:endParaRPr lang="ru-RU" altLang="uk-UA" b="1"/>
          </a:p>
        </p:txBody>
      </p:sp>
      <p:sp>
        <p:nvSpPr>
          <p:cNvPr id="8199" name="Line 8">
            <a:extLst>
              <a:ext uri="{FF2B5EF4-FFF2-40B4-BE49-F238E27FC236}">
                <a16:creationId xmlns:a16="http://schemas.microsoft.com/office/drawing/2014/main" id="{63763645-2806-4E54-82A1-743A9514E4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" y="2565400"/>
            <a:ext cx="0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200" name="AutoShape 9">
            <a:extLst>
              <a:ext uri="{FF2B5EF4-FFF2-40B4-BE49-F238E27FC236}">
                <a16:creationId xmlns:a16="http://schemas.microsoft.com/office/drawing/2014/main" id="{9E570A4B-208A-4C81-8398-85EDF44C6DF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339975" y="3644900"/>
            <a:ext cx="1223963" cy="1655763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8201" name="Text Box 10">
            <a:extLst>
              <a:ext uri="{FF2B5EF4-FFF2-40B4-BE49-F238E27FC236}">
                <a16:creationId xmlns:a16="http://schemas.microsoft.com/office/drawing/2014/main" id="{05C5EA33-C5D6-4051-AA4D-541C05B5F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516563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 b="1"/>
              <a:t>с</a:t>
            </a:r>
            <a:endParaRPr lang="ru-RU" altLang="uk-UA" b="1"/>
          </a:p>
        </p:txBody>
      </p:sp>
      <p:sp>
        <p:nvSpPr>
          <p:cNvPr id="8202" name="Text Box 11">
            <a:extLst>
              <a:ext uri="{FF2B5EF4-FFF2-40B4-BE49-F238E27FC236}">
                <a16:creationId xmlns:a16="http://schemas.microsoft.com/office/drawing/2014/main" id="{7AFFFEFE-5B4E-4C59-A113-1DFD32611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28453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b="1"/>
              <a:t>Y=f(x)</a:t>
            </a:r>
            <a:endParaRPr lang="ru-RU" altLang="uk-UA" b="1"/>
          </a:p>
        </p:txBody>
      </p:sp>
      <p:sp>
        <p:nvSpPr>
          <p:cNvPr id="8203" name="Text Box 12">
            <a:extLst>
              <a:ext uri="{FF2B5EF4-FFF2-40B4-BE49-F238E27FC236}">
                <a16:creationId xmlns:a16="http://schemas.microsoft.com/office/drawing/2014/main" id="{1D7AA4B6-583D-4CF2-A627-EDE6915B8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5895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x</a:t>
            </a:r>
            <a:endParaRPr lang="ru-RU" altLang="uk-UA"/>
          </a:p>
        </p:txBody>
      </p:sp>
      <p:sp>
        <p:nvSpPr>
          <p:cNvPr id="8204" name="AutoShape 13">
            <a:extLst>
              <a:ext uri="{FF2B5EF4-FFF2-40B4-BE49-F238E27FC236}">
                <a16:creationId xmlns:a16="http://schemas.microsoft.com/office/drawing/2014/main" id="{1EF1D62F-7435-4529-8841-2C9364F28C2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716463" y="4762500"/>
            <a:ext cx="1728787" cy="1439863"/>
          </a:xfrm>
          <a:prstGeom prst="flowChartDocument">
            <a:avLst/>
          </a:prstGeom>
          <a:solidFill>
            <a:srgbClr val="AEF0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8205" name="Line 14">
            <a:extLst>
              <a:ext uri="{FF2B5EF4-FFF2-40B4-BE49-F238E27FC236}">
                <a16:creationId xmlns:a16="http://schemas.microsoft.com/office/drawing/2014/main" id="{8224EBB6-2340-46BA-B9F0-AD81AACC4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6202363"/>
            <a:ext cx="3808412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206" name="Text Box 15">
            <a:extLst>
              <a:ext uri="{FF2B5EF4-FFF2-40B4-BE49-F238E27FC236}">
                <a16:creationId xmlns:a16="http://schemas.microsoft.com/office/drawing/2014/main" id="{34CBFDA4-2B7C-4F92-9B7D-6CBDBDE04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63468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b="1" i="1"/>
              <a:t>a</a:t>
            </a:r>
            <a:endParaRPr lang="ru-RU" altLang="uk-UA" b="1" i="1"/>
          </a:p>
        </p:txBody>
      </p:sp>
      <p:sp>
        <p:nvSpPr>
          <p:cNvPr id="8207" name="Text Box 16">
            <a:extLst>
              <a:ext uri="{FF2B5EF4-FFF2-40B4-BE49-F238E27FC236}">
                <a16:creationId xmlns:a16="http://schemas.microsoft.com/office/drawing/2014/main" id="{BFCE0579-CB09-4C94-A98E-8E0A9EAFD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641826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b="1"/>
              <a:t>b</a:t>
            </a:r>
            <a:endParaRPr lang="ru-RU" altLang="uk-UA" b="1"/>
          </a:p>
        </p:txBody>
      </p:sp>
      <p:sp>
        <p:nvSpPr>
          <p:cNvPr id="8208" name="Line 17">
            <a:extLst>
              <a:ext uri="{FF2B5EF4-FFF2-40B4-BE49-F238E27FC236}">
                <a16:creationId xmlns:a16="http://schemas.microsoft.com/office/drawing/2014/main" id="{D4303E3E-03ED-4702-9E5F-67A12045B1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3467100"/>
            <a:ext cx="0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209" name="Text Box 19">
            <a:extLst>
              <a:ext uri="{FF2B5EF4-FFF2-40B4-BE49-F238E27FC236}">
                <a16:creationId xmlns:a16="http://schemas.microsoft.com/office/drawing/2014/main" id="{7AF82E38-1C0B-4099-AA9F-93ABBAB14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418263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 b="1"/>
              <a:t>с</a:t>
            </a:r>
            <a:endParaRPr lang="ru-RU" altLang="uk-UA" b="1"/>
          </a:p>
        </p:txBody>
      </p:sp>
      <p:sp>
        <p:nvSpPr>
          <p:cNvPr id="8210" name="Text Box 20">
            <a:extLst>
              <a:ext uri="{FF2B5EF4-FFF2-40B4-BE49-F238E27FC236}">
                <a16:creationId xmlns:a16="http://schemas.microsoft.com/office/drawing/2014/main" id="{93DAC73E-E311-42B8-BBC6-680C7686A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1497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b="1"/>
              <a:t>Y=f(x)</a:t>
            </a:r>
            <a:endParaRPr lang="ru-RU" altLang="uk-UA" b="1"/>
          </a:p>
        </p:txBody>
      </p:sp>
      <p:sp>
        <p:nvSpPr>
          <p:cNvPr id="8211" name="Text Box 21">
            <a:extLst>
              <a:ext uri="{FF2B5EF4-FFF2-40B4-BE49-F238E27FC236}">
                <a16:creationId xmlns:a16="http://schemas.microsoft.com/office/drawing/2014/main" id="{FAB7BF75-45DF-4FC4-A8EE-F5AFE2654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64912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x</a:t>
            </a:r>
            <a:endParaRPr lang="ru-RU" altLang="uk-UA"/>
          </a:p>
        </p:txBody>
      </p:sp>
      <p:sp>
        <p:nvSpPr>
          <p:cNvPr id="10272" name="Line 32">
            <a:extLst>
              <a:ext uri="{FF2B5EF4-FFF2-40B4-BE49-F238E27FC236}">
                <a16:creationId xmlns:a16="http://schemas.microsoft.com/office/drawing/2014/main" id="{98CAD2D5-4FAF-40EB-9FE9-AB92511C9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141663"/>
            <a:ext cx="280035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76" name="AutoShape 36">
            <a:extLst>
              <a:ext uri="{FF2B5EF4-FFF2-40B4-BE49-F238E27FC236}">
                <a16:creationId xmlns:a16="http://schemas.microsoft.com/office/drawing/2014/main" id="{CF569EEA-F45C-46B3-BCD8-0C46BAB5021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092950" y="1412875"/>
            <a:ext cx="1223963" cy="1655763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pic>
        <p:nvPicPr>
          <p:cNvPr id="8214" name="Picture 40">
            <a:extLst>
              <a:ext uri="{FF2B5EF4-FFF2-40B4-BE49-F238E27FC236}">
                <a16:creationId xmlns:a16="http://schemas.microsoft.com/office/drawing/2014/main" id="{E60011EC-2067-42EA-AC20-04B430FD070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349500"/>
            <a:ext cx="2952750" cy="625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555 L -0.07083 0.4465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4">
            <a:extLst>
              <a:ext uri="{FF2B5EF4-FFF2-40B4-BE49-F238E27FC236}">
                <a16:creationId xmlns:a16="http://schemas.microsoft.com/office/drawing/2014/main" id="{0564F35C-B4CE-4217-B5EA-2D435F0C839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11188" y="3860800"/>
            <a:ext cx="1728787" cy="1439863"/>
          </a:xfrm>
          <a:prstGeom prst="flowChartDocument">
            <a:avLst/>
          </a:prstGeom>
          <a:solidFill>
            <a:srgbClr val="AEF0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9219" name="Line 5">
            <a:extLst>
              <a:ext uri="{FF2B5EF4-FFF2-40B4-BE49-F238E27FC236}">
                <a16:creationId xmlns:a16="http://schemas.microsoft.com/office/drawing/2014/main" id="{8AD9A2A9-81DE-434A-B8B5-8557EBCFA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5300663"/>
            <a:ext cx="3808412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20" name="Text Box 6">
            <a:extLst>
              <a:ext uri="{FF2B5EF4-FFF2-40B4-BE49-F238E27FC236}">
                <a16:creationId xmlns:a16="http://schemas.microsoft.com/office/drawing/2014/main" id="{1612E825-2C58-414F-91BC-FBACA883C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451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b="1" i="1"/>
              <a:t>a</a:t>
            </a:r>
            <a:endParaRPr lang="ru-RU" altLang="uk-UA" b="1" i="1"/>
          </a:p>
        </p:txBody>
      </p:sp>
      <p:sp>
        <p:nvSpPr>
          <p:cNvPr id="9221" name="Text Box 7">
            <a:extLst>
              <a:ext uri="{FF2B5EF4-FFF2-40B4-BE49-F238E27FC236}">
                <a16:creationId xmlns:a16="http://schemas.microsoft.com/office/drawing/2014/main" id="{C47E2805-4356-495F-8E70-5C2B9A6EF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516563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b="1"/>
              <a:t>b</a:t>
            </a:r>
            <a:endParaRPr lang="ru-RU" altLang="uk-UA" b="1"/>
          </a:p>
        </p:txBody>
      </p:sp>
      <p:sp>
        <p:nvSpPr>
          <p:cNvPr id="9222" name="Line 8">
            <a:extLst>
              <a:ext uri="{FF2B5EF4-FFF2-40B4-BE49-F238E27FC236}">
                <a16:creationId xmlns:a16="http://schemas.microsoft.com/office/drawing/2014/main" id="{40520B62-374D-49A5-8EB2-02F2495473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" y="2565400"/>
            <a:ext cx="0" cy="302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23" name="AutoShape 11">
            <a:extLst>
              <a:ext uri="{FF2B5EF4-FFF2-40B4-BE49-F238E27FC236}">
                <a16:creationId xmlns:a16="http://schemas.microsoft.com/office/drawing/2014/main" id="{099F442C-43C7-4EF1-8C0F-17BA0EDFC5D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339975" y="3644900"/>
            <a:ext cx="1223963" cy="1655763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9224" name="Text Box 12">
            <a:extLst>
              <a:ext uri="{FF2B5EF4-FFF2-40B4-BE49-F238E27FC236}">
                <a16:creationId xmlns:a16="http://schemas.microsoft.com/office/drawing/2014/main" id="{C5E82C9E-B3CB-4048-84B4-F126A4763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516563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 b="1"/>
              <a:t>с</a:t>
            </a:r>
            <a:endParaRPr lang="ru-RU" altLang="uk-UA" b="1"/>
          </a:p>
        </p:txBody>
      </p:sp>
      <p:sp>
        <p:nvSpPr>
          <p:cNvPr id="9225" name="Text Box 13">
            <a:extLst>
              <a:ext uri="{FF2B5EF4-FFF2-40B4-BE49-F238E27FC236}">
                <a16:creationId xmlns:a16="http://schemas.microsoft.com/office/drawing/2014/main" id="{AB6E3CD1-6456-46F4-AE38-816F56EA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28453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Y=f(x)</a:t>
            </a:r>
            <a:endParaRPr lang="ru-RU" altLang="uk-UA"/>
          </a:p>
        </p:txBody>
      </p:sp>
      <p:sp>
        <p:nvSpPr>
          <p:cNvPr id="9226" name="Text Box 14">
            <a:extLst>
              <a:ext uri="{FF2B5EF4-FFF2-40B4-BE49-F238E27FC236}">
                <a16:creationId xmlns:a16="http://schemas.microsoft.com/office/drawing/2014/main" id="{CBA5EEAF-FFEB-49DC-9A37-CE1A96936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5895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x</a:t>
            </a:r>
            <a:endParaRPr lang="ru-RU" altLang="uk-UA"/>
          </a:p>
        </p:txBody>
      </p:sp>
      <p:sp>
        <p:nvSpPr>
          <p:cNvPr id="9227" name="Text Box 15">
            <a:extLst>
              <a:ext uri="{FF2B5EF4-FFF2-40B4-BE49-F238E27FC236}">
                <a16:creationId xmlns:a16="http://schemas.microsoft.com/office/drawing/2014/main" id="{A90DD7B7-42D5-4CE8-81CE-A811B7097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20938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y</a:t>
            </a:r>
            <a:endParaRPr lang="ru-RU" altLang="uk-UA"/>
          </a:p>
        </p:txBody>
      </p:sp>
      <p:pic>
        <p:nvPicPr>
          <p:cNvPr id="9228" name="Picture 16">
            <a:extLst>
              <a:ext uri="{FF2B5EF4-FFF2-40B4-BE49-F238E27FC236}">
                <a16:creationId xmlns:a16="http://schemas.microsoft.com/office/drawing/2014/main" id="{08C9D2D7-3FCE-4D40-AA70-E4296DB3C5C4}"/>
              </a:ext>
            </a:extLst>
          </p:cNvPr>
          <p:cNvPicPr>
            <a:picLocks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765175"/>
            <a:ext cx="7848600" cy="2460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9" name="Picture 33">
            <a:extLst>
              <a:ext uri="{FF2B5EF4-FFF2-40B4-BE49-F238E27FC236}">
                <a16:creationId xmlns:a16="http://schemas.microsoft.com/office/drawing/2014/main" id="{F48FC6FE-EA93-41E9-B162-824120DD08BC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4292600"/>
            <a:ext cx="615950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30" name="AutoShape 20">
            <a:extLst>
              <a:ext uri="{FF2B5EF4-FFF2-40B4-BE49-F238E27FC236}">
                <a16:creationId xmlns:a16="http://schemas.microsoft.com/office/drawing/2014/main" id="{4CC19784-93CE-4429-ACB2-084E98B2F5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148263" y="4364038"/>
            <a:ext cx="1728787" cy="1439862"/>
          </a:xfrm>
          <a:prstGeom prst="flowChartDocument">
            <a:avLst/>
          </a:prstGeom>
          <a:solidFill>
            <a:srgbClr val="AEF0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9231" name="Line 21">
            <a:extLst>
              <a:ext uri="{FF2B5EF4-FFF2-40B4-BE49-F238E27FC236}">
                <a16:creationId xmlns:a16="http://schemas.microsoft.com/office/drawing/2014/main" id="{C5ABAC36-A1DB-4E02-9065-8E96ABC0B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5803900"/>
            <a:ext cx="3808412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32" name="Text Box 22">
            <a:extLst>
              <a:ext uri="{FF2B5EF4-FFF2-40B4-BE49-F238E27FC236}">
                <a16:creationId xmlns:a16="http://schemas.microsoft.com/office/drawing/2014/main" id="{B1F0463E-D32B-4F05-8D94-77DE0DE9B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9483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b="1" i="1"/>
              <a:t>a</a:t>
            </a:r>
            <a:endParaRPr lang="ru-RU" altLang="uk-UA" b="1" i="1"/>
          </a:p>
        </p:txBody>
      </p:sp>
      <p:sp>
        <p:nvSpPr>
          <p:cNvPr id="9233" name="Text Box 23">
            <a:extLst>
              <a:ext uri="{FF2B5EF4-FFF2-40B4-BE49-F238E27FC236}">
                <a16:creationId xmlns:a16="http://schemas.microsoft.com/office/drawing/2014/main" id="{DF2AE93E-45D6-4800-93B3-2F5CCAFA6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6019800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 b="1"/>
              <a:t>b</a:t>
            </a:r>
            <a:endParaRPr lang="ru-RU" altLang="uk-UA" b="1"/>
          </a:p>
        </p:txBody>
      </p:sp>
      <p:sp>
        <p:nvSpPr>
          <p:cNvPr id="9234" name="Line 24">
            <a:extLst>
              <a:ext uri="{FF2B5EF4-FFF2-40B4-BE49-F238E27FC236}">
                <a16:creationId xmlns:a16="http://schemas.microsoft.com/office/drawing/2014/main" id="{791C2A70-FEE8-4FB0-9F38-42B0B0F43E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7900" y="3068638"/>
            <a:ext cx="0" cy="3024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9235" name="AutoShape 25">
            <a:extLst>
              <a:ext uri="{FF2B5EF4-FFF2-40B4-BE49-F238E27FC236}">
                <a16:creationId xmlns:a16="http://schemas.microsoft.com/office/drawing/2014/main" id="{D8844A5F-C2F7-41F5-BE9F-089AD2D8612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877050" y="4148138"/>
            <a:ext cx="1223963" cy="1655762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9236" name="Text Box 26">
            <a:extLst>
              <a:ext uri="{FF2B5EF4-FFF2-40B4-BE49-F238E27FC236}">
                <a16:creationId xmlns:a16="http://schemas.microsoft.com/office/drawing/2014/main" id="{E2E62043-A9F0-406C-8AC1-9384672DE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019800"/>
            <a:ext cx="792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 b="1"/>
              <a:t>с</a:t>
            </a:r>
            <a:endParaRPr lang="ru-RU" altLang="uk-UA" b="1"/>
          </a:p>
        </p:txBody>
      </p:sp>
      <p:sp>
        <p:nvSpPr>
          <p:cNvPr id="9237" name="Text Box 27">
            <a:extLst>
              <a:ext uri="{FF2B5EF4-FFF2-40B4-BE49-F238E27FC236}">
                <a16:creationId xmlns:a16="http://schemas.microsoft.com/office/drawing/2014/main" id="{3C622358-3C7B-4366-B6FD-89169749C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378777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Y=f(x)</a:t>
            </a:r>
            <a:endParaRPr lang="ru-RU" altLang="uk-UA"/>
          </a:p>
        </p:txBody>
      </p:sp>
      <p:sp>
        <p:nvSpPr>
          <p:cNvPr id="9238" name="Text Box 28">
            <a:extLst>
              <a:ext uri="{FF2B5EF4-FFF2-40B4-BE49-F238E27FC236}">
                <a16:creationId xmlns:a16="http://schemas.microsoft.com/office/drawing/2014/main" id="{EFCE8CFF-120E-45AB-9444-FE9EBAD72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6092825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x</a:t>
            </a:r>
            <a:endParaRPr lang="ru-RU" altLang="uk-UA"/>
          </a:p>
        </p:txBody>
      </p:sp>
      <p:sp>
        <p:nvSpPr>
          <p:cNvPr id="9239" name="Text Box 29">
            <a:extLst>
              <a:ext uri="{FF2B5EF4-FFF2-40B4-BE49-F238E27FC236}">
                <a16:creationId xmlns:a16="http://schemas.microsoft.com/office/drawing/2014/main" id="{59D0244A-346D-451E-B314-586C88B0D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86886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uk-UA" altLang="uk-UA"/>
          </a:p>
        </p:txBody>
      </p:sp>
      <p:sp>
        <p:nvSpPr>
          <p:cNvPr id="9240" name="Text Box 32">
            <a:extLst>
              <a:ext uri="{FF2B5EF4-FFF2-40B4-BE49-F238E27FC236}">
                <a16:creationId xmlns:a16="http://schemas.microsoft.com/office/drawing/2014/main" id="{B961F94F-4532-470A-BB46-C1BF557A8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7974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uk-UA" altLang="uk-UA"/>
          </a:p>
        </p:txBody>
      </p:sp>
      <p:sp>
        <p:nvSpPr>
          <p:cNvPr id="9241" name="Text Box 35">
            <a:extLst>
              <a:ext uri="{FF2B5EF4-FFF2-40B4-BE49-F238E27FC236}">
                <a16:creationId xmlns:a16="http://schemas.microsoft.com/office/drawing/2014/main" id="{06A0CB13-4B3C-4A09-B246-55954CA86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868863"/>
            <a:ext cx="935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uk-UA" altLang="uk-UA"/>
          </a:p>
        </p:txBody>
      </p:sp>
      <p:pic>
        <p:nvPicPr>
          <p:cNvPr id="9242" name="Picture 36">
            <a:extLst>
              <a:ext uri="{FF2B5EF4-FFF2-40B4-BE49-F238E27FC236}">
                <a16:creationId xmlns:a16="http://schemas.microsoft.com/office/drawing/2014/main" id="{AB2DBBDC-AAFC-4393-AB48-9919B796CA1E}"/>
              </a:ext>
            </a:extLst>
          </p:cNvPr>
          <p:cNvPicPr>
            <a:picLocks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1863" y="4797425"/>
            <a:ext cx="1944687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31" name="Rectangle 39">
            <a:extLst>
              <a:ext uri="{FF2B5EF4-FFF2-40B4-BE49-F238E27FC236}">
                <a16:creationId xmlns:a16="http://schemas.microsoft.com/office/drawing/2014/main" id="{978C1741-0038-468D-8027-BCAC5AC649FD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395288" y="0"/>
            <a:ext cx="8291512" cy="1268413"/>
          </a:xfrm>
        </p:spPr>
        <p:txBody>
          <a:bodyPr/>
          <a:lstStyle/>
          <a:p>
            <a:pPr eaLnBrk="1" hangingPunct="1"/>
            <a:r>
              <a:rPr lang="uk-UA" altLang="uk-UA" sz="2000" i="1">
                <a:solidFill>
                  <a:srgbClr val="009900"/>
                </a:solidFill>
              </a:rPr>
              <a:t>Дослідницька сторінка 2.</a:t>
            </a:r>
            <a:br>
              <a:rPr lang="en-US" altLang="uk-UA" sz="3600" i="1">
                <a:solidFill>
                  <a:srgbClr val="009900"/>
                </a:solidFill>
              </a:rPr>
            </a:br>
            <a:r>
              <a:rPr lang="uk-UA" altLang="uk-UA" sz="3600">
                <a:solidFill>
                  <a:schemeClr val="tx1"/>
                </a:solidFill>
              </a:rPr>
              <a:t>Застосуємо властивість адитивності площ.</a:t>
            </a:r>
            <a:endParaRPr lang="ru-RU" altLang="uk-UA" sz="3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DC2BF1E0-0D45-4572-996E-C21060770A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uk-UA" altLang="uk-UA" sz="2000" i="1">
                <a:solidFill>
                  <a:srgbClr val="336600"/>
                </a:solidFill>
              </a:rPr>
              <a:t>Сторінка розрахунків.</a:t>
            </a:r>
            <a:br>
              <a:rPr lang="uk-UA" altLang="uk-UA" sz="2000" i="1">
                <a:solidFill>
                  <a:srgbClr val="336600"/>
                </a:solidFill>
              </a:rPr>
            </a:br>
            <a:r>
              <a:rPr lang="uk-UA" altLang="uk-UA" sz="4000">
                <a:solidFill>
                  <a:srgbClr val="336600"/>
                </a:solidFill>
              </a:rPr>
              <a:t>Знаходження об</a:t>
            </a:r>
            <a:r>
              <a:rPr lang="en-US" altLang="uk-UA" sz="4000">
                <a:solidFill>
                  <a:srgbClr val="336600"/>
                </a:solidFill>
              </a:rPr>
              <a:t>`</a:t>
            </a:r>
            <a:r>
              <a:rPr lang="uk-UA" altLang="uk-UA" sz="4000">
                <a:solidFill>
                  <a:srgbClr val="336600"/>
                </a:solidFill>
              </a:rPr>
              <a:t>ємів фігур</a:t>
            </a:r>
            <a:endParaRPr lang="ru-RU" altLang="uk-UA" sz="4000">
              <a:solidFill>
                <a:srgbClr val="336600"/>
              </a:solidFill>
            </a:endParaRPr>
          </a:p>
        </p:txBody>
      </p:sp>
      <p:sp>
        <p:nvSpPr>
          <p:cNvPr id="10243" name="Rectangle 27">
            <a:extLst>
              <a:ext uri="{FF2B5EF4-FFF2-40B4-BE49-F238E27FC236}">
                <a16:creationId xmlns:a16="http://schemas.microsoft.com/office/drawing/2014/main" id="{44B38F3E-5C24-42D9-93D4-C7C38417209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eaLnBrk="1" hangingPunct="1"/>
            <a:r>
              <a:rPr lang="uk-UA" altLang="uk-UA" sz="2800" b="1">
                <a:solidFill>
                  <a:srgbClr val="FF3300"/>
                </a:solidFill>
              </a:rPr>
              <a:t>Об</a:t>
            </a:r>
            <a:r>
              <a:rPr lang="en-US" altLang="uk-UA" sz="2800" b="1">
                <a:solidFill>
                  <a:srgbClr val="FF3300"/>
                </a:solidFill>
              </a:rPr>
              <a:t>`</a:t>
            </a:r>
            <a:r>
              <a:rPr lang="uk-UA" altLang="uk-UA" sz="2800" b="1">
                <a:solidFill>
                  <a:srgbClr val="FF3300"/>
                </a:solidFill>
              </a:rPr>
              <a:t>єм конуса.</a:t>
            </a:r>
            <a:endParaRPr lang="ru-RU" altLang="uk-UA" sz="2800" b="1">
              <a:solidFill>
                <a:srgbClr val="FF3300"/>
              </a:solidFill>
            </a:endParaRPr>
          </a:p>
        </p:txBody>
      </p:sp>
      <p:sp>
        <p:nvSpPr>
          <p:cNvPr id="10244" name="Line 16">
            <a:extLst>
              <a:ext uri="{FF2B5EF4-FFF2-40B4-BE49-F238E27FC236}">
                <a16:creationId xmlns:a16="http://schemas.microsoft.com/office/drawing/2014/main" id="{C38AD280-064C-4B38-ABD9-FA0E3F0CD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0338" y="2997200"/>
            <a:ext cx="0" cy="3097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45" name="Line 17">
            <a:extLst>
              <a:ext uri="{FF2B5EF4-FFF2-40B4-BE49-F238E27FC236}">
                <a16:creationId xmlns:a16="http://schemas.microsoft.com/office/drawing/2014/main" id="{B53E1BA5-D162-445F-949D-B6FC7BD0B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4652963"/>
            <a:ext cx="1944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46" name="AutoShape 18">
            <a:extLst>
              <a:ext uri="{FF2B5EF4-FFF2-40B4-BE49-F238E27FC236}">
                <a16:creationId xmlns:a16="http://schemas.microsoft.com/office/drawing/2014/main" id="{0F2A32FB-3953-4073-AFF2-E50A11405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37063"/>
            <a:ext cx="1368425" cy="863600"/>
          </a:xfrm>
          <a:prstGeom prst="rtTriangle">
            <a:avLst/>
          </a:prstGeom>
          <a:gradFill rotWithShape="1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10247" name="Line 19">
            <a:extLst>
              <a:ext uri="{FF2B5EF4-FFF2-40B4-BE49-F238E27FC236}">
                <a16:creationId xmlns:a16="http://schemas.microsoft.com/office/drawing/2014/main" id="{F4236381-3206-470B-A1D7-FE7808F1D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300663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48" name="Line 21">
            <a:extLst>
              <a:ext uri="{FF2B5EF4-FFF2-40B4-BE49-F238E27FC236}">
                <a16:creationId xmlns:a16="http://schemas.microsoft.com/office/drawing/2014/main" id="{B1A584EE-2A62-4876-929F-6593A4A35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650" y="3716338"/>
            <a:ext cx="0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6646" name="AutoShape 22">
            <a:extLst>
              <a:ext uri="{FF2B5EF4-FFF2-40B4-BE49-F238E27FC236}">
                <a16:creationId xmlns:a16="http://schemas.microsoft.com/office/drawing/2014/main" id="{74699D6B-3612-4869-AB9F-ADB48ABE4D5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63825" y="3970338"/>
            <a:ext cx="1439863" cy="1366837"/>
          </a:xfrm>
          <a:prstGeom prst="triangle">
            <a:avLst>
              <a:gd name="adj" fmla="val 49759"/>
            </a:avLst>
          </a:prstGeom>
          <a:gradFill rotWithShape="1">
            <a:gsLst>
              <a:gs pos="0">
                <a:srgbClr val="FF9900"/>
              </a:gs>
              <a:gs pos="50000">
                <a:srgbClr val="764700"/>
              </a:gs>
              <a:gs pos="100000">
                <a:srgbClr val="FF99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pic>
        <p:nvPicPr>
          <p:cNvPr id="10250" name="Picture 30" descr="3-20-2011_007-1">
            <a:extLst>
              <a:ext uri="{FF2B5EF4-FFF2-40B4-BE49-F238E27FC236}">
                <a16:creationId xmlns:a16="http://schemas.microsoft.com/office/drawing/2014/main" id="{DFE15852-AAEB-4912-B175-1CBFBE5A3300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463" y="2133600"/>
            <a:ext cx="4427537" cy="4360863"/>
          </a:xfrm>
        </p:spPr>
      </p:pic>
      <p:sp>
        <p:nvSpPr>
          <p:cNvPr id="10251" name="Text Box 31">
            <a:extLst>
              <a:ext uri="{FF2B5EF4-FFF2-40B4-BE49-F238E27FC236}">
                <a16:creationId xmlns:a16="http://schemas.microsoft.com/office/drawing/2014/main" id="{C0E05F7E-6911-4C50-B8C1-FC789084D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51656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uk-UA"/>
              <a:t>Х     </a:t>
            </a:r>
          </a:p>
        </p:txBody>
      </p:sp>
      <p:sp>
        <p:nvSpPr>
          <p:cNvPr id="10252" name="Text Box 32">
            <a:extLst>
              <a:ext uri="{FF2B5EF4-FFF2-40B4-BE49-F238E27FC236}">
                <a16:creationId xmlns:a16="http://schemas.microsoft.com/office/drawing/2014/main" id="{37D12F44-1788-469C-B4BB-D7B3FB8F8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44512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uk-UA"/>
              <a:t>H</a:t>
            </a:r>
            <a:endParaRPr lang="ru-RU" altLang="uk-UA"/>
          </a:p>
        </p:txBody>
      </p:sp>
      <p:sp>
        <p:nvSpPr>
          <p:cNvPr id="10253" name="Line 33">
            <a:extLst>
              <a:ext uri="{FF2B5EF4-FFF2-40B4-BE49-F238E27FC236}">
                <a16:creationId xmlns:a16="http://schemas.microsoft.com/office/drawing/2014/main" id="{1461003F-8E03-4251-BB3D-E27F0FF04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7974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xit" presetSubtype="5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0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0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231</Words>
  <Application>Microsoft Office PowerPoint</Application>
  <PresentationFormat>Екран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1" baseType="lpstr">
      <vt:lpstr>Arial</vt:lpstr>
      <vt:lpstr>Calibri</vt:lpstr>
      <vt:lpstr>Brush Script MT</vt:lpstr>
      <vt:lpstr>Viner Hand ITC</vt:lpstr>
      <vt:lpstr>Оформление по умолчанию</vt:lpstr>
      <vt:lpstr>  Застосування визначеного інтеграла. Знаходження площі криволінійної трапеції. Обчислення об`ємів тіл. </vt:lpstr>
      <vt:lpstr>Теоретична сторінка.   Формула   Ньютона - Лейбніца</vt:lpstr>
      <vt:lpstr>Знаходження площі криволінійної трапеції. </vt:lpstr>
      <vt:lpstr>Застосування інтеграла для знаходження площ. Тестове завдання</vt:lpstr>
      <vt:lpstr>  Фігура, що не є криволінійною трапецією. Площа фігури буде доповнена площею фігури Ф до площі S.</vt:lpstr>
      <vt:lpstr>  Нехай пряма у=с розбиває криволінійну трапецію площі S на прямокутник і фігуру F. Площа фігури буде доповнена площею прямокутника до площі S.</vt:lpstr>
      <vt:lpstr>Дослідницька сторінка1. Нехай криволінійна трапеція розділена прямою х=с. ЇЇ площа буде дорівнювати сумі площ двох криволінійних трапецій.</vt:lpstr>
      <vt:lpstr>Дослідницька сторінка 2. Застосуємо властивість адитивності площ.</vt:lpstr>
      <vt:lpstr>Сторінка розрахунків. Знаходження об`ємів фігур</vt:lpstr>
      <vt:lpstr>Сторінка розрахунків. Знаходження об`ємів фігур</vt:lpstr>
      <vt:lpstr>Сторінка розрахунків. Знаходження об`ємів фігур</vt:lpstr>
      <vt:lpstr>Сторінка розрахунків. Знаходження об`ємів фігур обертання</vt:lpstr>
      <vt:lpstr>Практичні спостереження</vt:lpstr>
      <vt:lpstr>Евристична сторінка. Застосування визначеного інтеграла в розрахунках з економіки виробництва. </vt:lpstr>
      <vt:lpstr>Презентація PowerPoint</vt:lpstr>
      <vt:lpstr>Підсумок уроку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Windows XP</dc:creator>
  <cp:lastModifiedBy>Шевчук Дарина Віталіївна</cp:lastModifiedBy>
  <cp:revision>23</cp:revision>
  <dcterms:created xsi:type="dcterms:W3CDTF">2010-02-08T20:19:09Z</dcterms:created>
  <dcterms:modified xsi:type="dcterms:W3CDTF">2022-11-24T00:26:41Z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0008000013000000000001024140</vt:lpwstr>
  </property>
</Properties>
</file>