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7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 Classic" panose="020B0604020202020204" charset="0"/>
      <p:regular r:id="rId15"/>
    </p:embeddedFont>
    <p:embeddedFont>
      <p:font typeface="Montserrat Classic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946" y="-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9.png"/><Relationship Id="rId4" Type="http://schemas.openxmlformats.org/officeDocument/2006/relationships/image" Target="../media/image14.sv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4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1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4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9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85800" y="-2019300"/>
            <a:ext cx="9753600" cy="8305800"/>
          </a:xfrm>
          <a:custGeom>
            <a:avLst/>
            <a:gdLst/>
            <a:ahLst/>
            <a:cxnLst/>
            <a:rect l="l" t="t" r="r" b="b"/>
            <a:pathLst>
              <a:path w="12906806" h="12906806">
                <a:moveTo>
                  <a:pt x="0" y="0"/>
                </a:moveTo>
                <a:lnTo>
                  <a:pt x="12906806" y="0"/>
                </a:lnTo>
                <a:lnTo>
                  <a:pt x="12906806" y="12906807"/>
                </a:lnTo>
                <a:lnTo>
                  <a:pt x="0" y="12906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281574">
            <a:off x="9849516" y="2766381"/>
            <a:ext cx="15975639" cy="12983837"/>
          </a:xfrm>
          <a:custGeom>
            <a:avLst/>
            <a:gdLst/>
            <a:ahLst/>
            <a:cxnLst/>
            <a:rect l="l" t="t" r="r" b="b"/>
            <a:pathLst>
              <a:path w="15975639" h="12983837">
                <a:moveTo>
                  <a:pt x="0" y="0"/>
                </a:moveTo>
                <a:lnTo>
                  <a:pt x="15975638" y="0"/>
                </a:lnTo>
                <a:lnTo>
                  <a:pt x="15975638" y="12983838"/>
                </a:lnTo>
                <a:lnTo>
                  <a:pt x="0" y="12983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10408">
            <a:off x="5486400" y="6629736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802162" y="8197817"/>
            <a:ext cx="6099525" cy="1330805"/>
          </a:xfrm>
          <a:custGeom>
            <a:avLst/>
            <a:gdLst/>
            <a:ahLst/>
            <a:cxnLst/>
            <a:rect l="l" t="t" r="r" b="b"/>
            <a:pathLst>
              <a:path w="6099525" h="1330805">
                <a:moveTo>
                  <a:pt x="6099525" y="0"/>
                </a:moveTo>
                <a:lnTo>
                  <a:pt x="0" y="0"/>
                </a:lnTo>
                <a:lnTo>
                  <a:pt x="0" y="1330806"/>
                </a:lnTo>
                <a:lnTo>
                  <a:pt x="6099525" y="1330806"/>
                </a:lnTo>
                <a:lnTo>
                  <a:pt x="609952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8739" y="780936"/>
            <a:ext cx="1208473" cy="1178054"/>
          </a:xfrm>
          <a:custGeom>
            <a:avLst/>
            <a:gdLst/>
            <a:ahLst/>
            <a:cxnLst/>
            <a:rect l="l" t="t" r="r" b="b"/>
            <a:pathLst>
              <a:path w="1208473" h="1178054">
                <a:moveTo>
                  <a:pt x="0" y="0"/>
                </a:moveTo>
                <a:lnTo>
                  <a:pt x="1208473" y="0"/>
                </a:lnTo>
                <a:lnTo>
                  <a:pt x="1208473" y="1178054"/>
                </a:lnTo>
                <a:lnTo>
                  <a:pt x="0" y="1178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14799" y="1958990"/>
            <a:ext cx="8442313" cy="3334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8"/>
              </a:lnSpc>
            </a:pPr>
            <a:r>
              <a:rPr lang="en-US" sz="6600" dirty="0" err="1">
                <a:solidFill>
                  <a:srgbClr val="FFFFFF"/>
                </a:solidFill>
                <a:latin typeface="Montserrat Classic Bold"/>
              </a:rPr>
              <a:t>Веб-приложение</a:t>
            </a:r>
            <a:r>
              <a:rPr lang="en-US" sz="6600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6600" dirty="0" err="1">
                <a:solidFill>
                  <a:srgbClr val="FFFFFF"/>
                </a:solidFill>
                <a:latin typeface="Montserrat Classic Bold"/>
              </a:rPr>
              <a:t>для</a:t>
            </a:r>
            <a:r>
              <a:rPr lang="en-US" sz="6600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6600" dirty="0" err="1">
                <a:solidFill>
                  <a:srgbClr val="FFFFFF"/>
                </a:solidFill>
                <a:latin typeface="Montserrat Classic Bold"/>
              </a:rPr>
              <a:t>детского</a:t>
            </a:r>
            <a:r>
              <a:rPr lang="en-US" sz="6600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6600" dirty="0" err="1">
                <a:solidFill>
                  <a:srgbClr val="FFFFFF"/>
                </a:solidFill>
                <a:latin typeface="Montserrat Classic Bold"/>
              </a:rPr>
              <a:t>клуба</a:t>
            </a:r>
            <a:r>
              <a:rPr lang="en-US" sz="6600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ru-RU" sz="6600" dirty="0" smtClean="0">
                <a:solidFill>
                  <a:srgbClr val="FFFFFF"/>
                </a:solidFill>
                <a:latin typeface="Montserrat Classic Bold"/>
              </a:rPr>
              <a:t>ресторана «Своя Компания»</a:t>
            </a:r>
            <a:endParaRPr lang="en-US" sz="6600" dirty="0">
              <a:solidFill>
                <a:srgbClr val="FFFFFF"/>
              </a:solidFill>
              <a:latin typeface="Montserrat Classic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77400" y="-3162126"/>
            <a:ext cx="6096000" cy="5829184"/>
          </a:xfrm>
          <a:custGeom>
            <a:avLst/>
            <a:gdLst/>
            <a:ahLst/>
            <a:cxnLst/>
            <a:rect l="l" t="t" r="r" b="b"/>
            <a:pathLst>
              <a:path w="13456752" h="13456752">
                <a:moveTo>
                  <a:pt x="0" y="0"/>
                </a:moveTo>
                <a:lnTo>
                  <a:pt x="13456752" y="0"/>
                </a:lnTo>
                <a:lnTo>
                  <a:pt x="13456752" y="13456752"/>
                </a:lnTo>
                <a:lnTo>
                  <a:pt x="0" y="13456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632643"/>
            <a:ext cx="6271906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ВВЕДЕНИЕ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7884" y="3754413"/>
            <a:ext cx="6459195" cy="3443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42" lvl="1" indent="-302271">
              <a:lnSpc>
                <a:spcPts val="3024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Montserrat Classic"/>
              </a:rPr>
              <a:t>Цель - создать веб-приложение.</a:t>
            </a:r>
          </a:p>
          <a:p>
            <a:pPr>
              <a:lnSpc>
                <a:spcPts val="3024"/>
              </a:lnSpc>
            </a:pPr>
            <a:endParaRPr lang="en-US" sz="2800">
              <a:solidFill>
                <a:srgbClr val="000000"/>
              </a:solidFill>
              <a:latin typeface="Montserrat Classic"/>
            </a:endParaRPr>
          </a:p>
          <a:p>
            <a:pPr marL="604542" lvl="1" indent="-302271">
              <a:lnSpc>
                <a:spcPts val="3024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Montserrat Classic"/>
              </a:rPr>
              <a:t>Объект - детское веб-приложение для ресторана “Своя Компания”.</a:t>
            </a:r>
          </a:p>
          <a:p>
            <a:pPr>
              <a:lnSpc>
                <a:spcPts val="3024"/>
              </a:lnSpc>
            </a:pPr>
            <a:endParaRPr lang="en-US" sz="2800">
              <a:solidFill>
                <a:srgbClr val="000000"/>
              </a:solidFill>
              <a:latin typeface="Montserrat Classic"/>
            </a:endParaRPr>
          </a:p>
          <a:p>
            <a:pPr marL="604542" lvl="1" indent="-302271">
              <a:lnSpc>
                <a:spcPts val="3024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Montserrat Classic"/>
              </a:rPr>
              <a:t>Предмет - процесс разработки детского веб-приложения для ресторана “Своя Компания”.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28516" y="3139882"/>
            <a:ext cx="9319884" cy="5817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0545" lvl="1" indent="-290272">
              <a:lnSpc>
                <a:spcPts val="2420"/>
              </a:lnSpc>
              <a:buFont typeface="Arial"/>
              <a:buChar char="•"/>
            </a:pPr>
            <a:r>
              <a:rPr lang="en-US" sz="2688">
                <a:solidFill>
                  <a:srgbClr val="000000"/>
                </a:solidFill>
                <a:latin typeface="Montserrat Classic"/>
              </a:rPr>
              <a:t>Задачи:</a:t>
            </a:r>
          </a:p>
          <a:p>
            <a:pPr>
              <a:lnSpc>
                <a:spcPts val="2420"/>
              </a:lnSpc>
            </a:pPr>
            <a:endParaRPr lang="en-US" sz="2688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2420"/>
              </a:lnSpc>
            </a:pPr>
            <a:r>
              <a:rPr lang="en-US" sz="2688">
                <a:solidFill>
                  <a:srgbClr val="000000"/>
                </a:solidFill>
                <a:latin typeface="Montserrat Classic"/>
              </a:rPr>
              <a:t>-проанализировать предметную область “веб-приложения для детей”;</a:t>
            </a:r>
          </a:p>
          <a:p>
            <a:pPr>
              <a:lnSpc>
                <a:spcPts val="2420"/>
              </a:lnSpc>
            </a:pPr>
            <a:endParaRPr lang="en-US" sz="2688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2420"/>
              </a:lnSpc>
            </a:pPr>
            <a:r>
              <a:rPr lang="en-US" sz="2688">
                <a:solidFill>
                  <a:srgbClr val="000000"/>
                </a:solidFill>
                <a:latin typeface="Montserrat Classic"/>
              </a:rPr>
              <a:t>−провести анализ аналогичных сайтов;</a:t>
            </a:r>
          </a:p>
          <a:p>
            <a:pPr>
              <a:lnSpc>
                <a:spcPts val="2420"/>
              </a:lnSpc>
            </a:pPr>
            <a:endParaRPr lang="en-US" sz="2688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2420"/>
              </a:lnSpc>
            </a:pPr>
            <a:r>
              <a:rPr lang="en-US" sz="2688">
                <a:solidFill>
                  <a:srgbClr val="000000"/>
                </a:solidFill>
                <a:latin typeface="Montserrat Classic"/>
              </a:rPr>
              <a:t>−произвести выбор и обоснование технологии проектирования приложения;</a:t>
            </a:r>
          </a:p>
          <a:p>
            <a:pPr>
              <a:lnSpc>
                <a:spcPts val="2420"/>
              </a:lnSpc>
            </a:pPr>
            <a:endParaRPr lang="en-US" sz="2688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2420"/>
              </a:lnSpc>
            </a:pPr>
            <a:r>
              <a:rPr lang="en-US" sz="2688">
                <a:solidFill>
                  <a:srgbClr val="000000"/>
                </a:solidFill>
                <a:latin typeface="Montserrat Classic"/>
              </a:rPr>
              <a:t>− построить структурную схему, разработать дизайн и интерфейс приложения;</a:t>
            </a:r>
          </a:p>
          <a:p>
            <a:pPr>
              <a:lnSpc>
                <a:spcPts val="2420"/>
              </a:lnSpc>
            </a:pPr>
            <a:endParaRPr lang="en-US" sz="2688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2420"/>
              </a:lnSpc>
            </a:pPr>
            <a:r>
              <a:rPr lang="en-US" sz="2688">
                <a:solidFill>
                  <a:srgbClr val="000000"/>
                </a:solidFill>
                <a:latin typeface="Montserrat Classic"/>
              </a:rPr>
              <a:t>−спроектировать технологический процесс обработки и внесения информации;</a:t>
            </a:r>
          </a:p>
          <a:p>
            <a:pPr>
              <a:lnSpc>
                <a:spcPts val="2420"/>
              </a:lnSpc>
            </a:pPr>
            <a:endParaRPr lang="en-US" sz="2688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2420"/>
              </a:lnSpc>
            </a:pPr>
            <a:r>
              <a:rPr lang="en-US" sz="2688">
                <a:solidFill>
                  <a:srgbClr val="000000"/>
                </a:solidFill>
                <a:latin typeface="Montserrat Classic"/>
              </a:rPr>
              <a:t>-разработать веб-приложение;</a:t>
            </a:r>
          </a:p>
          <a:p>
            <a:pPr>
              <a:lnSpc>
                <a:spcPts val="2420"/>
              </a:lnSpc>
            </a:pPr>
            <a:endParaRPr lang="en-US" sz="2688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2420"/>
              </a:lnSpc>
            </a:pPr>
            <a:r>
              <a:rPr lang="en-US" sz="2688">
                <a:solidFill>
                  <a:srgbClr val="000000"/>
                </a:solidFill>
                <a:latin typeface="Montserrat Classic"/>
              </a:rPr>
              <a:t>-протестировать и оценить эффективность.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02252" y="234102"/>
            <a:ext cx="7157048" cy="4216903"/>
            <a:chOff x="0" y="0"/>
            <a:chExt cx="9542731" cy="562253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5810" b="5810"/>
            <a:stretch>
              <a:fillRect/>
            </a:stretch>
          </p:blipFill>
          <p:spPr>
            <a:xfrm>
              <a:off x="0" y="0"/>
              <a:ext cx="9542731" cy="5622538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28700" y="4032343"/>
            <a:ext cx="8115300" cy="363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Montserrat Classic"/>
              </a:rPr>
              <a:t>Детям часто бывает трудно переносить ожидание столика или блюда.</a:t>
            </a:r>
          </a:p>
          <a:p>
            <a:pPr marL="561339" lvl="1" indent="-280669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Montserrat Classic"/>
              </a:rPr>
              <a:t> Дети много времени проводят в телефоне, иногда тратя свое время на бесполезный контент.</a:t>
            </a:r>
          </a:p>
          <a:p>
            <a:pPr marL="561339" lvl="1" indent="-280669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Montserrat Classic"/>
              </a:rPr>
              <a:t>Сейчас в ресторане нет постоянно обновляющейся информации о мастер-классах и детских праздниках.</a:t>
            </a:r>
          </a:p>
        </p:txBody>
      </p:sp>
      <p:sp>
        <p:nvSpPr>
          <p:cNvPr id="5" name="Freeform 5"/>
          <p:cNvSpPr/>
          <p:nvPr/>
        </p:nvSpPr>
        <p:spPr>
          <a:xfrm rot="-587700">
            <a:off x="9242186" y="6541992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9999"/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458663">
            <a:off x="1079350" y="8181711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1678979"/>
            <a:ext cx="7545508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АКТУАЛЬНОСТЬ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102252" y="4864901"/>
            <a:ext cx="7157048" cy="4569109"/>
            <a:chOff x="0" y="0"/>
            <a:chExt cx="9542731" cy="609214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9"/>
            <a:srcRect t="4399" b="4399"/>
            <a:stretch>
              <a:fillRect/>
            </a:stretch>
          </p:blipFill>
          <p:spPr>
            <a:xfrm>
              <a:off x="0" y="0"/>
              <a:ext cx="9542731" cy="609214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4531" y="3306422"/>
            <a:ext cx="6098669" cy="3211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7"/>
              </a:lnSpc>
            </a:pPr>
            <a:r>
              <a:rPr lang="en-US" sz="2298">
                <a:solidFill>
                  <a:srgbClr val="000000"/>
                </a:solidFill>
                <a:latin typeface="Montserrat Classic"/>
              </a:rPr>
              <a:t>Детский сегмент крупнейших российских edtech-компаний во II квартале 2023 г. составил 8,3 млрд рублей. Впервые за весь период оценки (с 2020 года) этот сегмент стал лидером, обойдя дополнительное профессиональное образование.</a:t>
            </a:r>
          </a:p>
          <a:p>
            <a:pPr>
              <a:lnSpc>
                <a:spcPts val="3217"/>
              </a:lnSpc>
              <a:spcBef>
                <a:spcPct val="0"/>
              </a:spcBef>
            </a:pPr>
            <a:endParaRPr lang="en-US" sz="2298">
              <a:solidFill>
                <a:srgbClr val="000000"/>
              </a:solidFill>
              <a:latin typeface="Montserrat Classic"/>
            </a:endParaRPr>
          </a:p>
        </p:txBody>
      </p:sp>
      <p:sp>
        <p:nvSpPr>
          <p:cNvPr id="3" name="Freeform 3"/>
          <p:cNvSpPr/>
          <p:nvPr/>
        </p:nvSpPr>
        <p:spPr>
          <a:xfrm rot="2700000" flipH="1" flipV="1">
            <a:off x="10168747" y="-5197216"/>
            <a:ext cx="12789569" cy="10394432"/>
          </a:xfrm>
          <a:custGeom>
            <a:avLst/>
            <a:gdLst/>
            <a:ahLst/>
            <a:cxnLst/>
            <a:rect l="l" t="t" r="r" b="b"/>
            <a:pathLst>
              <a:path w="12789569" h="10394432">
                <a:moveTo>
                  <a:pt x="12789569" y="10394432"/>
                </a:moveTo>
                <a:lnTo>
                  <a:pt x="0" y="10394432"/>
                </a:lnTo>
                <a:lnTo>
                  <a:pt x="0" y="0"/>
                </a:lnTo>
                <a:lnTo>
                  <a:pt x="12789569" y="0"/>
                </a:lnTo>
                <a:lnTo>
                  <a:pt x="12789569" y="10394432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643211">
            <a:off x="-678305" y="6590423"/>
            <a:ext cx="7156890" cy="7393156"/>
          </a:xfrm>
          <a:custGeom>
            <a:avLst/>
            <a:gdLst/>
            <a:ahLst/>
            <a:cxnLst/>
            <a:rect l="l" t="t" r="r" b="b"/>
            <a:pathLst>
              <a:path w="9797381" h="9797381">
                <a:moveTo>
                  <a:pt x="0" y="0"/>
                </a:moveTo>
                <a:lnTo>
                  <a:pt x="9797381" y="0"/>
                </a:lnTo>
                <a:lnTo>
                  <a:pt x="9797381" y="9797381"/>
                </a:lnTo>
                <a:lnTo>
                  <a:pt x="0" y="9797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817153" y="3815592"/>
            <a:ext cx="9629880" cy="5815304"/>
          </a:xfrm>
          <a:custGeom>
            <a:avLst/>
            <a:gdLst/>
            <a:ahLst/>
            <a:cxnLst/>
            <a:rect l="l" t="t" r="r" b="b"/>
            <a:pathLst>
              <a:path w="9629880" h="5815304">
                <a:moveTo>
                  <a:pt x="0" y="0"/>
                </a:moveTo>
                <a:lnTo>
                  <a:pt x="9629880" y="0"/>
                </a:lnTo>
                <a:lnTo>
                  <a:pt x="9629880" y="5815304"/>
                </a:lnTo>
                <a:lnTo>
                  <a:pt x="0" y="58153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74531" y="693646"/>
            <a:ext cx="8005686" cy="2001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86"/>
              </a:lnSpc>
              <a:spcBef>
                <a:spcPct val="0"/>
              </a:spcBef>
            </a:pPr>
            <a:r>
              <a:rPr lang="en-US" sz="5776">
                <a:solidFill>
                  <a:srgbClr val="000000"/>
                </a:solidFill>
                <a:latin typeface="Montserrat Classic Bold"/>
              </a:rPr>
              <a:t>ЭФФЕКТИВНОСТЬ ОНЛАЙН-ОБУЧЕНИЯ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4025378" y="-3754104"/>
            <a:ext cx="10108157" cy="10108157"/>
          </a:xfrm>
          <a:custGeom>
            <a:avLst/>
            <a:gdLst/>
            <a:ahLst/>
            <a:cxnLst/>
            <a:rect l="l" t="t" r="r" b="b"/>
            <a:pathLst>
              <a:path w="10108157" h="10108157">
                <a:moveTo>
                  <a:pt x="0" y="0"/>
                </a:moveTo>
                <a:lnTo>
                  <a:pt x="10108156" y="0"/>
                </a:lnTo>
                <a:lnTo>
                  <a:pt x="10108156" y="10108156"/>
                </a:lnTo>
                <a:lnTo>
                  <a:pt x="0" y="10108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6530576" y="6824270"/>
            <a:ext cx="2434030" cy="2434030"/>
          </a:xfrm>
          <a:custGeom>
            <a:avLst/>
            <a:gdLst/>
            <a:ahLst/>
            <a:cxnLst/>
            <a:rect l="l" t="t" r="r" b="b"/>
            <a:pathLst>
              <a:path w="2434030" h="2434030">
                <a:moveTo>
                  <a:pt x="0" y="0"/>
                </a:moveTo>
                <a:lnTo>
                  <a:pt x="2434031" y="0"/>
                </a:lnTo>
                <a:lnTo>
                  <a:pt x="2434031" y="2434030"/>
                </a:lnTo>
                <a:lnTo>
                  <a:pt x="0" y="2434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954000" y="5893603"/>
            <a:ext cx="8602840" cy="8786793"/>
          </a:xfrm>
          <a:custGeom>
            <a:avLst/>
            <a:gdLst/>
            <a:ahLst/>
            <a:cxnLst/>
            <a:rect l="l" t="t" r="r" b="b"/>
            <a:pathLst>
              <a:path w="9869980" h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592765" y="1028700"/>
            <a:ext cx="6336618" cy="3690266"/>
            <a:chOff x="0" y="0"/>
            <a:chExt cx="8448823" cy="4920355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6"/>
            <a:srcRect t="6287" b="6287"/>
            <a:stretch>
              <a:fillRect/>
            </a:stretch>
          </p:blipFill>
          <p:spPr>
            <a:xfrm>
              <a:off x="0" y="0"/>
              <a:ext cx="8448823" cy="4920355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7355535" y="522081"/>
            <a:ext cx="10432163" cy="2351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52"/>
              </a:lnSpc>
              <a:spcBef>
                <a:spcPct val="0"/>
              </a:spcBef>
            </a:pPr>
            <a:r>
              <a:rPr lang="en-US" sz="4465">
                <a:solidFill>
                  <a:srgbClr val="000000"/>
                </a:solidFill>
                <a:latin typeface="Montserrat Classic Bold"/>
              </a:rPr>
              <a:t>ПРЕИМУЩЕСТВА ИСПОЛЬЗОВАНИЯ ПРИЛОЖЕНИЙ ДЛЯ РАЗВИТИЯ ДЕТЕЙ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55535" y="3892988"/>
            <a:ext cx="8199624" cy="3182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3372" lvl="1" indent="-281686">
              <a:lnSpc>
                <a:spcPts val="3653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Montserrat Classic"/>
              </a:rPr>
              <a:t>формирование и развитие цифрового мышления;</a:t>
            </a:r>
          </a:p>
          <a:p>
            <a:pPr marL="563372" lvl="1" indent="-281686">
              <a:lnSpc>
                <a:spcPts val="3653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Montserrat Classic"/>
              </a:rPr>
              <a:t>гибкость выбора;</a:t>
            </a:r>
          </a:p>
          <a:p>
            <a:pPr marL="563372" lvl="1" indent="-281686">
              <a:lnSpc>
                <a:spcPts val="3653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Montserrat Classic"/>
              </a:rPr>
              <a:t>вариативность алгоритмов игры;</a:t>
            </a:r>
          </a:p>
          <a:p>
            <a:pPr marL="563372" lvl="1" indent="-281686">
              <a:lnSpc>
                <a:spcPts val="3653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Montserrat Classic"/>
              </a:rPr>
              <a:t>интересный формат обучения;</a:t>
            </a:r>
          </a:p>
          <a:p>
            <a:pPr marL="563372" lvl="1" indent="-281686">
              <a:lnSpc>
                <a:spcPts val="3653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Montserrat Classic"/>
              </a:rPr>
              <a:t>возможность микрообучения.</a:t>
            </a:r>
          </a:p>
          <a:p>
            <a:pPr>
              <a:lnSpc>
                <a:spcPts val="3653"/>
              </a:lnSpc>
              <a:spcBef>
                <a:spcPct val="0"/>
              </a:spcBef>
            </a:pPr>
            <a:endParaRPr lang="en-US" sz="2609">
              <a:solidFill>
                <a:srgbClr val="000000"/>
              </a:solidFill>
              <a:latin typeface="Montserrat Class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99540">
            <a:off x="-856571" y="-2027395"/>
            <a:ext cx="8404434" cy="8580141"/>
          </a:xfrm>
          <a:custGeom>
            <a:avLst/>
            <a:gdLst/>
            <a:ahLst/>
            <a:cxnLst/>
            <a:rect l="l" t="t" r="r" b="b"/>
            <a:pathLst>
              <a:path w="12335518" h="12335518">
                <a:moveTo>
                  <a:pt x="0" y="0"/>
                </a:moveTo>
                <a:lnTo>
                  <a:pt x="12335518" y="0"/>
                </a:lnTo>
                <a:lnTo>
                  <a:pt x="12335518" y="12335518"/>
                </a:lnTo>
                <a:lnTo>
                  <a:pt x="0" y="12335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700000">
            <a:off x="16270936" y="1476190"/>
            <a:ext cx="10511311" cy="10511311"/>
          </a:xfrm>
          <a:custGeom>
            <a:avLst/>
            <a:gdLst/>
            <a:ahLst/>
            <a:cxnLst/>
            <a:rect l="l" t="t" r="r" b="b"/>
            <a:pathLst>
              <a:path w="10511311" h="10511311">
                <a:moveTo>
                  <a:pt x="0" y="0"/>
                </a:moveTo>
                <a:lnTo>
                  <a:pt x="10511311" y="0"/>
                </a:lnTo>
                <a:lnTo>
                  <a:pt x="10511311" y="10511311"/>
                </a:lnTo>
                <a:lnTo>
                  <a:pt x="0" y="105113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175069"/>
            <a:ext cx="5147712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Montserrat Classic Bold"/>
              </a:rPr>
              <a:t>ФУНКЦИИ</a:t>
            </a:r>
          </a:p>
          <a:p>
            <a:pPr>
              <a:lnSpc>
                <a:spcPts val="9799"/>
              </a:lnSpc>
              <a:spcBef>
                <a:spcPct val="0"/>
              </a:spcBef>
            </a:pPr>
            <a:endParaRPr lang="en-US" sz="6999">
              <a:solidFill>
                <a:srgbClr val="FFFFFF"/>
              </a:solidFill>
              <a:latin typeface="Montserrat Classic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45605" y="1282153"/>
            <a:ext cx="576562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1. ВХОД В ЛИЧНЫЙ КАБИНЕТ.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45605" y="2083742"/>
            <a:ext cx="5765627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2. ОБУЧАЮЩИЕ РАЗДЕЛЫ С ЗАДАНИЯМИ.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45605" y="3417242"/>
            <a:ext cx="5765627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3. БРОНИРОВАНИЕ ДЕТСКИХ ДНЕЙ РОЖДЕНИЙ.</a:t>
            </a:r>
          </a:p>
        </p:txBody>
      </p:sp>
      <p:sp>
        <p:nvSpPr>
          <p:cNvPr id="8" name="Freeform 8"/>
          <p:cNvSpPr/>
          <p:nvPr/>
        </p:nvSpPr>
        <p:spPr>
          <a:xfrm rot="268860">
            <a:off x="3752874" y="3946460"/>
            <a:ext cx="6484275" cy="1108222"/>
          </a:xfrm>
          <a:custGeom>
            <a:avLst/>
            <a:gdLst/>
            <a:ahLst/>
            <a:cxnLst/>
            <a:rect l="l" t="t" r="r" b="b"/>
            <a:pathLst>
              <a:path w="6484275" h="1108222">
                <a:moveTo>
                  <a:pt x="0" y="0"/>
                </a:moveTo>
                <a:lnTo>
                  <a:pt x="6484275" y="0"/>
                </a:lnTo>
                <a:lnTo>
                  <a:pt x="6484275" y="1108222"/>
                </a:lnTo>
                <a:lnTo>
                  <a:pt x="0" y="11082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445605" y="4750742"/>
            <a:ext cx="5765627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4. ЗАПИСЬ НА ДЕТСКИЕ МАСТЕР-КЛАССЫ.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445605" y="6084242"/>
            <a:ext cx="5765627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5. ВОПРОСЫ И ОБРАТНАЯ СВЯЗЬ: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45605" y="7417742"/>
            <a:ext cx="5765627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6. СТАТИСТИКА ПОСЕЩЕНИЙ, АКТИВНОСТИ ПОЛЬЗОВАТЕЛЕЙ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153637">
            <a:off x="6352031" y="8416629"/>
            <a:ext cx="9006570" cy="8100611"/>
          </a:xfrm>
          <a:custGeom>
            <a:avLst/>
            <a:gdLst/>
            <a:ahLst/>
            <a:cxnLst/>
            <a:rect l="l" t="t" r="r" b="b"/>
            <a:pathLst>
              <a:path w="10905339" h="10905339">
                <a:moveTo>
                  <a:pt x="0" y="0"/>
                </a:moveTo>
                <a:lnTo>
                  <a:pt x="10905339" y="0"/>
                </a:lnTo>
                <a:lnTo>
                  <a:pt x="10905339" y="10905340"/>
                </a:lnTo>
                <a:lnTo>
                  <a:pt x="0" y="10905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6202356">
            <a:off x="10898046" y="-5933063"/>
            <a:ext cx="8133204" cy="8779055"/>
          </a:xfrm>
          <a:custGeom>
            <a:avLst/>
            <a:gdLst/>
            <a:ahLst/>
            <a:cxnLst/>
            <a:rect l="l" t="t" r="r" b="b"/>
            <a:pathLst>
              <a:path w="10511311" h="10511311">
                <a:moveTo>
                  <a:pt x="0" y="0"/>
                </a:moveTo>
                <a:lnTo>
                  <a:pt x="10511311" y="0"/>
                </a:lnTo>
                <a:lnTo>
                  <a:pt x="10511311" y="10511311"/>
                </a:lnTo>
                <a:lnTo>
                  <a:pt x="0" y="105113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66725" y="1066800"/>
            <a:ext cx="6235262" cy="2828165"/>
          </a:xfrm>
          <a:custGeom>
            <a:avLst/>
            <a:gdLst/>
            <a:ahLst/>
            <a:cxnLst/>
            <a:rect l="l" t="t" r="r" b="b"/>
            <a:pathLst>
              <a:path w="6235262" h="2828165">
                <a:moveTo>
                  <a:pt x="0" y="0"/>
                </a:moveTo>
                <a:lnTo>
                  <a:pt x="6235262" y="0"/>
                </a:lnTo>
                <a:lnTo>
                  <a:pt x="6235262" y="2828165"/>
                </a:lnTo>
                <a:lnTo>
                  <a:pt x="0" y="28281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503901"/>
            <a:ext cx="536958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Montserrat Classic Bold"/>
              </a:rPr>
              <a:t> FRONTEND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89476" y="3601206"/>
            <a:ext cx="10380657" cy="480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Frontend –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это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клиентская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часть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приложения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. </a:t>
            </a:r>
          </a:p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HTML –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скелет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страницы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,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ее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форма</a:t>
            </a:r>
            <a:endParaRPr lang="en-US" sz="2499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CSS –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дизайнерское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наполнение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,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законченный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вид</a:t>
            </a:r>
            <a:endParaRPr lang="en-US" sz="2499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JavaScript –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функциональность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и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интерактивность</a:t>
            </a:r>
            <a:endParaRPr lang="en-US" sz="2499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Montserrat Classic Bold"/>
              </a:rPr>
              <a:t>Фреймворки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- Bootstrap, Vue.js, Angular.js и React.js. jQuery –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еще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один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очень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полезный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фреймворк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,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который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помогает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объединить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HTML и JavaScript в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одном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Classic"/>
              </a:rPr>
              <a:t>проекте</a:t>
            </a: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Montserrat Class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143958">
            <a:off x="-3352800" y="4379009"/>
            <a:ext cx="10444938" cy="11358781"/>
          </a:xfrm>
          <a:custGeom>
            <a:avLst/>
            <a:gdLst/>
            <a:ahLst/>
            <a:cxnLst/>
            <a:rect l="l" t="t" r="r" b="b"/>
            <a:pathLst>
              <a:path w="10444938" h="11358781">
                <a:moveTo>
                  <a:pt x="0" y="0"/>
                </a:moveTo>
                <a:lnTo>
                  <a:pt x="10444938" y="0"/>
                </a:lnTo>
                <a:lnTo>
                  <a:pt x="10444938" y="11358782"/>
                </a:lnTo>
                <a:lnTo>
                  <a:pt x="0" y="11358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405840" y="1001690"/>
            <a:ext cx="12276150" cy="1216555"/>
          </a:xfrm>
          <a:custGeom>
            <a:avLst/>
            <a:gdLst/>
            <a:ahLst/>
            <a:cxnLst/>
            <a:rect l="l" t="t" r="r" b="b"/>
            <a:pathLst>
              <a:path w="12276150" h="1216555">
                <a:moveTo>
                  <a:pt x="12276150" y="0"/>
                </a:moveTo>
                <a:lnTo>
                  <a:pt x="0" y="0"/>
                </a:lnTo>
                <a:lnTo>
                  <a:pt x="0" y="1216556"/>
                </a:lnTo>
                <a:lnTo>
                  <a:pt x="12276150" y="1216556"/>
                </a:lnTo>
                <a:lnTo>
                  <a:pt x="122761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567717" y="1151778"/>
            <a:ext cx="11152566" cy="10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69"/>
              </a:lnSpc>
            </a:pPr>
            <a:r>
              <a:rPr lang="en-US" sz="6999">
                <a:solidFill>
                  <a:srgbClr val="FFFFFF"/>
                </a:solidFill>
                <a:latin typeface="Montserrat Classic Bold"/>
              </a:rPr>
              <a:t>BACKEND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69137" y="2894402"/>
            <a:ext cx="11272585" cy="480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Бэкенд – это стек технологий веб-сервера. </a:t>
            </a:r>
          </a:p>
          <a:p>
            <a:pPr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Языки программирования – Python, Java, PHP, C#, C++, NodeJS.</a:t>
            </a:r>
          </a:p>
          <a:p>
            <a:pPr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Серверы – NGINX, Apache HTTP Server, IIS.</a:t>
            </a:r>
          </a:p>
          <a:p>
            <a:pPr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Базы данных – MySQL, PostgreSQL, SQLite, MongoDB, Microsoft SQL Server.</a:t>
            </a:r>
          </a:p>
          <a:p>
            <a:pPr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Облачные вычисления – IaaS (инфраструктура как сервис), PaaS (платформа как сервис), BaaS (бэкенд как сервис).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429000" y="3596640"/>
            <a:ext cx="11734800" cy="2423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914"/>
              </a:lnSpc>
              <a:spcBef>
                <a:spcPct val="0"/>
              </a:spcBef>
            </a:pPr>
            <a:r>
              <a:rPr lang="ru-RU" sz="9600" dirty="0" smtClean="0">
                <a:solidFill>
                  <a:srgbClr val="000000"/>
                </a:solidFill>
                <a:latin typeface="Montserrat Classic Bold"/>
              </a:rPr>
              <a:t> Спасибо за внимание!</a:t>
            </a:r>
            <a:endParaRPr lang="en-US" sz="9600" dirty="0">
              <a:solidFill>
                <a:srgbClr val="000000"/>
              </a:solidFill>
              <a:latin typeface="Montserrat Classic Bold"/>
            </a:endParaRPr>
          </a:p>
        </p:txBody>
      </p:sp>
      <p:sp>
        <p:nvSpPr>
          <p:cNvPr id="6" name="Freeform 4"/>
          <p:cNvSpPr/>
          <p:nvPr/>
        </p:nvSpPr>
        <p:spPr>
          <a:xfrm rot="7643211">
            <a:off x="-1878429" y="6560454"/>
            <a:ext cx="8412039" cy="8637104"/>
          </a:xfrm>
          <a:custGeom>
            <a:avLst/>
            <a:gdLst/>
            <a:ahLst/>
            <a:cxnLst/>
            <a:rect l="l" t="t" r="r" b="b"/>
            <a:pathLst>
              <a:path w="9797381" h="9797381">
                <a:moveTo>
                  <a:pt x="0" y="0"/>
                </a:moveTo>
                <a:lnTo>
                  <a:pt x="9797381" y="0"/>
                </a:lnTo>
                <a:lnTo>
                  <a:pt x="9797381" y="9797381"/>
                </a:lnTo>
                <a:lnTo>
                  <a:pt x="0" y="9797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370</Words>
  <Application>Microsoft Office PowerPoint</Application>
  <PresentationFormat>Произвольный</PresentationFormat>
  <Paragraphs>61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 Classic</vt:lpstr>
      <vt:lpstr>Montserrat Classic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для детского клуба СК</dc:title>
  <cp:lastModifiedBy>user</cp:lastModifiedBy>
  <cp:revision>2</cp:revision>
  <dcterms:created xsi:type="dcterms:W3CDTF">2006-08-16T00:00:00Z</dcterms:created>
  <dcterms:modified xsi:type="dcterms:W3CDTF">2023-09-29T05:42:49Z</dcterms:modified>
  <dc:identifier>DAFvo9cwb9o</dc:identifier>
</cp:coreProperties>
</file>