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F489"/>
    <a:srgbClr val="58CC02"/>
    <a:srgbClr val="00CF00"/>
    <a:srgbClr val="88F485"/>
    <a:srgbClr val="00E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3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678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1487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269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798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707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102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422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773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159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987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685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7749558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ezproxy.hit.ac.il/science/article/pii/S0346251X23001847?via%3Dihub" TargetMode="External"/><Relationship Id="rId2" Type="http://schemas.openxmlformats.org/officeDocument/2006/relationships/hyperlink" Target="https://bmcpublichealth.biomedcentral.com/articles/10.1186/s12889-016-3272-x" TargetMode="External"/><Relationship Id="rId1" Type="http://schemas.openxmlformats.org/officeDocument/2006/relationships/slideLayout" Target="../slideLayouts/slideLayout2.xml"/><Relationship Id="rId6" Type="http://schemas.openxmlformats.org/officeDocument/2006/relationships/hyperlink" Target="https://www.gratus.co.il/article/happiness-research-19052021" TargetMode="External"/><Relationship Id="rId5" Type="http://schemas.openxmlformats.org/officeDocument/2006/relationships/hyperlink" Target="https://en.duolingo.com/" TargetMode="External"/><Relationship Id="rId4" Type="http://schemas.openxmlformats.org/officeDocument/2006/relationships/hyperlink" Target="https://he.wikipedia.org/wiki/%D7%90%D7%95%D7%A9%D7%A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p:cNvSpPr>
            <a:spLocks noGrp="1"/>
          </p:cNvSpPr>
          <p:nvPr>
            <p:ph type="subTitle" idx="1"/>
          </p:nvPr>
        </p:nvSpPr>
        <p:spPr>
          <a:xfrm>
            <a:off x="914085" y="5613668"/>
            <a:ext cx="10360780" cy="1173850"/>
          </a:xfrm>
          <a:effectLst>
            <a:outerShdw blurRad="50800" dist="38100" dir="2700000" algn="tl" rotWithShape="0">
              <a:prstClr val="black">
                <a:alpha val="40000"/>
              </a:prstClr>
            </a:outerShdw>
          </a:effectLst>
        </p:spPr>
        <p:txBody>
          <a:bodyPr vert="horz" lIns="91440" tIns="45720" rIns="91440" bIns="45720" rtlCol="0" anchor="t">
            <a:normAutofit fontScale="92500" lnSpcReduction="10000"/>
          </a:bodyPr>
          <a:lstStyle/>
          <a:p>
            <a:r>
              <a:rPr lang="he-IL" dirty="0">
                <a:solidFill>
                  <a:srgbClr val="FFFFFF"/>
                </a:solidFill>
                <a:ea typeface="Calibri"/>
                <a:cs typeface="Arial"/>
              </a:rPr>
              <a:t>דריה שרבינינה - מדעי המחשב </a:t>
            </a:r>
          </a:p>
          <a:p>
            <a:r>
              <a:rPr lang="he-IL" dirty="0">
                <a:solidFill>
                  <a:srgbClr val="FFFFFF"/>
                </a:solidFill>
                <a:ea typeface="Calibri"/>
                <a:cs typeface="Arial"/>
              </a:rPr>
              <a:t>דנה מונד - מדעי המחשב</a:t>
            </a:r>
          </a:p>
          <a:p>
            <a:r>
              <a:rPr lang="he-IL" dirty="0">
                <a:solidFill>
                  <a:srgbClr val="FFFFFF"/>
                </a:solidFill>
                <a:ea typeface="Calibri"/>
                <a:cs typeface="Arial"/>
              </a:rPr>
              <a:t>גל לוי - הנדסת חשמל</a:t>
            </a:r>
          </a:p>
        </p:txBody>
      </p:sp>
    </p:spTree>
    <p:extLst>
      <p:ext uri="{BB962C8B-B14F-4D97-AF65-F5344CB8AC3E}">
        <p14:creationId xmlns:p14="http://schemas.microsoft.com/office/powerpoint/2010/main" val="247840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ADEB5E2-45C3-5FCB-930A-0FA5D92D3351}"/>
              </a:ext>
            </a:extLst>
          </p:cNvPr>
          <p:cNvSpPr txBox="1"/>
          <p:nvPr/>
        </p:nvSpPr>
        <p:spPr>
          <a:xfrm>
            <a:off x="212876" y="1426892"/>
            <a:ext cx="11270342" cy="646331"/>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rtl="0"/>
            <a:r>
              <a:rPr lang="en-US" sz="1400" b="1" dirty="0">
                <a:latin typeface="Aptos"/>
              </a:rPr>
              <a:t>The efficacy of nudge theory strategies in influencing adult dietary </a:t>
            </a:r>
            <a:r>
              <a:rPr lang="en-US" sz="1400" b="1" dirty="0" err="1">
                <a:latin typeface="Aptos"/>
              </a:rPr>
              <a:t>behaviour</a:t>
            </a:r>
            <a:r>
              <a:rPr lang="en-US" sz="1400" b="1" dirty="0">
                <a:latin typeface="Aptos"/>
              </a:rPr>
              <a:t>: a systematic review and meta-analysis -</a:t>
            </a:r>
            <a:r>
              <a:rPr lang="en-US" sz="1400" dirty="0">
                <a:latin typeface="Aptos"/>
              </a:rPr>
              <a:t> </a:t>
            </a:r>
            <a:r>
              <a:rPr lang="en-US" sz="1100" dirty="0">
                <a:latin typeface="Aptos"/>
              </a:rPr>
              <a:t>Anneliese Arno, Steve Thomas – 2016, BMC Public Health, volume 676</a:t>
            </a:r>
            <a:br>
              <a:rPr lang="en-US" sz="1100" dirty="0">
                <a:latin typeface="Aptos"/>
              </a:rPr>
            </a:br>
            <a:r>
              <a:rPr lang="en-US" sz="1100" dirty="0">
                <a:latin typeface="Aptos"/>
                <a:hlinkClick r:id="rId2"/>
              </a:rPr>
              <a:t>https://bmcpublichealth.biomedcentral.com/articles/10.1186/s12889-016-3272-x</a:t>
            </a:r>
          </a:p>
        </p:txBody>
      </p:sp>
      <p:sp>
        <p:nvSpPr>
          <p:cNvPr id="5" name="תיבת טקסט 4">
            <a:extLst>
              <a:ext uri="{FF2B5EF4-FFF2-40B4-BE49-F238E27FC236}">
                <a16:creationId xmlns:a16="http://schemas.microsoft.com/office/drawing/2014/main" id="{2C86F717-BF63-9C25-FE96-D42FB960E6E2}"/>
              </a:ext>
            </a:extLst>
          </p:cNvPr>
          <p:cNvSpPr txBox="1"/>
          <p:nvPr/>
        </p:nvSpPr>
        <p:spPr>
          <a:xfrm>
            <a:off x="212876" y="2309845"/>
            <a:ext cx="11512246" cy="64406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rtl="0"/>
            <a:r>
              <a:rPr lang="en-US" sz="1400" b="1" dirty="0">
                <a:latin typeface="Aptos"/>
              </a:rPr>
              <a:t>Nudging students' interest in learning a new language: An experimental proof of concept for an online informational-nudge - </a:t>
            </a:r>
            <a:r>
              <a:rPr lang="en-US" sz="1100" dirty="0">
                <a:latin typeface="Aptos"/>
              </a:rPr>
              <a:t>Luke K. Fryer , H., Neil Witkin , Paul Matthews – 2023, ScienceDirect, volume 119</a:t>
            </a:r>
            <a:br>
              <a:rPr lang="en-US" sz="1100" dirty="0">
                <a:solidFill>
                  <a:schemeClr val="bg1"/>
                </a:solidFill>
                <a:latin typeface="Aptos"/>
              </a:rPr>
            </a:br>
            <a:r>
              <a:rPr lang="en-US" sz="1100" dirty="0">
                <a:solidFill>
                  <a:schemeClr val="bg1"/>
                </a:solidFill>
                <a:latin typeface="Aptos"/>
                <a:hlinkClick r:id="rId3"/>
              </a:rPr>
              <a:t>https://www-sciencedirect-com.ezproxy.hit.ac.il/science/article/pii/S0346251X23001847?via%3Dihub</a:t>
            </a:r>
          </a:p>
        </p:txBody>
      </p:sp>
      <p:sp>
        <p:nvSpPr>
          <p:cNvPr id="9" name="תיבת טקסט 8">
            <a:extLst>
              <a:ext uri="{FF2B5EF4-FFF2-40B4-BE49-F238E27FC236}">
                <a16:creationId xmlns:a16="http://schemas.microsoft.com/office/drawing/2014/main" id="{9B0E82E6-437D-D4DA-178E-F35277B468B0}"/>
              </a:ext>
            </a:extLst>
          </p:cNvPr>
          <p:cNvSpPr txBox="1"/>
          <p:nvPr/>
        </p:nvSpPr>
        <p:spPr>
          <a:xfrm>
            <a:off x="152400" y="3023464"/>
            <a:ext cx="5948437" cy="26161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en-US" sz="1100" dirty="0"/>
              <a:t>https://francis-press.com/uploads/papers/fLOKyZsNCeymAF2NmWktDXHkh3OYG2DJGaApTr7k.pdf</a:t>
            </a:r>
            <a:endParaRPr lang="he-IL" sz="1100" dirty="0">
              <a:ea typeface="Calibri"/>
              <a:cs typeface="Arial"/>
            </a:endParaRPr>
          </a:p>
        </p:txBody>
      </p:sp>
      <p:sp>
        <p:nvSpPr>
          <p:cNvPr id="10" name="תיבת טקסט 9">
            <a:extLst>
              <a:ext uri="{FF2B5EF4-FFF2-40B4-BE49-F238E27FC236}">
                <a16:creationId xmlns:a16="http://schemas.microsoft.com/office/drawing/2014/main" id="{8B26D246-9337-C7DD-0B44-7021460D75D9}"/>
              </a:ext>
            </a:extLst>
          </p:cNvPr>
          <p:cNvSpPr txBox="1"/>
          <p:nvPr/>
        </p:nvSpPr>
        <p:spPr>
          <a:xfrm>
            <a:off x="-297887" y="3429000"/>
            <a:ext cx="2452913" cy="26161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sz="1100" dirty="0">
                <a:hlinkClick r:id="rId4"/>
              </a:rPr>
              <a:t>אושר – ויקיפדיה (wikipedia.org)</a:t>
            </a:r>
            <a:endParaRPr lang="en-US" sz="1100" dirty="0">
              <a:ea typeface="Calibri"/>
              <a:cs typeface="Calibri"/>
            </a:endParaRPr>
          </a:p>
        </p:txBody>
      </p:sp>
      <p:sp>
        <p:nvSpPr>
          <p:cNvPr id="11" name="תיבת טקסט 10">
            <a:extLst>
              <a:ext uri="{FF2B5EF4-FFF2-40B4-BE49-F238E27FC236}">
                <a16:creationId xmlns:a16="http://schemas.microsoft.com/office/drawing/2014/main" id="{5E41F844-4AC4-FDE6-2738-1A48FE02941C}"/>
              </a:ext>
            </a:extLst>
          </p:cNvPr>
          <p:cNvSpPr txBox="1"/>
          <p:nvPr/>
        </p:nvSpPr>
        <p:spPr>
          <a:xfrm>
            <a:off x="-1011508" y="3803952"/>
            <a:ext cx="4351866" cy="26161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sz="1100" dirty="0">
                <a:hlinkClick r:id="rId5"/>
              </a:rPr>
              <a:t>Duolingo - The world's best way to learn a language</a:t>
            </a:r>
            <a:endParaRPr lang="en-US" sz="1100" dirty="0">
              <a:ea typeface="Calibri"/>
              <a:cs typeface="Calibri"/>
            </a:endParaRPr>
          </a:p>
        </p:txBody>
      </p:sp>
      <p:sp>
        <p:nvSpPr>
          <p:cNvPr id="12" name="תיבת טקסט 11">
            <a:extLst>
              <a:ext uri="{FF2B5EF4-FFF2-40B4-BE49-F238E27FC236}">
                <a16:creationId xmlns:a16="http://schemas.microsoft.com/office/drawing/2014/main" id="{272833EF-0E12-09D7-D6AC-B56A81602B08}"/>
              </a:ext>
            </a:extLst>
          </p:cNvPr>
          <p:cNvSpPr txBox="1"/>
          <p:nvPr/>
        </p:nvSpPr>
        <p:spPr>
          <a:xfrm>
            <a:off x="-890556" y="4178905"/>
            <a:ext cx="5827485" cy="26161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sz="1100" dirty="0">
                <a:hlinkClick r:id="rId6"/>
              </a:rPr>
              <a:t>איך להיות מאושר: הפרמטר שהכי משפיע ממחקר של 75 שנה | גראטוס (gratus.co.il)</a:t>
            </a:r>
            <a:endParaRPr lang="en-US" sz="1100" dirty="0">
              <a:ea typeface="Calibri"/>
              <a:cs typeface="Calibri"/>
            </a:endParaRPr>
          </a:p>
        </p:txBody>
      </p:sp>
      <p:sp>
        <p:nvSpPr>
          <p:cNvPr id="2" name="Title 1">
            <a:extLst>
              <a:ext uri="{FF2B5EF4-FFF2-40B4-BE49-F238E27FC236}">
                <a16:creationId xmlns:a16="http://schemas.microsoft.com/office/drawing/2014/main" id="{A03768ED-6835-D8B0-0D8C-DE5BD3943B10}"/>
              </a:ext>
            </a:extLst>
          </p:cNvPr>
          <p:cNvSpPr>
            <a:spLocks noGrp="1"/>
          </p:cNvSpPr>
          <p:nvPr>
            <p:ph type="title"/>
          </p:nvPr>
        </p:nvSpPr>
        <p:spPr>
          <a:xfrm>
            <a:off x="838200" y="101329"/>
            <a:ext cx="10515600" cy="1325563"/>
          </a:xfrm>
        </p:spPr>
        <p:txBody>
          <a:bodyPr>
            <a:normAutofit/>
          </a:bodyPr>
          <a:lstStyle/>
          <a:p>
            <a:pPr algn="ctr"/>
            <a:r>
              <a:rPr lang="he-IL" sz="2800" b="1" dirty="0">
                <a:latin typeface="+mn-lt"/>
                <a:cs typeface="+mn-cs"/>
              </a:rPr>
              <a:t>רשימה ביבליוגרפית</a:t>
            </a:r>
            <a:endParaRPr lang="LID4096" sz="6000" b="1" dirty="0">
              <a:latin typeface="+mn-lt"/>
              <a:cs typeface="+mn-cs"/>
            </a:endParaRPr>
          </a:p>
        </p:txBody>
      </p:sp>
    </p:spTree>
    <p:extLst>
      <p:ext uri="{BB962C8B-B14F-4D97-AF65-F5344CB8AC3E}">
        <p14:creationId xmlns:p14="http://schemas.microsoft.com/office/powerpoint/2010/main" val="217610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AC0749D4-5D79-415F-A4FE-C04AA9FA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E8C1EE2C-97A4-4801-8BC8-9D18F259B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618AAF5-0432-8930-5651-8D3EBCB0C768}"/>
              </a:ext>
            </a:extLst>
          </p:cNvPr>
          <p:cNvSpPr>
            <a:spLocks noGrp="1"/>
          </p:cNvSpPr>
          <p:nvPr>
            <p:ph type="title"/>
          </p:nvPr>
        </p:nvSpPr>
        <p:spPr>
          <a:xfrm>
            <a:off x="210551" y="599627"/>
            <a:ext cx="5434483" cy="3423210"/>
          </a:xfrm>
        </p:spPr>
        <p:txBody>
          <a:bodyPr vert="horz" lIns="91440" tIns="45720" rIns="91440" bIns="45720" rtlCol="0" anchor="b">
            <a:normAutofit/>
          </a:bodyPr>
          <a:lstStyle/>
          <a:p>
            <a:endParaRPr lang="en-US" sz="3600" kern="1200">
              <a:solidFill>
                <a:schemeClr val="tx1"/>
              </a:solidFill>
              <a:latin typeface="+mj-lt"/>
              <a:ea typeface="+mj-ea"/>
              <a:cs typeface="+mj-cs"/>
            </a:endParaRPr>
          </a:p>
        </p:txBody>
      </p:sp>
      <p:pic>
        <p:nvPicPr>
          <p:cNvPr id="4" name="מציין מיקום תוכן 3" descr="תמונה שמכילה ירוק, צבעוני, טורקיז, טשטוש&#10;&#10;התיאור נוצר באופן אוטומטי">
            <a:extLst>
              <a:ext uri="{FF2B5EF4-FFF2-40B4-BE49-F238E27FC236}">
                <a16:creationId xmlns:a16="http://schemas.microsoft.com/office/drawing/2014/main" id="{1ED7EB8E-75AD-7C55-8DC7-D06835945E5D}"/>
              </a:ext>
            </a:extLst>
          </p:cNvPr>
          <p:cNvPicPr>
            <a:picLocks noChangeAspect="1"/>
          </p:cNvPicPr>
          <p:nvPr/>
        </p:nvPicPr>
        <p:blipFill rotWithShape="1">
          <a:blip r:embed="rId2"/>
          <a:srcRect l="15152" r="-2" b="-2"/>
          <a:stretch/>
        </p:blipFill>
        <p:spPr>
          <a:xfrm>
            <a:off x="20" y="10"/>
            <a:ext cx="6095980" cy="4777732"/>
          </a:xfrm>
          <a:custGeom>
            <a:avLst/>
            <a:gdLst/>
            <a:ahLst/>
            <a:cxnLst/>
            <a:rect l="l" t="t" r="r" b="b"/>
            <a:pathLst>
              <a:path w="6096000" h="4777742">
                <a:moveTo>
                  <a:pt x="0" y="0"/>
                </a:moveTo>
                <a:lnTo>
                  <a:pt x="6096000" y="0"/>
                </a:lnTo>
                <a:lnTo>
                  <a:pt x="6096000" y="4777742"/>
                </a:lnTo>
                <a:lnTo>
                  <a:pt x="6067110" y="4773054"/>
                </a:lnTo>
                <a:cubicBezTo>
                  <a:pt x="6055069" y="4772257"/>
                  <a:pt x="6042963" y="4771677"/>
                  <a:pt x="6032848" y="4768862"/>
                </a:cubicBezTo>
                <a:cubicBezTo>
                  <a:pt x="6012619" y="4763231"/>
                  <a:pt x="5991471" y="4755713"/>
                  <a:pt x="5975856" y="4751678"/>
                </a:cubicBezTo>
                <a:cubicBezTo>
                  <a:pt x="5946385" y="4744300"/>
                  <a:pt x="5938143" y="4740617"/>
                  <a:pt x="5920410" y="4737737"/>
                </a:cubicBezTo>
                <a:cubicBezTo>
                  <a:pt x="5902677" y="4734858"/>
                  <a:pt x="5883840" y="4734501"/>
                  <a:pt x="5869459" y="4734403"/>
                </a:cubicBezTo>
                <a:cubicBezTo>
                  <a:pt x="5855079" y="4734305"/>
                  <a:pt x="5852140" y="4739700"/>
                  <a:pt x="5834127" y="4737148"/>
                </a:cubicBezTo>
                <a:cubicBezTo>
                  <a:pt x="5804874" y="4729435"/>
                  <a:pt x="5807796" y="4730400"/>
                  <a:pt x="5771966" y="4726150"/>
                </a:cubicBezTo>
                <a:lnTo>
                  <a:pt x="5680977" y="4726617"/>
                </a:lnTo>
                <a:lnTo>
                  <a:pt x="5650557" y="4723904"/>
                </a:lnTo>
                <a:cubicBezTo>
                  <a:pt x="5639802" y="4725929"/>
                  <a:pt x="5629047" y="4714121"/>
                  <a:pt x="5618294" y="4716145"/>
                </a:cubicBezTo>
                <a:lnTo>
                  <a:pt x="5567600" y="4712292"/>
                </a:lnTo>
                <a:cubicBezTo>
                  <a:pt x="5545229" y="4692374"/>
                  <a:pt x="5541151" y="4712551"/>
                  <a:pt x="5525295" y="4707303"/>
                </a:cubicBezTo>
                <a:cubicBezTo>
                  <a:pt x="5498062" y="4696523"/>
                  <a:pt x="5492452" y="4697563"/>
                  <a:pt x="5464966" y="4687718"/>
                </a:cubicBezTo>
                <a:cubicBezTo>
                  <a:pt x="5451160" y="4689453"/>
                  <a:pt x="5436112" y="4684365"/>
                  <a:pt x="5422637" y="4687843"/>
                </a:cubicBezTo>
                <a:lnTo>
                  <a:pt x="5385596" y="4686184"/>
                </a:lnTo>
                <a:lnTo>
                  <a:pt x="5347417" y="4690023"/>
                </a:lnTo>
                <a:lnTo>
                  <a:pt x="5307450" y="4701204"/>
                </a:lnTo>
                <a:cubicBezTo>
                  <a:pt x="5291923" y="4701949"/>
                  <a:pt x="5275426" y="4700974"/>
                  <a:pt x="5257509" y="4697243"/>
                </a:cubicBezTo>
                <a:cubicBezTo>
                  <a:pt x="5243483" y="4695263"/>
                  <a:pt x="5222121" y="4694006"/>
                  <a:pt x="5205681" y="4681108"/>
                </a:cubicBezTo>
                <a:cubicBezTo>
                  <a:pt x="5189241" y="4668210"/>
                  <a:pt x="5066582" y="4656956"/>
                  <a:pt x="5066665" y="4656732"/>
                </a:cubicBezTo>
                <a:cubicBezTo>
                  <a:pt x="5036013" y="4653433"/>
                  <a:pt x="5037516" y="4666066"/>
                  <a:pt x="5021767" y="4667463"/>
                </a:cubicBezTo>
                <a:cubicBezTo>
                  <a:pt x="5006018" y="4668859"/>
                  <a:pt x="4997883" y="4663456"/>
                  <a:pt x="4972175" y="4665113"/>
                </a:cubicBezTo>
                <a:cubicBezTo>
                  <a:pt x="4946467" y="4666771"/>
                  <a:pt x="4895264" y="4676890"/>
                  <a:pt x="4867522" y="4677409"/>
                </a:cubicBezTo>
                <a:cubicBezTo>
                  <a:pt x="4847198" y="4677652"/>
                  <a:pt x="4846533" y="4665718"/>
                  <a:pt x="4824459" y="4661311"/>
                </a:cubicBezTo>
                <a:cubicBezTo>
                  <a:pt x="4802946" y="4676275"/>
                  <a:pt x="4746723" y="4640980"/>
                  <a:pt x="4748119" y="4662282"/>
                </a:cubicBezTo>
                <a:cubicBezTo>
                  <a:pt x="4696376" y="4649495"/>
                  <a:pt x="4704934" y="4651568"/>
                  <a:pt x="4681435" y="4656529"/>
                </a:cubicBezTo>
                <a:lnTo>
                  <a:pt x="4655641" y="4662947"/>
                </a:lnTo>
                <a:lnTo>
                  <a:pt x="4568774" y="4659157"/>
                </a:lnTo>
                <a:lnTo>
                  <a:pt x="4561567" y="4664296"/>
                </a:lnTo>
                <a:lnTo>
                  <a:pt x="4544039" y="4665425"/>
                </a:lnTo>
                <a:lnTo>
                  <a:pt x="4537547" y="4666124"/>
                </a:lnTo>
                <a:lnTo>
                  <a:pt x="4533521" y="4663656"/>
                </a:lnTo>
                <a:cubicBezTo>
                  <a:pt x="4531131" y="4662547"/>
                  <a:pt x="4529356" y="4662473"/>
                  <a:pt x="4528079" y="4664277"/>
                </a:cubicBezTo>
                <a:cubicBezTo>
                  <a:pt x="4527877" y="4665254"/>
                  <a:pt x="4527677" y="4666231"/>
                  <a:pt x="4527476" y="4667208"/>
                </a:cubicBezTo>
                <a:lnTo>
                  <a:pt x="4493203" y="4670897"/>
                </a:lnTo>
                <a:lnTo>
                  <a:pt x="4246811" y="4676399"/>
                </a:lnTo>
                <a:cubicBezTo>
                  <a:pt x="4137387" y="4710859"/>
                  <a:pt x="4001444" y="4666072"/>
                  <a:pt x="3880688" y="4677902"/>
                </a:cubicBezTo>
                <a:cubicBezTo>
                  <a:pt x="3854349" y="4668373"/>
                  <a:pt x="3867024" y="4694267"/>
                  <a:pt x="3804472" y="4706612"/>
                </a:cubicBezTo>
                <a:cubicBezTo>
                  <a:pt x="3769790" y="4699764"/>
                  <a:pt x="3709689" y="4672031"/>
                  <a:pt x="3671141" y="4669214"/>
                </a:cubicBezTo>
                <a:cubicBezTo>
                  <a:pt x="3634430" y="4661806"/>
                  <a:pt x="3632993" y="4657630"/>
                  <a:pt x="3609792" y="4651280"/>
                </a:cubicBezTo>
                <a:cubicBezTo>
                  <a:pt x="3586591" y="4644931"/>
                  <a:pt x="3596838" y="4646444"/>
                  <a:pt x="3550675" y="4644949"/>
                </a:cubicBezTo>
                <a:cubicBezTo>
                  <a:pt x="3513195" y="4640338"/>
                  <a:pt x="3398385" y="4630109"/>
                  <a:pt x="3362699" y="4629669"/>
                </a:cubicBezTo>
                <a:cubicBezTo>
                  <a:pt x="3327014" y="4629229"/>
                  <a:pt x="3350265" y="4628980"/>
                  <a:pt x="3317820" y="4628473"/>
                </a:cubicBezTo>
                <a:cubicBezTo>
                  <a:pt x="3291761" y="4635373"/>
                  <a:pt x="3220279" y="4625153"/>
                  <a:pt x="3202541" y="4611353"/>
                </a:cubicBezTo>
                <a:cubicBezTo>
                  <a:pt x="3176498" y="4608414"/>
                  <a:pt x="3173034" y="4597692"/>
                  <a:pt x="3165095" y="4593183"/>
                </a:cubicBezTo>
                <a:cubicBezTo>
                  <a:pt x="3157156" y="4588674"/>
                  <a:pt x="3151440" y="4597640"/>
                  <a:pt x="3142614" y="4593521"/>
                </a:cubicBezTo>
                <a:cubicBezTo>
                  <a:pt x="3133788" y="4589402"/>
                  <a:pt x="3119786" y="4585666"/>
                  <a:pt x="3108607" y="4586122"/>
                </a:cubicBezTo>
                <a:cubicBezTo>
                  <a:pt x="3097429" y="4586579"/>
                  <a:pt x="3083057" y="4584832"/>
                  <a:pt x="3060172" y="4583967"/>
                </a:cubicBezTo>
                <a:cubicBezTo>
                  <a:pt x="3037288" y="4583102"/>
                  <a:pt x="3008898" y="4580847"/>
                  <a:pt x="2971297" y="4580934"/>
                </a:cubicBezTo>
                <a:cubicBezTo>
                  <a:pt x="2936460" y="4577753"/>
                  <a:pt x="2952539" y="4581456"/>
                  <a:pt x="2872577" y="4576652"/>
                </a:cubicBezTo>
                <a:cubicBezTo>
                  <a:pt x="2845447" y="4572221"/>
                  <a:pt x="2833971" y="4557733"/>
                  <a:pt x="2814205" y="4559580"/>
                </a:cubicBezTo>
                <a:cubicBezTo>
                  <a:pt x="2790909" y="4543112"/>
                  <a:pt x="2768526" y="4546849"/>
                  <a:pt x="2754311" y="4545459"/>
                </a:cubicBezTo>
                <a:cubicBezTo>
                  <a:pt x="2740096" y="4544070"/>
                  <a:pt x="2737019" y="4543662"/>
                  <a:pt x="2723224" y="4546010"/>
                </a:cubicBezTo>
                <a:cubicBezTo>
                  <a:pt x="2709430" y="4548359"/>
                  <a:pt x="2687410" y="4554101"/>
                  <a:pt x="2672793" y="4554314"/>
                </a:cubicBezTo>
                <a:cubicBezTo>
                  <a:pt x="2658176" y="4554527"/>
                  <a:pt x="2649574" y="4546685"/>
                  <a:pt x="2635521" y="4547286"/>
                </a:cubicBezTo>
                <a:cubicBezTo>
                  <a:pt x="2621467" y="4547887"/>
                  <a:pt x="2621767" y="4560245"/>
                  <a:pt x="2588471" y="4557919"/>
                </a:cubicBezTo>
                <a:lnTo>
                  <a:pt x="2439275" y="4540387"/>
                </a:lnTo>
                <a:cubicBezTo>
                  <a:pt x="2417784" y="4540194"/>
                  <a:pt x="2396292" y="4546221"/>
                  <a:pt x="2374801" y="4546028"/>
                </a:cubicBezTo>
                <a:cubicBezTo>
                  <a:pt x="2331700" y="4546603"/>
                  <a:pt x="2372806" y="4559122"/>
                  <a:pt x="2318618" y="4550990"/>
                </a:cubicBezTo>
                <a:cubicBezTo>
                  <a:pt x="2264430" y="4533528"/>
                  <a:pt x="2150787" y="4518120"/>
                  <a:pt x="2084135" y="4520400"/>
                </a:cubicBezTo>
                <a:lnTo>
                  <a:pt x="2010848" y="4500404"/>
                </a:lnTo>
                <a:lnTo>
                  <a:pt x="1962215" y="4501400"/>
                </a:lnTo>
                <a:lnTo>
                  <a:pt x="1926990" y="4495570"/>
                </a:lnTo>
                <a:cubicBezTo>
                  <a:pt x="1909127" y="4479452"/>
                  <a:pt x="1902510" y="4484082"/>
                  <a:pt x="1884649" y="4474880"/>
                </a:cubicBezTo>
                <a:cubicBezTo>
                  <a:pt x="1864462" y="4463930"/>
                  <a:pt x="1869383" y="4485922"/>
                  <a:pt x="1816219" y="4470938"/>
                </a:cubicBezTo>
                <a:cubicBezTo>
                  <a:pt x="1786214" y="4478916"/>
                  <a:pt x="1794086" y="4458547"/>
                  <a:pt x="1768335" y="4471096"/>
                </a:cubicBezTo>
                <a:cubicBezTo>
                  <a:pt x="1756010" y="4466078"/>
                  <a:pt x="1737157" y="4463295"/>
                  <a:pt x="1725889" y="4456707"/>
                </a:cubicBezTo>
                <a:lnTo>
                  <a:pt x="1704987" y="4453275"/>
                </a:lnTo>
                <a:lnTo>
                  <a:pt x="1678857" y="4447221"/>
                </a:lnTo>
                <a:lnTo>
                  <a:pt x="1674568" y="4435925"/>
                </a:lnTo>
                <a:lnTo>
                  <a:pt x="1634075" y="4429269"/>
                </a:lnTo>
                <a:cubicBezTo>
                  <a:pt x="1619699" y="4424763"/>
                  <a:pt x="1607040" y="4412316"/>
                  <a:pt x="1588492" y="4411465"/>
                </a:cubicBezTo>
                <a:cubicBezTo>
                  <a:pt x="1548666" y="4404488"/>
                  <a:pt x="1441540" y="4396830"/>
                  <a:pt x="1402240" y="4391911"/>
                </a:cubicBezTo>
                <a:cubicBezTo>
                  <a:pt x="1362940" y="4386992"/>
                  <a:pt x="1383536" y="4385271"/>
                  <a:pt x="1352691" y="4381952"/>
                </a:cubicBezTo>
                <a:cubicBezTo>
                  <a:pt x="1322602" y="4385447"/>
                  <a:pt x="1230331" y="4373936"/>
                  <a:pt x="1213419" y="4358161"/>
                </a:cubicBezTo>
                <a:cubicBezTo>
                  <a:pt x="1194291" y="4352958"/>
                  <a:pt x="1171642" y="4355246"/>
                  <a:pt x="1163347" y="4339486"/>
                </a:cubicBezTo>
                <a:cubicBezTo>
                  <a:pt x="1149374" y="4320060"/>
                  <a:pt x="1081104" y="4339702"/>
                  <a:pt x="1091517" y="4319884"/>
                </a:cubicBezTo>
                <a:cubicBezTo>
                  <a:pt x="1067291" y="4326517"/>
                  <a:pt x="1046078" y="4319455"/>
                  <a:pt x="1025956" y="4309010"/>
                </a:cubicBezTo>
                <a:lnTo>
                  <a:pt x="1004286" y="4296626"/>
                </a:lnTo>
                <a:lnTo>
                  <a:pt x="983819" y="4298478"/>
                </a:lnTo>
                <a:cubicBezTo>
                  <a:pt x="974051" y="4282658"/>
                  <a:pt x="953984" y="4293628"/>
                  <a:pt x="939204" y="4282411"/>
                </a:cubicBezTo>
                <a:lnTo>
                  <a:pt x="915836" y="4272323"/>
                </a:lnTo>
                <a:lnTo>
                  <a:pt x="899731" y="4266965"/>
                </a:lnTo>
                <a:lnTo>
                  <a:pt x="893886" y="4264715"/>
                </a:lnTo>
                <a:lnTo>
                  <a:pt x="889021" y="4266066"/>
                </a:lnTo>
                <a:cubicBezTo>
                  <a:pt x="886286" y="4266531"/>
                  <a:pt x="884573" y="4266166"/>
                  <a:pt x="884135" y="4264147"/>
                </a:cubicBezTo>
                <a:lnTo>
                  <a:pt x="884818" y="4261224"/>
                </a:lnTo>
                <a:lnTo>
                  <a:pt x="820228" y="4266638"/>
                </a:lnTo>
                <a:lnTo>
                  <a:pt x="788402" y="4263209"/>
                </a:lnTo>
                <a:cubicBezTo>
                  <a:pt x="756573" y="4279518"/>
                  <a:pt x="718864" y="4245871"/>
                  <a:pt x="687574" y="4276905"/>
                </a:cubicBezTo>
                <a:lnTo>
                  <a:pt x="556383" y="4277125"/>
                </a:lnTo>
                <a:lnTo>
                  <a:pt x="497122" y="4273689"/>
                </a:lnTo>
                <a:cubicBezTo>
                  <a:pt x="484020" y="4279519"/>
                  <a:pt x="445941" y="4269992"/>
                  <a:pt x="454008" y="4273811"/>
                </a:cubicBezTo>
                <a:lnTo>
                  <a:pt x="394229" y="4278215"/>
                </a:lnTo>
                <a:lnTo>
                  <a:pt x="386356" y="4282251"/>
                </a:lnTo>
                <a:lnTo>
                  <a:pt x="383576" y="4284364"/>
                </a:lnTo>
                <a:lnTo>
                  <a:pt x="370039" y="4285533"/>
                </a:lnTo>
                <a:cubicBezTo>
                  <a:pt x="361618" y="4289428"/>
                  <a:pt x="359083" y="4297501"/>
                  <a:pt x="350141" y="4300911"/>
                </a:cubicBezTo>
                <a:cubicBezTo>
                  <a:pt x="345670" y="4302616"/>
                  <a:pt x="339596" y="4303155"/>
                  <a:pt x="330385" y="4301424"/>
                </a:cubicBezTo>
                <a:cubicBezTo>
                  <a:pt x="329804" y="4289693"/>
                  <a:pt x="314374" y="4293109"/>
                  <a:pt x="297835" y="4297065"/>
                </a:cubicBezTo>
                <a:lnTo>
                  <a:pt x="282816" y="4299894"/>
                </a:lnTo>
                <a:lnTo>
                  <a:pt x="281368" y="4300653"/>
                </a:lnTo>
                <a:lnTo>
                  <a:pt x="280684" y="4300295"/>
                </a:lnTo>
                <a:lnTo>
                  <a:pt x="273908" y="4301571"/>
                </a:lnTo>
                <a:cubicBezTo>
                  <a:pt x="266799" y="4301990"/>
                  <a:pt x="261129" y="4300718"/>
                  <a:pt x="258614" y="4295926"/>
                </a:cubicBezTo>
                <a:cubicBezTo>
                  <a:pt x="242516" y="4327823"/>
                  <a:pt x="214979" y="4309338"/>
                  <a:pt x="182068" y="4323284"/>
                </a:cubicBezTo>
                <a:cubicBezTo>
                  <a:pt x="157942" y="4332898"/>
                  <a:pt x="153812" y="4326151"/>
                  <a:pt x="128666" y="4331122"/>
                </a:cubicBezTo>
                <a:cubicBezTo>
                  <a:pt x="77925" y="4373333"/>
                  <a:pt x="87445" y="4341355"/>
                  <a:pt x="21563" y="4371972"/>
                </a:cubicBezTo>
                <a:lnTo>
                  <a:pt x="0" y="4383632"/>
                </a:lnTo>
                <a:close/>
              </a:path>
            </a:pathLst>
          </a:custGeom>
        </p:spPr>
      </p:pic>
      <p:sp>
        <p:nvSpPr>
          <p:cNvPr id="10" name="תיבת טקסט 9">
            <a:extLst>
              <a:ext uri="{FF2B5EF4-FFF2-40B4-BE49-F238E27FC236}">
                <a16:creationId xmlns:a16="http://schemas.microsoft.com/office/drawing/2014/main" id="{9C242CA5-30ED-092D-65EF-9959E753533C}"/>
              </a:ext>
            </a:extLst>
          </p:cNvPr>
          <p:cNvSpPr txBox="1"/>
          <p:nvPr/>
        </p:nvSpPr>
        <p:spPr>
          <a:xfrm>
            <a:off x="212875" y="696684"/>
            <a:ext cx="5573484" cy="5940088"/>
          </a:xfrm>
          <a:custGeom>
            <a:avLst/>
            <a:gdLst>
              <a:gd name="connsiteX0" fmla="*/ 0 w 5573484"/>
              <a:gd name="connsiteY0" fmla="*/ 0 h 5940088"/>
              <a:gd name="connsiteX1" fmla="*/ 613083 w 5573484"/>
              <a:gd name="connsiteY1" fmla="*/ 0 h 5940088"/>
              <a:gd name="connsiteX2" fmla="*/ 1226166 w 5573484"/>
              <a:gd name="connsiteY2" fmla="*/ 0 h 5940088"/>
              <a:gd name="connsiteX3" fmla="*/ 1839250 w 5573484"/>
              <a:gd name="connsiteY3" fmla="*/ 0 h 5940088"/>
              <a:gd name="connsiteX4" fmla="*/ 2396598 w 5573484"/>
              <a:gd name="connsiteY4" fmla="*/ 0 h 5940088"/>
              <a:gd name="connsiteX5" fmla="*/ 3065416 w 5573484"/>
              <a:gd name="connsiteY5" fmla="*/ 0 h 5940088"/>
              <a:gd name="connsiteX6" fmla="*/ 3455560 w 5573484"/>
              <a:gd name="connsiteY6" fmla="*/ 0 h 5940088"/>
              <a:gd name="connsiteX7" fmla="*/ 3845704 w 5573484"/>
              <a:gd name="connsiteY7" fmla="*/ 0 h 5940088"/>
              <a:gd name="connsiteX8" fmla="*/ 4458787 w 5573484"/>
              <a:gd name="connsiteY8" fmla="*/ 0 h 5940088"/>
              <a:gd name="connsiteX9" fmla="*/ 5016136 w 5573484"/>
              <a:gd name="connsiteY9" fmla="*/ 0 h 5940088"/>
              <a:gd name="connsiteX10" fmla="*/ 5573484 w 5573484"/>
              <a:gd name="connsiteY10" fmla="*/ 0 h 5940088"/>
              <a:gd name="connsiteX11" fmla="*/ 5573484 w 5573484"/>
              <a:gd name="connsiteY11" fmla="*/ 594009 h 5940088"/>
              <a:gd name="connsiteX12" fmla="*/ 5573484 w 5573484"/>
              <a:gd name="connsiteY12" fmla="*/ 1247418 h 5940088"/>
              <a:gd name="connsiteX13" fmla="*/ 5573484 w 5573484"/>
              <a:gd name="connsiteY13" fmla="*/ 1782026 h 5940088"/>
              <a:gd name="connsiteX14" fmla="*/ 5573484 w 5573484"/>
              <a:gd name="connsiteY14" fmla="*/ 2376035 h 5940088"/>
              <a:gd name="connsiteX15" fmla="*/ 5573484 w 5573484"/>
              <a:gd name="connsiteY15" fmla="*/ 2851242 h 5940088"/>
              <a:gd name="connsiteX16" fmla="*/ 5573484 w 5573484"/>
              <a:gd name="connsiteY16" fmla="*/ 3504652 h 5940088"/>
              <a:gd name="connsiteX17" fmla="*/ 5573484 w 5573484"/>
              <a:gd name="connsiteY17" fmla="*/ 4217462 h 5940088"/>
              <a:gd name="connsiteX18" fmla="*/ 5573484 w 5573484"/>
              <a:gd name="connsiteY18" fmla="*/ 4930273 h 5940088"/>
              <a:gd name="connsiteX19" fmla="*/ 5573484 w 5573484"/>
              <a:gd name="connsiteY19" fmla="*/ 5940088 h 5940088"/>
              <a:gd name="connsiteX20" fmla="*/ 4960401 w 5573484"/>
              <a:gd name="connsiteY20" fmla="*/ 5940088 h 5940088"/>
              <a:gd name="connsiteX21" fmla="*/ 4570257 w 5573484"/>
              <a:gd name="connsiteY21" fmla="*/ 5940088 h 5940088"/>
              <a:gd name="connsiteX22" fmla="*/ 4068643 w 5573484"/>
              <a:gd name="connsiteY22" fmla="*/ 5940088 h 5940088"/>
              <a:gd name="connsiteX23" fmla="*/ 3399825 w 5573484"/>
              <a:gd name="connsiteY23" fmla="*/ 5940088 h 5940088"/>
              <a:gd name="connsiteX24" fmla="*/ 3009681 w 5573484"/>
              <a:gd name="connsiteY24" fmla="*/ 5940088 h 5940088"/>
              <a:gd name="connsiteX25" fmla="*/ 2508068 w 5573484"/>
              <a:gd name="connsiteY25" fmla="*/ 5940088 h 5940088"/>
              <a:gd name="connsiteX26" fmla="*/ 1950719 w 5573484"/>
              <a:gd name="connsiteY26" fmla="*/ 5940088 h 5940088"/>
              <a:gd name="connsiteX27" fmla="*/ 1281901 w 5573484"/>
              <a:gd name="connsiteY27" fmla="*/ 5940088 h 5940088"/>
              <a:gd name="connsiteX28" fmla="*/ 891757 w 5573484"/>
              <a:gd name="connsiteY28" fmla="*/ 5940088 h 5940088"/>
              <a:gd name="connsiteX29" fmla="*/ 0 w 5573484"/>
              <a:gd name="connsiteY29" fmla="*/ 5940088 h 5940088"/>
              <a:gd name="connsiteX30" fmla="*/ 0 w 5573484"/>
              <a:gd name="connsiteY30" fmla="*/ 5464881 h 5940088"/>
              <a:gd name="connsiteX31" fmla="*/ 0 w 5573484"/>
              <a:gd name="connsiteY31" fmla="*/ 4930273 h 5940088"/>
              <a:gd name="connsiteX32" fmla="*/ 0 w 5573484"/>
              <a:gd name="connsiteY32" fmla="*/ 4336264 h 5940088"/>
              <a:gd name="connsiteX33" fmla="*/ 0 w 5573484"/>
              <a:gd name="connsiteY33" fmla="*/ 3682855 h 5940088"/>
              <a:gd name="connsiteX34" fmla="*/ 0 w 5573484"/>
              <a:gd name="connsiteY34" fmla="*/ 3029445 h 5940088"/>
              <a:gd name="connsiteX35" fmla="*/ 0 w 5573484"/>
              <a:gd name="connsiteY35" fmla="*/ 2316634 h 5940088"/>
              <a:gd name="connsiteX36" fmla="*/ 0 w 5573484"/>
              <a:gd name="connsiteY36" fmla="*/ 1663225 h 5940088"/>
              <a:gd name="connsiteX37" fmla="*/ 0 w 5573484"/>
              <a:gd name="connsiteY37" fmla="*/ 1128617 h 5940088"/>
              <a:gd name="connsiteX38" fmla="*/ 0 w 5573484"/>
              <a:gd name="connsiteY38" fmla="*/ 594009 h 5940088"/>
              <a:gd name="connsiteX39" fmla="*/ 0 w 5573484"/>
              <a:gd name="connsiteY39" fmla="*/ 0 h 594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573484" h="5940088" fill="none" extrusionOk="0">
                <a:moveTo>
                  <a:pt x="0" y="0"/>
                </a:moveTo>
                <a:cubicBezTo>
                  <a:pt x="205362" y="-6946"/>
                  <a:pt x="393941" y="52134"/>
                  <a:pt x="613083" y="0"/>
                </a:cubicBezTo>
                <a:cubicBezTo>
                  <a:pt x="832225" y="-52134"/>
                  <a:pt x="926955" y="198"/>
                  <a:pt x="1226166" y="0"/>
                </a:cubicBezTo>
                <a:cubicBezTo>
                  <a:pt x="1525377" y="-198"/>
                  <a:pt x="1666849" y="70289"/>
                  <a:pt x="1839250" y="0"/>
                </a:cubicBezTo>
                <a:cubicBezTo>
                  <a:pt x="2011651" y="-70289"/>
                  <a:pt x="2246915" y="30626"/>
                  <a:pt x="2396598" y="0"/>
                </a:cubicBezTo>
                <a:cubicBezTo>
                  <a:pt x="2546281" y="-30626"/>
                  <a:pt x="2912299" y="75692"/>
                  <a:pt x="3065416" y="0"/>
                </a:cubicBezTo>
                <a:cubicBezTo>
                  <a:pt x="3218533" y="-75692"/>
                  <a:pt x="3360064" y="9980"/>
                  <a:pt x="3455560" y="0"/>
                </a:cubicBezTo>
                <a:cubicBezTo>
                  <a:pt x="3551056" y="-9980"/>
                  <a:pt x="3705452" y="30894"/>
                  <a:pt x="3845704" y="0"/>
                </a:cubicBezTo>
                <a:cubicBezTo>
                  <a:pt x="3985956" y="-30894"/>
                  <a:pt x="4306772" y="7703"/>
                  <a:pt x="4458787" y="0"/>
                </a:cubicBezTo>
                <a:cubicBezTo>
                  <a:pt x="4610802" y="-7703"/>
                  <a:pt x="4822210" y="65836"/>
                  <a:pt x="5016136" y="0"/>
                </a:cubicBezTo>
                <a:cubicBezTo>
                  <a:pt x="5210062" y="-65836"/>
                  <a:pt x="5413804" y="11671"/>
                  <a:pt x="5573484" y="0"/>
                </a:cubicBezTo>
                <a:cubicBezTo>
                  <a:pt x="5636202" y="247446"/>
                  <a:pt x="5517845" y="425563"/>
                  <a:pt x="5573484" y="594009"/>
                </a:cubicBezTo>
                <a:cubicBezTo>
                  <a:pt x="5629123" y="762455"/>
                  <a:pt x="5507260" y="975713"/>
                  <a:pt x="5573484" y="1247418"/>
                </a:cubicBezTo>
                <a:cubicBezTo>
                  <a:pt x="5639708" y="1519123"/>
                  <a:pt x="5531796" y="1569571"/>
                  <a:pt x="5573484" y="1782026"/>
                </a:cubicBezTo>
                <a:cubicBezTo>
                  <a:pt x="5615172" y="1994481"/>
                  <a:pt x="5570591" y="2235326"/>
                  <a:pt x="5573484" y="2376035"/>
                </a:cubicBezTo>
                <a:cubicBezTo>
                  <a:pt x="5576377" y="2516744"/>
                  <a:pt x="5561647" y="2685815"/>
                  <a:pt x="5573484" y="2851242"/>
                </a:cubicBezTo>
                <a:cubicBezTo>
                  <a:pt x="5585321" y="3016669"/>
                  <a:pt x="5500042" y="3183427"/>
                  <a:pt x="5573484" y="3504652"/>
                </a:cubicBezTo>
                <a:cubicBezTo>
                  <a:pt x="5646926" y="3825877"/>
                  <a:pt x="5498643" y="3943439"/>
                  <a:pt x="5573484" y="4217462"/>
                </a:cubicBezTo>
                <a:cubicBezTo>
                  <a:pt x="5648325" y="4491485"/>
                  <a:pt x="5528322" y="4778412"/>
                  <a:pt x="5573484" y="4930273"/>
                </a:cubicBezTo>
                <a:cubicBezTo>
                  <a:pt x="5618646" y="5082134"/>
                  <a:pt x="5461947" y="5579230"/>
                  <a:pt x="5573484" y="5940088"/>
                </a:cubicBezTo>
                <a:cubicBezTo>
                  <a:pt x="5338498" y="5985053"/>
                  <a:pt x="5245818" y="5870750"/>
                  <a:pt x="4960401" y="5940088"/>
                </a:cubicBezTo>
                <a:cubicBezTo>
                  <a:pt x="4674984" y="6009426"/>
                  <a:pt x="4664751" y="5893281"/>
                  <a:pt x="4570257" y="5940088"/>
                </a:cubicBezTo>
                <a:cubicBezTo>
                  <a:pt x="4475763" y="5986895"/>
                  <a:pt x="4235835" y="5937049"/>
                  <a:pt x="4068643" y="5940088"/>
                </a:cubicBezTo>
                <a:cubicBezTo>
                  <a:pt x="3901451" y="5943127"/>
                  <a:pt x="3568613" y="5931645"/>
                  <a:pt x="3399825" y="5940088"/>
                </a:cubicBezTo>
                <a:cubicBezTo>
                  <a:pt x="3231037" y="5948531"/>
                  <a:pt x="3138973" y="5919658"/>
                  <a:pt x="3009681" y="5940088"/>
                </a:cubicBezTo>
                <a:cubicBezTo>
                  <a:pt x="2880389" y="5960518"/>
                  <a:pt x="2712943" y="5913189"/>
                  <a:pt x="2508068" y="5940088"/>
                </a:cubicBezTo>
                <a:cubicBezTo>
                  <a:pt x="2303193" y="5966987"/>
                  <a:pt x="2107579" y="5931231"/>
                  <a:pt x="1950719" y="5940088"/>
                </a:cubicBezTo>
                <a:cubicBezTo>
                  <a:pt x="1793859" y="5948945"/>
                  <a:pt x="1570769" y="5919716"/>
                  <a:pt x="1281901" y="5940088"/>
                </a:cubicBezTo>
                <a:cubicBezTo>
                  <a:pt x="993033" y="5960460"/>
                  <a:pt x="980717" y="5933335"/>
                  <a:pt x="891757" y="5940088"/>
                </a:cubicBezTo>
                <a:cubicBezTo>
                  <a:pt x="802797" y="5946841"/>
                  <a:pt x="208526" y="5890632"/>
                  <a:pt x="0" y="5940088"/>
                </a:cubicBezTo>
                <a:cubicBezTo>
                  <a:pt x="-23874" y="5781721"/>
                  <a:pt x="6442" y="5698224"/>
                  <a:pt x="0" y="5464881"/>
                </a:cubicBezTo>
                <a:cubicBezTo>
                  <a:pt x="-6442" y="5231538"/>
                  <a:pt x="54286" y="5053306"/>
                  <a:pt x="0" y="4930273"/>
                </a:cubicBezTo>
                <a:cubicBezTo>
                  <a:pt x="-54286" y="4807240"/>
                  <a:pt x="2606" y="4626959"/>
                  <a:pt x="0" y="4336264"/>
                </a:cubicBezTo>
                <a:cubicBezTo>
                  <a:pt x="-2606" y="4045569"/>
                  <a:pt x="50999" y="3954487"/>
                  <a:pt x="0" y="3682855"/>
                </a:cubicBezTo>
                <a:cubicBezTo>
                  <a:pt x="-50999" y="3411223"/>
                  <a:pt x="35220" y="3273293"/>
                  <a:pt x="0" y="3029445"/>
                </a:cubicBezTo>
                <a:cubicBezTo>
                  <a:pt x="-35220" y="2785597"/>
                  <a:pt x="58835" y="2654198"/>
                  <a:pt x="0" y="2316634"/>
                </a:cubicBezTo>
                <a:cubicBezTo>
                  <a:pt x="-58835" y="1979070"/>
                  <a:pt x="24818" y="1979825"/>
                  <a:pt x="0" y="1663225"/>
                </a:cubicBezTo>
                <a:cubicBezTo>
                  <a:pt x="-24818" y="1346625"/>
                  <a:pt x="46083" y="1369056"/>
                  <a:pt x="0" y="1128617"/>
                </a:cubicBezTo>
                <a:cubicBezTo>
                  <a:pt x="-46083" y="888178"/>
                  <a:pt x="51617" y="834887"/>
                  <a:pt x="0" y="594009"/>
                </a:cubicBezTo>
                <a:cubicBezTo>
                  <a:pt x="-51617" y="353131"/>
                  <a:pt x="46953" y="118965"/>
                  <a:pt x="0" y="0"/>
                </a:cubicBezTo>
                <a:close/>
              </a:path>
              <a:path w="5573484" h="5940088" stroke="0" extrusionOk="0">
                <a:moveTo>
                  <a:pt x="0" y="0"/>
                </a:moveTo>
                <a:cubicBezTo>
                  <a:pt x="180350" y="-41528"/>
                  <a:pt x="250872" y="43560"/>
                  <a:pt x="445879" y="0"/>
                </a:cubicBezTo>
                <a:cubicBezTo>
                  <a:pt x="640886" y="-43560"/>
                  <a:pt x="774294" y="65983"/>
                  <a:pt x="1058962" y="0"/>
                </a:cubicBezTo>
                <a:cubicBezTo>
                  <a:pt x="1343630" y="-65983"/>
                  <a:pt x="1406672" y="59741"/>
                  <a:pt x="1672045" y="0"/>
                </a:cubicBezTo>
                <a:cubicBezTo>
                  <a:pt x="1937418" y="-59741"/>
                  <a:pt x="2188210" y="46723"/>
                  <a:pt x="2340863" y="0"/>
                </a:cubicBezTo>
                <a:cubicBezTo>
                  <a:pt x="2493516" y="-46723"/>
                  <a:pt x="2570391" y="30856"/>
                  <a:pt x="2786742" y="0"/>
                </a:cubicBezTo>
                <a:cubicBezTo>
                  <a:pt x="3003093" y="-30856"/>
                  <a:pt x="3039799" y="25543"/>
                  <a:pt x="3232621" y="0"/>
                </a:cubicBezTo>
                <a:cubicBezTo>
                  <a:pt x="3425443" y="-25543"/>
                  <a:pt x="3539695" y="27016"/>
                  <a:pt x="3789969" y="0"/>
                </a:cubicBezTo>
                <a:cubicBezTo>
                  <a:pt x="4040243" y="-27016"/>
                  <a:pt x="4214868" y="15015"/>
                  <a:pt x="4347318" y="0"/>
                </a:cubicBezTo>
                <a:cubicBezTo>
                  <a:pt x="4479768" y="-15015"/>
                  <a:pt x="4655188" y="1140"/>
                  <a:pt x="4737461" y="0"/>
                </a:cubicBezTo>
                <a:cubicBezTo>
                  <a:pt x="4819734" y="-1140"/>
                  <a:pt x="5357905" y="59308"/>
                  <a:pt x="5573484" y="0"/>
                </a:cubicBezTo>
                <a:cubicBezTo>
                  <a:pt x="5577797" y="288603"/>
                  <a:pt x="5540163" y="489583"/>
                  <a:pt x="5573484" y="653410"/>
                </a:cubicBezTo>
                <a:cubicBezTo>
                  <a:pt x="5606805" y="817237"/>
                  <a:pt x="5529500" y="959105"/>
                  <a:pt x="5573484" y="1247418"/>
                </a:cubicBezTo>
                <a:cubicBezTo>
                  <a:pt x="5617468" y="1535731"/>
                  <a:pt x="5525044" y="1624750"/>
                  <a:pt x="5573484" y="1900828"/>
                </a:cubicBezTo>
                <a:cubicBezTo>
                  <a:pt x="5621924" y="2176906"/>
                  <a:pt x="5550709" y="2174228"/>
                  <a:pt x="5573484" y="2376035"/>
                </a:cubicBezTo>
                <a:cubicBezTo>
                  <a:pt x="5596259" y="2577842"/>
                  <a:pt x="5537359" y="2726761"/>
                  <a:pt x="5573484" y="2910643"/>
                </a:cubicBezTo>
                <a:cubicBezTo>
                  <a:pt x="5609609" y="3094525"/>
                  <a:pt x="5559056" y="3237259"/>
                  <a:pt x="5573484" y="3445251"/>
                </a:cubicBezTo>
                <a:cubicBezTo>
                  <a:pt x="5587912" y="3653243"/>
                  <a:pt x="5518640" y="3996085"/>
                  <a:pt x="5573484" y="4158062"/>
                </a:cubicBezTo>
                <a:cubicBezTo>
                  <a:pt x="5628328" y="4320039"/>
                  <a:pt x="5547453" y="4438058"/>
                  <a:pt x="5573484" y="4692670"/>
                </a:cubicBezTo>
                <a:cubicBezTo>
                  <a:pt x="5599515" y="4947282"/>
                  <a:pt x="5514418" y="5138934"/>
                  <a:pt x="5573484" y="5346079"/>
                </a:cubicBezTo>
                <a:cubicBezTo>
                  <a:pt x="5632550" y="5553224"/>
                  <a:pt x="5550794" y="5792693"/>
                  <a:pt x="5573484" y="5940088"/>
                </a:cubicBezTo>
                <a:cubicBezTo>
                  <a:pt x="5471194" y="5986761"/>
                  <a:pt x="5366180" y="5898028"/>
                  <a:pt x="5183340" y="5940088"/>
                </a:cubicBezTo>
                <a:cubicBezTo>
                  <a:pt x="5000500" y="5982148"/>
                  <a:pt x="4858591" y="5888822"/>
                  <a:pt x="4625992" y="5940088"/>
                </a:cubicBezTo>
                <a:cubicBezTo>
                  <a:pt x="4393393" y="5991354"/>
                  <a:pt x="4426559" y="5931719"/>
                  <a:pt x="4235848" y="5940088"/>
                </a:cubicBezTo>
                <a:cubicBezTo>
                  <a:pt x="4045137" y="5948457"/>
                  <a:pt x="3848953" y="5895551"/>
                  <a:pt x="3734234" y="5940088"/>
                </a:cubicBezTo>
                <a:cubicBezTo>
                  <a:pt x="3619515" y="5984625"/>
                  <a:pt x="3284714" y="5898218"/>
                  <a:pt x="3065416" y="5940088"/>
                </a:cubicBezTo>
                <a:cubicBezTo>
                  <a:pt x="2846118" y="5981958"/>
                  <a:pt x="2702058" y="5925200"/>
                  <a:pt x="2396598" y="5940088"/>
                </a:cubicBezTo>
                <a:cubicBezTo>
                  <a:pt x="2091138" y="5954976"/>
                  <a:pt x="1953463" y="5901455"/>
                  <a:pt x="1783515" y="5940088"/>
                </a:cubicBezTo>
                <a:cubicBezTo>
                  <a:pt x="1613567" y="5978721"/>
                  <a:pt x="1416954" y="5915731"/>
                  <a:pt x="1170432" y="5940088"/>
                </a:cubicBezTo>
                <a:cubicBezTo>
                  <a:pt x="923910" y="5964445"/>
                  <a:pt x="660963" y="5926558"/>
                  <a:pt x="501614" y="5940088"/>
                </a:cubicBezTo>
                <a:cubicBezTo>
                  <a:pt x="342265" y="5953618"/>
                  <a:pt x="157013" y="5939583"/>
                  <a:pt x="0" y="5940088"/>
                </a:cubicBezTo>
                <a:cubicBezTo>
                  <a:pt x="-13593" y="5855767"/>
                  <a:pt x="22488" y="5678145"/>
                  <a:pt x="0" y="5524282"/>
                </a:cubicBezTo>
                <a:cubicBezTo>
                  <a:pt x="-22488" y="5370419"/>
                  <a:pt x="65079" y="5119038"/>
                  <a:pt x="0" y="4870872"/>
                </a:cubicBezTo>
                <a:cubicBezTo>
                  <a:pt x="-65079" y="4622706"/>
                  <a:pt x="32259" y="4433463"/>
                  <a:pt x="0" y="4276863"/>
                </a:cubicBezTo>
                <a:cubicBezTo>
                  <a:pt x="-32259" y="4120263"/>
                  <a:pt x="60572" y="3855544"/>
                  <a:pt x="0" y="3623454"/>
                </a:cubicBezTo>
                <a:cubicBezTo>
                  <a:pt x="-60572" y="3391364"/>
                  <a:pt x="22903" y="3302574"/>
                  <a:pt x="0" y="3207648"/>
                </a:cubicBezTo>
                <a:cubicBezTo>
                  <a:pt x="-22903" y="3112722"/>
                  <a:pt x="18292" y="2739426"/>
                  <a:pt x="0" y="2554238"/>
                </a:cubicBezTo>
                <a:cubicBezTo>
                  <a:pt x="-18292" y="2369050"/>
                  <a:pt x="8460" y="2270499"/>
                  <a:pt x="0" y="2138432"/>
                </a:cubicBezTo>
                <a:cubicBezTo>
                  <a:pt x="-8460" y="2006365"/>
                  <a:pt x="27769" y="1923561"/>
                  <a:pt x="0" y="1722626"/>
                </a:cubicBezTo>
                <a:cubicBezTo>
                  <a:pt x="-27769" y="1521691"/>
                  <a:pt x="68772" y="1393950"/>
                  <a:pt x="0" y="1128617"/>
                </a:cubicBezTo>
                <a:cubicBezTo>
                  <a:pt x="-68772" y="863284"/>
                  <a:pt x="73916" y="309257"/>
                  <a:pt x="0" y="0"/>
                </a:cubicBezTo>
                <a:close/>
              </a:path>
            </a:pathLst>
          </a:custGeom>
          <a:solidFill>
            <a:srgbClr val="88F485"/>
          </a:solidFill>
          <a:ln>
            <a:extLst>
              <a:ext uri="{C807C97D-BFC1-408E-A445-0C87EB9F89A2}">
                <ask:lineSketchStyleProps xmlns:ask="http://schemas.microsoft.com/office/drawing/2018/sketchyshapes" sd="852854689">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marL="342900" indent="-342900">
              <a:buFont typeface="Arial"/>
              <a:buChar char="•"/>
            </a:pPr>
            <a:r>
              <a:rPr lang="en-US" sz="2000" b="1" dirty="0" err="1">
                <a:solidFill>
                  <a:schemeClr val="bg1"/>
                </a:solidFill>
                <a:latin typeface="Calibri"/>
                <a:ea typeface="Calibri"/>
                <a:cs typeface="Calibri"/>
              </a:rPr>
              <a:t>הוא</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אתר</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ואפליקציה</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ללמידת</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שפות</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בצורה</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חינמית</a:t>
            </a:r>
            <a:r>
              <a:rPr lang="en-US" sz="2000" b="1" dirty="0">
                <a:solidFill>
                  <a:schemeClr val="bg1"/>
                </a:solidFill>
                <a:latin typeface="Calibri"/>
                <a:ea typeface="Calibri"/>
                <a:cs typeface="Calibri"/>
              </a:rPr>
              <a:t>,</a:t>
            </a:r>
            <a:endParaRPr lang="en-US" dirty="0">
              <a:solidFill>
                <a:schemeClr val="bg1"/>
              </a:solidFill>
              <a:latin typeface="Calibri"/>
              <a:ea typeface="Calibri"/>
              <a:cs typeface="Calibri"/>
            </a:endParaRPr>
          </a:p>
          <a:p>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מהנה</a:t>
            </a:r>
            <a:r>
              <a:rPr lang="en-US" sz="2000" b="1" dirty="0">
                <a:solidFill>
                  <a:schemeClr val="bg1"/>
                </a:solidFill>
                <a:latin typeface="Calibri"/>
                <a:ea typeface="Calibri"/>
                <a:cs typeface="Calibri"/>
              </a:rPr>
              <a:t> </a:t>
            </a:r>
            <a:r>
              <a:rPr lang="en-US" sz="2000" b="1" dirty="0" err="1">
                <a:solidFill>
                  <a:schemeClr val="bg1"/>
                </a:solidFill>
                <a:latin typeface="Calibri"/>
                <a:ea typeface="Calibri"/>
                <a:cs typeface="Calibri"/>
              </a:rPr>
              <a:t>ויעילה</a:t>
            </a:r>
            <a:r>
              <a:rPr lang="en-US" sz="2000" b="1" dirty="0">
                <a:solidFill>
                  <a:schemeClr val="bg1"/>
                </a:solidFill>
                <a:latin typeface="Calibri"/>
                <a:ea typeface="Calibri"/>
                <a:cs typeface="Calibri"/>
              </a:rPr>
              <a:t>.</a:t>
            </a:r>
            <a:endParaRPr lang="en-US" dirty="0">
              <a:solidFill>
                <a:schemeClr val="bg1"/>
              </a:solidFill>
              <a:ea typeface="Calibri"/>
              <a:cs typeface="Calibri"/>
            </a:endParaRPr>
          </a:p>
          <a:p>
            <a:pPr marL="342900" indent="-342900">
              <a:buFont typeface="Arial"/>
              <a:buChar char="•"/>
            </a:pPr>
            <a:endParaRPr lang="en-US" sz="2000" b="1" dirty="0">
              <a:solidFill>
                <a:schemeClr val="bg1"/>
              </a:solidFill>
              <a:latin typeface="Calibri"/>
              <a:ea typeface="+mn-lt"/>
              <a:cs typeface="+mn-lt"/>
            </a:endParaRPr>
          </a:p>
          <a:p>
            <a:pPr marL="342900" indent="-342900">
              <a:buFont typeface="Arial"/>
              <a:buChar char="•"/>
            </a:pPr>
            <a:r>
              <a:rPr lang="en-US" sz="2000" b="1" dirty="0" err="1">
                <a:solidFill>
                  <a:schemeClr val="bg1"/>
                </a:solidFill>
                <a:latin typeface="Calibri"/>
                <a:ea typeface="+mn-lt"/>
                <a:cs typeface="+mn-lt"/>
              </a:rPr>
              <a:t>האתר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משתמש</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בשילוב</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של</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שיטות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הוראה</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מבוססות</a:t>
            </a:r>
            <a:r>
              <a:rPr lang="en-US" sz="2000" b="1" dirty="0">
                <a:solidFill>
                  <a:schemeClr val="bg1"/>
                </a:solidFill>
                <a:latin typeface="Calibri"/>
                <a:ea typeface="+mn-lt"/>
                <a:cs typeface="+mn-lt"/>
              </a:rPr>
              <a:t>  </a:t>
            </a:r>
            <a:br>
              <a:rPr lang="en-US" sz="2000" b="1" dirty="0">
                <a:solidFill>
                  <a:schemeClr val="bg1"/>
                </a:solidFill>
                <a:latin typeface="Calibri"/>
                <a:ea typeface="+mn-lt"/>
                <a:cs typeface="+mn-lt"/>
              </a:rPr>
            </a:br>
            <a:r>
              <a:rPr lang="en-US" sz="2000" b="1" dirty="0" err="1">
                <a:solidFill>
                  <a:schemeClr val="bg1"/>
                </a:solidFill>
                <a:latin typeface="Calibri"/>
                <a:ea typeface="+mn-lt"/>
                <a:cs typeface="+mn-lt"/>
              </a:rPr>
              <a:t>מחקר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ותוכן</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מרתק</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כדי</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ליצור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קורסים</a:t>
            </a:r>
            <a:r>
              <a:rPr lang="en-US" sz="2000" b="1" dirty="0">
                <a:solidFill>
                  <a:schemeClr val="bg1"/>
                </a:solidFill>
                <a:latin typeface="Calibri"/>
                <a:ea typeface="+mn-lt"/>
                <a:cs typeface="+mn-lt"/>
              </a:rPr>
              <a:t> </a:t>
            </a:r>
            <a:r>
              <a:rPr lang="he-IL" sz="2000" b="1" dirty="0">
                <a:solidFill>
                  <a:schemeClr val="bg1"/>
                </a:solidFill>
                <a:latin typeface="Calibri"/>
                <a:ea typeface="+mn-lt"/>
                <a:cs typeface="+mn-lt"/>
              </a:rPr>
              <a:t>שמלמדים </a:t>
            </a:r>
            <a:r>
              <a:rPr lang="en-US" sz="2000" b="1" dirty="0" err="1">
                <a:solidFill>
                  <a:schemeClr val="bg1"/>
                </a:solidFill>
                <a:latin typeface="Calibri"/>
                <a:ea typeface="+mn-lt"/>
                <a:cs typeface="+mn-lt"/>
              </a:rPr>
              <a:t>קריאה</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כתיבה</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האזנה</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ודיבור</a:t>
            </a:r>
            <a:r>
              <a:rPr lang="en-US" sz="2000" b="1" dirty="0">
                <a:solidFill>
                  <a:schemeClr val="bg1"/>
                </a:solidFill>
                <a:latin typeface="Calibri"/>
                <a:ea typeface="+mn-lt"/>
                <a:cs typeface="+mn-lt"/>
              </a:rPr>
              <a:t>. </a:t>
            </a:r>
            <a:endParaRPr lang="en-US" dirty="0">
              <a:solidFill>
                <a:schemeClr val="bg1"/>
              </a:solidFill>
              <a:ea typeface="Calibri" panose="020F0502020204030204"/>
              <a:cs typeface="Calibri" panose="020F0502020204030204"/>
            </a:endParaRPr>
          </a:p>
          <a:p>
            <a:pPr marL="342900" indent="-342900">
              <a:buFont typeface="Arial"/>
              <a:buChar char="•"/>
            </a:pPr>
            <a:endParaRPr lang="en-US" sz="2000" b="1" dirty="0">
              <a:solidFill>
                <a:schemeClr val="bg1"/>
              </a:solidFill>
              <a:latin typeface="Calibri"/>
              <a:ea typeface="+mn-lt"/>
              <a:cs typeface="+mn-lt"/>
            </a:endParaRPr>
          </a:p>
          <a:p>
            <a:pPr marL="342900" indent="-342900">
              <a:buFont typeface="Arial"/>
              <a:buChar char="•"/>
            </a:pPr>
            <a:r>
              <a:rPr lang="en-US" sz="2000" b="1" dirty="0" err="1">
                <a:solidFill>
                  <a:schemeClr val="bg1"/>
                </a:solidFill>
                <a:latin typeface="Calibri"/>
                <a:ea typeface="+mn-lt"/>
                <a:cs typeface="+mn-lt"/>
              </a:rPr>
              <a:t>כל</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שיעור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קטן</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מאוד</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ותוך</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זמן</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קצר</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תרגילים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ואתגרים</a:t>
            </a:r>
            <a:endParaRPr lang="en-US" sz="2000" b="1" dirty="0">
              <a:solidFill>
                <a:schemeClr val="bg1"/>
              </a:solidFill>
              <a:latin typeface="Calibri"/>
              <a:ea typeface="+mn-lt"/>
              <a:cs typeface="+mn-lt"/>
            </a:endParaRPr>
          </a:p>
          <a:p>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מעניקים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לך</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נקודות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ומפתחים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רמות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חדשות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תוך</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כדי</a:t>
            </a:r>
            <a:endParaRPr lang="en-US" dirty="0" err="1">
              <a:solidFill>
                <a:schemeClr val="bg1"/>
              </a:solidFill>
              <a:latin typeface="Calibri"/>
              <a:ea typeface="+mn-lt"/>
              <a:cs typeface="+mn-lt"/>
            </a:endParaRPr>
          </a:p>
          <a:p>
            <a:r>
              <a:rPr lang="he-IL" sz="2000" b="1" dirty="0">
                <a:solidFill>
                  <a:schemeClr val="bg1"/>
                </a:solidFill>
                <a:latin typeface="Calibri"/>
                <a:ea typeface="+mn-lt"/>
                <a:cs typeface="+mn-lt"/>
              </a:rPr>
              <a:t> </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רכישת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יכולות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תקשורת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בעולם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האמיתי</a:t>
            </a:r>
            <a:r>
              <a:rPr lang="en-US" sz="2000" b="1" dirty="0">
                <a:solidFill>
                  <a:schemeClr val="bg1"/>
                </a:solidFill>
                <a:latin typeface="Calibri"/>
                <a:ea typeface="+mn-lt"/>
                <a:cs typeface="+mn-lt"/>
              </a:rPr>
              <a:t>.</a:t>
            </a:r>
            <a:endParaRPr lang="en-US" dirty="0">
              <a:solidFill>
                <a:schemeClr val="bg1"/>
              </a:solidFill>
              <a:ea typeface="Calibri"/>
              <a:cs typeface="Calibri"/>
            </a:endParaRPr>
          </a:p>
          <a:p>
            <a:pPr marL="342900" indent="-342900">
              <a:buFont typeface="Arial"/>
              <a:buChar char="•"/>
            </a:pPr>
            <a:endParaRPr lang="en-US" sz="2000" b="1" dirty="0">
              <a:solidFill>
                <a:schemeClr val="bg1"/>
              </a:solidFill>
              <a:latin typeface="Calibri"/>
              <a:ea typeface="Calibri"/>
              <a:cs typeface="Calibri"/>
            </a:endParaRPr>
          </a:p>
          <a:p>
            <a:pPr marL="342900" indent="-342900">
              <a:buFont typeface="Arial"/>
              <a:buChar char="•"/>
            </a:pPr>
            <a:r>
              <a:rPr lang="en-US" sz="2000" b="1" dirty="0" err="1">
                <a:solidFill>
                  <a:schemeClr val="bg1"/>
                </a:solidFill>
                <a:latin typeface="Calibri"/>
                <a:ea typeface="+mn-lt"/>
                <a:cs typeface="+mn-lt"/>
              </a:rPr>
              <a:t>האתר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מציע</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גם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מבנה</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משחקי</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אתגרים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מעניינים</a:t>
            </a:r>
            <a:r>
              <a:rPr lang="en-US" sz="2000" b="1" dirty="0">
                <a:solidFill>
                  <a:schemeClr val="bg1"/>
                </a:solidFill>
                <a:latin typeface="Calibri"/>
                <a:ea typeface="+mn-lt"/>
                <a:cs typeface="+mn-lt"/>
              </a:rPr>
              <a:t> </a:t>
            </a:r>
          </a:p>
          <a:p>
            <a:r>
              <a:rPr lang="he-IL" sz="2000" b="1" dirty="0">
                <a:solidFill>
                  <a:schemeClr val="bg1"/>
                </a:solidFill>
                <a:latin typeface="Calibri"/>
                <a:ea typeface="+mn-lt"/>
                <a:cs typeface="+mn-lt"/>
              </a:rPr>
              <a:t> </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ותזכורות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מהציפור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החברותית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שלנו</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דואו</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הכוסוף</a:t>
            </a:r>
            <a:r>
              <a:rPr lang="en-US" sz="2000" b="1" dirty="0">
                <a:solidFill>
                  <a:schemeClr val="bg1"/>
                </a:solidFill>
                <a:latin typeface="Calibri"/>
                <a:ea typeface="+mn-lt"/>
                <a:cs typeface="+mn-lt"/>
              </a:rPr>
              <a:t>.</a:t>
            </a:r>
            <a:endParaRPr lang="en-US" dirty="0">
              <a:solidFill>
                <a:schemeClr val="bg1"/>
              </a:solidFill>
              <a:ea typeface="Calibri" panose="020F0502020204030204"/>
              <a:cs typeface="Calibri" panose="020F0502020204030204"/>
            </a:endParaRPr>
          </a:p>
          <a:p>
            <a:pPr marL="342900" indent="-342900">
              <a:buFont typeface="Arial"/>
              <a:buChar char="•"/>
            </a:pPr>
            <a:endParaRPr lang="en-US" sz="2000" b="1" dirty="0">
              <a:solidFill>
                <a:schemeClr val="bg1"/>
              </a:solidFill>
              <a:latin typeface="Calibri"/>
              <a:ea typeface="+mn-lt"/>
              <a:cs typeface="+mn-lt"/>
            </a:endParaRPr>
          </a:p>
          <a:p>
            <a:pPr marL="342900" indent="-342900">
              <a:buFont typeface="Arial"/>
              <a:buChar char="•"/>
            </a:pPr>
            <a:r>
              <a:rPr lang="en-US" sz="2000" b="1" dirty="0" err="1">
                <a:solidFill>
                  <a:schemeClr val="bg1"/>
                </a:solidFill>
                <a:latin typeface="Calibri"/>
                <a:ea typeface="+mn-lt"/>
                <a:cs typeface="+mn-lt"/>
              </a:rPr>
              <a:t>כמו</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כן</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השיעורים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מותאמים</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אישית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לרמת</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הלמידה</a:t>
            </a:r>
            <a:r>
              <a:rPr lang="en-US" sz="2000" b="1" dirty="0">
                <a:solidFill>
                  <a:schemeClr val="bg1"/>
                </a:solidFill>
                <a:latin typeface="Calibri"/>
                <a:ea typeface="+mn-lt"/>
                <a:cs typeface="+mn-lt"/>
              </a:rPr>
              <a:t> </a:t>
            </a:r>
            <a:br>
              <a:rPr lang="en-US" sz="2000" b="1" dirty="0">
                <a:solidFill>
                  <a:schemeClr val="bg1"/>
                </a:solidFill>
                <a:latin typeface="Calibri"/>
                <a:ea typeface="+mn-lt"/>
                <a:cs typeface="+mn-lt"/>
              </a:rPr>
            </a:br>
            <a:r>
              <a:rPr lang="en-US" sz="2000" b="1" dirty="0" err="1">
                <a:solidFill>
                  <a:schemeClr val="bg1"/>
                </a:solidFill>
                <a:latin typeface="Calibri"/>
                <a:ea typeface="+mn-lt"/>
                <a:cs typeface="+mn-lt"/>
              </a:rPr>
              <a:t>שלך</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ולקצב</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שבו</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אתה</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לומד</a:t>
            </a:r>
            <a:r>
              <a:rPr lang="he-IL" sz="2000" b="1" dirty="0">
                <a:solidFill>
                  <a:schemeClr val="bg1"/>
                </a:solidFill>
                <a:latin typeface="Calibri"/>
                <a:ea typeface="+mn-lt"/>
                <a:cs typeface="+mn-lt"/>
              </a:rPr>
              <a:t>.</a:t>
            </a:r>
            <a:br>
              <a:rPr lang="en-US" sz="2000" b="1" dirty="0">
                <a:solidFill>
                  <a:schemeClr val="bg1"/>
                </a:solidFill>
                <a:latin typeface="Calibri"/>
                <a:ea typeface="+mn-lt"/>
                <a:cs typeface="+mn-lt"/>
              </a:rPr>
            </a:br>
            <a:r>
              <a:rPr lang="en-US" sz="2000" b="1" dirty="0" err="1">
                <a:solidFill>
                  <a:schemeClr val="bg1"/>
                </a:solidFill>
                <a:latin typeface="Calibri"/>
                <a:ea typeface="+mn-lt"/>
                <a:cs typeface="+mn-lt"/>
              </a:rPr>
              <a:t>תוכל</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ללמוד</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בכל</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זמן</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ובכל</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מקום</a:t>
            </a:r>
            <a:r>
              <a:rPr lang="en-US" sz="2000" b="1" dirty="0">
                <a:solidFill>
                  <a:schemeClr val="bg1"/>
                </a:solidFill>
                <a:latin typeface="Calibri"/>
                <a:ea typeface="+mn-lt"/>
                <a:cs typeface="+mn-lt"/>
              </a:rPr>
              <a:t>,</a:t>
            </a:r>
            <a:r>
              <a:rPr lang="he-IL" sz="2000" b="1" dirty="0">
                <a:solidFill>
                  <a:schemeClr val="bg1"/>
                </a:solidFill>
                <a:latin typeface="Calibri"/>
                <a:ea typeface="+mn-lt"/>
                <a:cs typeface="+mn-lt"/>
              </a:rPr>
              <a:t> </a:t>
            </a:r>
            <a:r>
              <a:rPr lang="en-US" sz="2000" b="1" dirty="0" err="1">
                <a:solidFill>
                  <a:schemeClr val="bg1"/>
                </a:solidFill>
                <a:latin typeface="Calibri"/>
                <a:ea typeface="+mn-lt"/>
                <a:cs typeface="+mn-lt"/>
              </a:rPr>
              <a:t>דרך</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האתר</a:t>
            </a:r>
            <a:r>
              <a:rPr lang="en-US" sz="2000" b="1" dirty="0">
                <a:solidFill>
                  <a:schemeClr val="bg1"/>
                </a:solidFill>
                <a:latin typeface="Calibri"/>
                <a:ea typeface="+mn-lt"/>
                <a:cs typeface="+mn-lt"/>
              </a:rPr>
              <a:t> </a:t>
            </a:r>
            <a:r>
              <a:rPr lang="en-US" sz="2000" b="1" dirty="0" err="1">
                <a:solidFill>
                  <a:schemeClr val="bg1"/>
                </a:solidFill>
                <a:latin typeface="Calibri"/>
                <a:ea typeface="+mn-lt"/>
                <a:cs typeface="+mn-lt"/>
              </a:rPr>
              <a:t>או</a:t>
            </a:r>
            <a:r>
              <a:rPr lang="en-US" sz="2000" b="1" dirty="0">
                <a:solidFill>
                  <a:schemeClr val="bg1"/>
                </a:solidFill>
                <a:latin typeface="Calibri"/>
                <a:ea typeface="+mn-lt"/>
                <a:cs typeface="+mn-lt"/>
              </a:rPr>
              <a:t> </a:t>
            </a:r>
            <a:br>
              <a:rPr lang="en-US" sz="2000" b="1" dirty="0">
                <a:solidFill>
                  <a:schemeClr val="bg1"/>
                </a:solidFill>
                <a:latin typeface="Calibri"/>
                <a:ea typeface="+mn-lt"/>
                <a:cs typeface="+mn-lt"/>
              </a:rPr>
            </a:br>
            <a:r>
              <a:rPr lang="en-US" sz="2000" b="1" dirty="0" err="1">
                <a:solidFill>
                  <a:schemeClr val="bg1"/>
                </a:solidFill>
                <a:latin typeface="Calibri"/>
                <a:ea typeface="+mn-lt"/>
                <a:cs typeface="+mn-lt"/>
              </a:rPr>
              <a:t>האפליקציה</a:t>
            </a:r>
            <a:r>
              <a:rPr lang="en-US" sz="2000" b="1" dirty="0">
                <a:solidFill>
                  <a:schemeClr val="bg1"/>
                </a:solidFill>
                <a:latin typeface="Calibri"/>
                <a:ea typeface="+mn-lt"/>
                <a:cs typeface="+mn-lt"/>
              </a:rPr>
              <a:t>.</a:t>
            </a:r>
            <a:endParaRPr lang="en-US" dirty="0">
              <a:solidFill>
                <a:schemeClr val="bg1"/>
              </a:solidFill>
              <a:ea typeface="Calibri" panose="020F0502020204030204"/>
              <a:cs typeface="Calibri" panose="020F0502020204030204"/>
            </a:endParaRPr>
          </a:p>
          <a:p>
            <a:endParaRPr lang="en-US" sz="2000" b="1" dirty="0">
              <a:latin typeface="Calibri"/>
              <a:ea typeface="Calibri"/>
              <a:cs typeface="Calibri"/>
            </a:endParaRPr>
          </a:p>
        </p:txBody>
      </p:sp>
      <p:pic>
        <p:nvPicPr>
          <p:cNvPr id="32" name="תמונה 31" descr="תמונה שמכילה טקסט, צילום מסך, מערכת הפעלה, ירוק&#10;&#10;התיאור נוצר באופן אוטומטי">
            <a:extLst>
              <a:ext uri="{FF2B5EF4-FFF2-40B4-BE49-F238E27FC236}">
                <a16:creationId xmlns:a16="http://schemas.microsoft.com/office/drawing/2014/main" id="{1BD4C822-169C-3DF4-E812-E6800C399675}"/>
              </a:ext>
            </a:extLst>
          </p:cNvPr>
          <p:cNvPicPr>
            <a:picLocks noChangeAspect="1"/>
          </p:cNvPicPr>
          <p:nvPr/>
        </p:nvPicPr>
        <p:blipFill>
          <a:blip r:embed="rId3"/>
          <a:stretch>
            <a:fillRect/>
          </a:stretch>
        </p:blipFill>
        <p:spPr>
          <a:xfrm>
            <a:off x="5962237" y="204410"/>
            <a:ext cx="4815335" cy="3558420"/>
          </a:xfrm>
          <a:prstGeom prst="rect">
            <a:avLst/>
          </a:prstGeom>
        </p:spPr>
      </p:pic>
      <p:pic>
        <p:nvPicPr>
          <p:cNvPr id="33" name="תמונה 32" descr="תמונה שמכילה טקסט, צילום מסך, טלפון נייד, סרט מצויר&#10;&#10;התיאור נוצר באופן אוטומטי">
            <a:extLst>
              <a:ext uri="{FF2B5EF4-FFF2-40B4-BE49-F238E27FC236}">
                <a16:creationId xmlns:a16="http://schemas.microsoft.com/office/drawing/2014/main" id="{0BCA1330-D1A0-8376-F2AF-931F4AFEA6CA}"/>
              </a:ext>
            </a:extLst>
          </p:cNvPr>
          <p:cNvPicPr>
            <a:picLocks noChangeAspect="1"/>
          </p:cNvPicPr>
          <p:nvPr/>
        </p:nvPicPr>
        <p:blipFill>
          <a:blip r:embed="rId4"/>
          <a:stretch>
            <a:fillRect/>
          </a:stretch>
        </p:blipFill>
        <p:spPr>
          <a:xfrm>
            <a:off x="7520214" y="3630579"/>
            <a:ext cx="4535715" cy="3025842"/>
          </a:xfrm>
          <a:prstGeom prst="rect">
            <a:avLst/>
          </a:prstGeom>
        </p:spPr>
      </p:pic>
    </p:spTree>
    <p:extLst>
      <p:ext uri="{BB962C8B-B14F-4D97-AF65-F5344CB8AC3E}">
        <p14:creationId xmlns:p14="http://schemas.microsoft.com/office/powerpoint/2010/main" val="197065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מציין מיקום תוכן 3" descr="תמונה שמכילה סרט מצויר, סרטים מצוירים, איור, אומנות קליפיפם&#10;&#10;התיאור נוצר באופן אוטומטי">
            <a:extLst>
              <a:ext uri="{FF2B5EF4-FFF2-40B4-BE49-F238E27FC236}">
                <a16:creationId xmlns:a16="http://schemas.microsoft.com/office/drawing/2014/main" id="{AEA82690-AE60-CAB4-33A0-0D739C7D65B5}"/>
              </a:ext>
            </a:extLst>
          </p:cNvPr>
          <p:cNvPicPr>
            <a:picLocks noChangeAspect="1"/>
          </p:cNvPicPr>
          <p:nvPr/>
        </p:nvPicPr>
        <p:blipFill rotWithShape="1">
          <a:blip r:embed="rId2"/>
          <a:srcRect l="5222" r="10408" b="-2"/>
          <a:stretch/>
        </p:blipFill>
        <p:spPr>
          <a:xfrm>
            <a:off x="5810326" y="1002695"/>
            <a:ext cx="5962498" cy="5293632"/>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2" name="תיבת טקסט 1">
            <a:extLst>
              <a:ext uri="{FF2B5EF4-FFF2-40B4-BE49-F238E27FC236}">
                <a16:creationId xmlns:a16="http://schemas.microsoft.com/office/drawing/2014/main" id="{22501A3F-D4D1-9AE9-31CE-3F228E6A3D37}"/>
              </a:ext>
            </a:extLst>
          </p:cNvPr>
          <p:cNvSpPr txBox="1"/>
          <p:nvPr/>
        </p:nvSpPr>
        <p:spPr>
          <a:xfrm>
            <a:off x="769257" y="2668210"/>
            <a:ext cx="4569580" cy="3970318"/>
          </a:xfrm>
          <a:custGeom>
            <a:avLst/>
            <a:gdLst>
              <a:gd name="connsiteX0" fmla="*/ 0 w 4569580"/>
              <a:gd name="connsiteY0" fmla="*/ 0 h 3970318"/>
              <a:gd name="connsiteX1" fmla="*/ 434110 w 4569580"/>
              <a:gd name="connsiteY1" fmla="*/ 0 h 3970318"/>
              <a:gd name="connsiteX2" fmla="*/ 1096699 w 4569580"/>
              <a:gd name="connsiteY2" fmla="*/ 0 h 3970318"/>
              <a:gd name="connsiteX3" fmla="*/ 1576505 w 4569580"/>
              <a:gd name="connsiteY3" fmla="*/ 0 h 3970318"/>
              <a:gd name="connsiteX4" fmla="*/ 2010615 w 4569580"/>
              <a:gd name="connsiteY4" fmla="*/ 0 h 3970318"/>
              <a:gd name="connsiteX5" fmla="*/ 2536117 w 4569580"/>
              <a:gd name="connsiteY5" fmla="*/ 0 h 3970318"/>
              <a:gd name="connsiteX6" fmla="*/ 3153010 w 4569580"/>
              <a:gd name="connsiteY6" fmla="*/ 0 h 3970318"/>
              <a:gd name="connsiteX7" fmla="*/ 3769904 w 4569580"/>
              <a:gd name="connsiteY7" fmla="*/ 0 h 3970318"/>
              <a:gd name="connsiteX8" fmla="*/ 4569580 w 4569580"/>
              <a:gd name="connsiteY8" fmla="*/ 0 h 3970318"/>
              <a:gd name="connsiteX9" fmla="*/ 4569580 w 4569580"/>
              <a:gd name="connsiteY9" fmla="*/ 527485 h 3970318"/>
              <a:gd name="connsiteX10" fmla="*/ 4569580 w 4569580"/>
              <a:gd name="connsiteY10" fmla="*/ 1054970 h 3970318"/>
              <a:gd name="connsiteX11" fmla="*/ 4569580 w 4569580"/>
              <a:gd name="connsiteY11" fmla="*/ 1701565 h 3970318"/>
              <a:gd name="connsiteX12" fmla="*/ 4569580 w 4569580"/>
              <a:gd name="connsiteY12" fmla="*/ 2348160 h 3970318"/>
              <a:gd name="connsiteX13" fmla="*/ 4569580 w 4569580"/>
              <a:gd name="connsiteY13" fmla="*/ 2915348 h 3970318"/>
              <a:gd name="connsiteX14" fmla="*/ 4569580 w 4569580"/>
              <a:gd name="connsiteY14" fmla="*/ 3403130 h 3970318"/>
              <a:gd name="connsiteX15" fmla="*/ 4569580 w 4569580"/>
              <a:gd name="connsiteY15" fmla="*/ 3970318 h 3970318"/>
              <a:gd name="connsiteX16" fmla="*/ 3998383 w 4569580"/>
              <a:gd name="connsiteY16" fmla="*/ 3970318 h 3970318"/>
              <a:gd name="connsiteX17" fmla="*/ 3472881 w 4569580"/>
              <a:gd name="connsiteY17" fmla="*/ 3970318 h 3970318"/>
              <a:gd name="connsiteX18" fmla="*/ 2855988 w 4569580"/>
              <a:gd name="connsiteY18" fmla="*/ 3970318 h 3970318"/>
              <a:gd name="connsiteX19" fmla="*/ 2421877 w 4569580"/>
              <a:gd name="connsiteY19" fmla="*/ 3970318 h 3970318"/>
              <a:gd name="connsiteX20" fmla="*/ 1804984 w 4569580"/>
              <a:gd name="connsiteY20" fmla="*/ 3970318 h 3970318"/>
              <a:gd name="connsiteX21" fmla="*/ 1325178 w 4569580"/>
              <a:gd name="connsiteY21" fmla="*/ 3970318 h 3970318"/>
              <a:gd name="connsiteX22" fmla="*/ 891068 w 4569580"/>
              <a:gd name="connsiteY22" fmla="*/ 3970318 h 3970318"/>
              <a:gd name="connsiteX23" fmla="*/ 0 w 4569580"/>
              <a:gd name="connsiteY23" fmla="*/ 3970318 h 3970318"/>
              <a:gd name="connsiteX24" fmla="*/ 0 w 4569580"/>
              <a:gd name="connsiteY24" fmla="*/ 3403130 h 3970318"/>
              <a:gd name="connsiteX25" fmla="*/ 0 w 4569580"/>
              <a:gd name="connsiteY25" fmla="*/ 2915348 h 3970318"/>
              <a:gd name="connsiteX26" fmla="*/ 0 w 4569580"/>
              <a:gd name="connsiteY26" fmla="*/ 2467269 h 3970318"/>
              <a:gd name="connsiteX27" fmla="*/ 0 w 4569580"/>
              <a:gd name="connsiteY27" fmla="*/ 1939784 h 3970318"/>
              <a:gd name="connsiteX28" fmla="*/ 0 w 4569580"/>
              <a:gd name="connsiteY28" fmla="*/ 1412299 h 3970318"/>
              <a:gd name="connsiteX29" fmla="*/ 0 w 4569580"/>
              <a:gd name="connsiteY29" fmla="*/ 964220 h 3970318"/>
              <a:gd name="connsiteX30" fmla="*/ 0 w 4569580"/>
              <a:gd name="connsiteY30" fmla="*/ 0 h 397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569580" h="3970318" extrusionOk="0">
                <a:moveTo>
                  <a:pt x="0" y="0"/>
                </a:moveTo>
                <a:cubicBezTo>
                  <a:pt x="97389" y="-46466"/>
                  <a:pt x="258837" y="11633"/>
                  <a:pt x="434110" y="0"/>
                </a:cubicBezTo>
                <a:cubicBezTo>
                  <a:pt x="609383" y="-11633"/>
                  <a:pt x="799925" y="32910"/>
                  <a:pt x="1096699" y="0"/>
                </a:cubicBezTo>
                <a:cubicBezTo>
                  <a:pt x="1393473" y="-32910"/>
                  <a:pt x="1390895" y="43898"/>
                  <a:pt x="1576505" y="0"/>
                </a:cubicBezTo>
                <a:cubicBezTo>
                  <a:pt x="1762115" y="-43898"/>
                  <a:pt x="1854100" y="6138"/>
                  <a:pt x="2010615" y="0"/>
                </a:cubicBezTo>
                <a:cubicBezTo>
                  <a:pt x="2167130" y="-6138"/>
                  <a:pt x="2336455" y="15381"/>
                  <a:pt x="2536117" y="0"/>
                </a:cubicBezTo>
                <a:cubicBezTo>
                  <a:pt x="2735779" y="-15381"/>
                  <a:pt x="2990521" y="27405"/>
                  <a:pt x="3153010" y="0"/>
                </a:cubicBezTo>
                <a:cubicBezTo>
                  <a:pt x="3315499" y="-27405"/>
                  <a:pt x="3525648" y="54477"/>
                  <a:pt x="3769904" y="0"/>
                </a:cubicBezTo>
                <a:cubicBezTo>
                  <a:pt x="4014160" y="-54477"/>
                  <a:pt x="4203187" y="53887"/>
                  <a:pt x="4569580" y="0"/>
                </a:cubicBezTo>
                <a:cubicBezTo>
                  <a:pt x="4625989" y="227628"/>
                  <a:pt x="4562962" y="384035"/>
                  <a:pt x="4569580" y="527485"/>
                </a:cubicBezTo>
                <a:cubicBezTo>
                  <a:pt x="4576198" y="670935"/>
                  <a:pt x="4521202" y="834624"/>
                  <a:pt x="4569580" y="1054970"/>
                </a:cubicBezTo>
                <a:cubicBezTo>
                  <a:pt x="4617958" y="1275316"/>
                  <a:pt x="4510854" y="1448724"/>
                  <a:pt x="4569580" y="1701565"/>
                </a:cubicBezTo>
                <a:cubicBezTo>
                  <a:pt x="4628306" y="1954407"/>
                  <a:pt x="4569512" y="2068316"/>
                  <a:pt x="4569580" y="2348160"/>
                </a:cubicBezTo>
                <a:cubicBezTo>
                  <a:pt x="4569648" y="2628004"/>
                  <a:pt x="4562082" y="2723286"/>
                  <a:pt x="4569580" y="2915348"/>
                </a:cubicBezTo>
                <a:cubicBezTo>
                  <a:pt x="4577078" y="3107410"/>
                  <a:pt x="4522211" y="3249611"/>
                  <a:pt x="4569580" y="3403130"/>
                </a:cubicBezTo>
                <a:cubicBezTo>
                  <a:pt x="4616949" y="3556649"/>
                  <a:pt x="4503660" y="3689974"/>
                  <a:pt x="4569580" y="3970318"/>
                </a:cubicBezTo>
                <a:cubicBezTo>
                  <a:pt x="4429136" y="3986997"/>
                  <a:pt x="4132730" y="3932660"/>
                  <a:pt x="3998383" y="3970318"/>
                </a:cubicBezTo>
                <a:cubicBezTo>
                  <a:pt x="3864036" y="4007976"/>
                  <a:pt x="3662448" y="3940248"/>
                  <a:pt x="3472881" y="3970318"/>
                </a:cubicBezTo>
                <a:cubicBezTo>
                  <a:pt x="3283314" y="4000388"/>
                  <a:pt x="2998011" y="3964102"/>
                  <a:pt x="2855988" y="3970318"/>
                </a:cubicBezTo>
                <a:cubicBezTo>
                  <a:pt x="2713965" y="3976534"/>
                  <a:pt x="2533914" y="3964069"/>
                  <a:pt x="2421877" y="3970318"/>
                </a:cubicBezTo>
                <a:cubicBezTo>
                  <a:pt x="2309840" y="3976567"/>
                  <a:pt x="1971809" y="3898361"/>
                  <a:pt x="1804984" y="3970318"/>
                </a:cubicBezTo>
                <a:cubicBezTo>
                  <a:pt x="1638159" y="4042275"/>
                  <a:pt x="1490225" y="3936289"/>
                  <a:pt x="1325178" y="3970318"/>
                </a:cubicBezTo>
                <a:cubicBezTo>
                  <a:pt x="1160131" y="4004347"/>
                  <a:pt x="1085279" y="3947030"/>
                  <a:pt x="891068" y="3970318"/>
                </a:cubicBezTo>
                <a:cubicBezTo>
                  <a:pt x="696857" y="3993606"/>
                  <a:pt x="405981" y="3897904"/>
                  <a:pt x="0" y="3970318"/>
                </a:cubicBezTo>
                <a:cubicBezTo>
                  <a:pt x="-65520" y="3792039"/>
                  <a:pt x="30659" y="3608906"/>
                  <a:pt x="0" y="3403130"/>
                </a:cubicBezTo>
                <a:cubicBezTo>
                  <a:pt x="-30659" y="3197354"/>
                  <a:pt x="45630" y="3100506"/>
                  <a:pt x="0" y="2915348"/>
                </a:cubicBezTo>
                <a:cubicBezTo>
                  <a:pt x="-45630" y="2730190"/>
                  <a:pt x="18691" y="2580135"/>
                  <a:pt x="0" y="2467269"/>
                </a:cubicBezTo>
                <a:cubicBezTo>
                  <a:pt x="-18691" y="2354403"/>
                  <a:pt x="46810" y="2104877"/>
                  <a:pt x="0" y="1939784"/>
                </a:cubicBezTo>
                <a:cubicBezTo>
                  <a:pt x="-46810" y="1774692"/>
                  <a:pt x="48960" y="1598549"/>
                  <a:pt x="0" y="1412299"/>
                </a:cubicBezTo>
                <a:cubicBezTo>
                  <a:pt x="-48960" y="1226049"/>
                  <a:pt x="7778" y="1120444"/>
                  <a:pt x="0" y="964220"/>
                </a:cubicBezTo>
                <a:cubicBezTo>
                  <a:pt x="-7778" y="807996"/>
                  <a:pt x="1072" y="428462"/>
                  <a:pt x="0" y="0"/>
                </a:cubicBezTo>
                <a:close/>
              </a:path>
            </a:pathLst>
          </a:custGeom>
          <a:noFill/>
          <a:ln w="57150">
            <a:solidFill>
              <a:srgbClr val="89F489"/>
            </a:solidFill>
            <a:extLst>
              <a:ext uri="{C807C97D-BFC1-408E-A445-0C87EB9F89A2}">
                <ask:lineSketchStyleProps xmlns:ask="http://schemas.microsoft.com/office/drawing/2018/sketchyshapes" sd="3653843997">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spAutoFit/>
          </a:bodyPr>
          <a:lstStyle/>
          <a:p>
            <a:pPr algn="ctr"/>
            <a:endParaRPr lang="en-US" b="1" dirty="0"/>
          </a:p>
          <a:p>
            <a:pPr algn="ctr"/>
            <a:r>
              <a:rPr lang="en-US" dirty="0"/>
              <a:t> </a:t>
            </a:r>
            <a:r>
              <a:rPr lang="en-US" err="1"/>
              <a:t>הוא</a:t>
            </a:r>
            <a:r>
              <a:rPr lang="en-US" dirty="0"/>
              <a:t> </a:t>
            </a:r>
            <a:r>
              <a:rPr lang="en-US" err="1"/>
              <a:t>הרגשת</a:t>
            </a:r>
            <a:r>
              <a:rPr lang="en-US" dirty="0"/>
              <a:t> </a:t>
            </a:r>
            <a:r>
              <a:rPr lang="en-US" err="1"/>
              <a:t>נעימות</a:t>
            </a:r>
            <a:r>
              <a:rPr lang="en-US" dirty="0"/>
              <a:t> </a:t>
            </a:r>
            <a:r>
              <a:rPr lang="en-US" err="1"/>
              <a:t>ושביעות</a:t>
            </a:r>
            <a:r>
              <a:rPr lang="en-US" dirty="0"/>
              <a:t> </a:t>
            </a:r>
            <a:r>
              <a:rPr lang="en-US" err="1"/>
              <a:t>רצון</a:t>
            </a:r>
            <a:r>
              <a:rPr lang="en-US" dirty="0"/>
              <a:t> </a:t>
            </a:r>
            <a:r>
              <a:rPr lang="en-US" err="1"/>
              <a:t>שנוצרת</a:t>
            </a:r>
            <a:r>
              <a:rPr lang="en-US" dirty="0"/>
              <a:t> </a:t>
            </a:r>
            <a:r>
              <a:rPr lang="en-US" err="1"/>
              <a:t>מהקשרים</a:t>
            </a:r>
            <a:r>
              <a:rPr lang="en-US" dirty="0"/>
              <a:t> </a:t>
            </a:r>
            <a:r>
              <a:rPr lang="en-US" err="1"/>
              <a:t>והיחסים</a:t>
            </a:r>
            <a:r>
              <a:rPr lang="en-US" dirty="0"/>
              <a:t> </a:t>
            </a:r>
            <a:r>
              <a:rPr lang="en-US" err="1"/>
              <a:t>שלנו</a:t>
            </a:r>
            <a:r>
              <a:rPr lang="en-US" dirty="0"/>
              <a:t> </a:t>
            </a:r>
            <a:r>
              <a:rPr lang="en-US" err="1"/>
              <a:t>עם</a:t>
            </a:r>
            <a:r>
              <a:rPr lang="en-US" dirty="0"/>
              <a:t> </a:t>
            </a:r>
            <a:r>
              <a:rPr lang="en-US" err="1"/>
              <a:t>אנשים</a:t>
            </a:r>
            <a:r>
              <a:rPr lang="en-US" dirty="0"/>
              <a:t> </a:t>
            </a:r>
            <a:r>
              <a:rPr lang="en-US" err="1"/>
              <a:t>אחרים</a:t>
            </a:r>
            <a:r>
              <a:rPr lang="en-US" dirty="0"/>
              <a:t>. </a:t>
            </a:r>
            <a:r>
              <a:rPr lang="en-US" err="1"/>
              <a:t>כאשר</a:t>
            </a:r>
            <a:r>
              <a:rPr lang="en-US" dirty="0"/>
              <a:t> </a:t>
            </a:r>
            <a:r>
              <a:rPr lang="en-US" err="1"/>
              <a:t>אנחנו</a:t>
            </a:r>
            <a:r>
              <a:rPr lang="en-US" dirty="0"/>
              <a:t> </a:t>
            </a:r>
            <a:r>
              <a:rPr lang="en-US" err="1"/>
              <a:t>מתחברים</a:t>
            </a:r>
            <a:r>
              <a:rPr lang="en-US" dirty="0"/>
              <a:t> </a:t>
            </a:r>
            <a:r>
              <a:rPr lang="en-US" err="1"/>
              <a:t>לאנשים</a:t>
            </a:r>
            <a:r>
              <a:rPr lang="en-US" dirty="0"/>
              <a:t>, </a:t>
            </a:r>
            <a:r>
              <a:rPr lang="en-US" err="1"/>
              <a:t>יוצרים</a:t>
            </a:r>
            <a:r>
              <a:rPr lang="en-US" dirty="0"/>
              <a:t> </a:t>
            </a:r>
            <a:r>
              <a:rPr lang="en-US" err="1"/>
              <a:t>יחסים</a:t>
            </a:r>
            <a:r>
              <a:rPr lang="en-US" dirty="0"/>
              <a:t> </a:t>
            </a:r>
            <a:r>
              <a:rPr lang="en-US" err="1"/>
              <a:t>חיוביים</a:t>
            </a:r>
            <a:r>
              <a:rPr lang="en-US" dirty="0"/>
              <a:t> </a:t>
            </a:r>
            <a:r>
              <a:rPr lang="en-US" err="1"/>
              <a:t>ומרגישים</a:t>
            </a:r>
            <a:r>
              <a:rPr lang="en-US" dirty="0"/>
              <a:t> </a:t>
            </a:r>
            <a:r>
              <a:rPr lang="en-US" err="1"/>
              <a:t>שאנחנו</a:t>
            </a:r>
            <a:r>
              <a:rPr lang="en-US" dirty="0"/>
              <a:t> </a:t>
            </a:r>
            <a:r>
              <a:rPr lang="en-US" err="1"/>
              <a:t>חלק</a:t>
            </a:r>
            <a:r>
              <a:rPr lang="en-US" dirty="0"/>
              <a:t> </a:t>
            </a:r>
            <a:r>
              <a:rPr lang="en-US" err="1"/>
              <a:t>מקהילה</a:t>
            </a:r>
            <a:r>
              <a:rPr lang="en-US" dirty="0"/>
              <a:t> </a:t>
            </a:r>
            <a:r>
              <a:rPr lang="en-US" err="1"/>
              <a:t>או</a:t>
            </a:r>
            <a:r>
              <a:rPr lang="en-US" dirty="0"/>
              <a:t> </a:t>
            </a:r>
            <a:r>
              <a:rPr lang="en-US" err="1"/>
              <a:t>קבוצה</a:t>
            </a:r>
            <a:r>
              <a:rPr lang="en-US" dirty="0"/>
              <a:t>, </a:t>
            </a:r>
            <a:r>
              <a:rPr lang="en-US" err="1"/>
              <a:t>אנחנו</a:t>
            </a:r>
            <a:r>
              <a:rPr lang="en-US" dirty="0"/>
              <a:t> </a:t>
            </a:r>
            <a:r>
              <a:rPr lang="en-US" err="1"/>
              <a:t>מרגישים</a:t>
            </a:r>
            <a:r>
              <a:rPr lang="en-US" dirty="0"/>
              <a:t> </a:t>
            </a:r>
            <a:r>
              <a:rPr lang="en-US" err="1"/>
              <a:t>אושר</a:t>
            </a:r>
            <a:r>
              <a:rPr lang="en-US" dirty="0"/>
              <a:t> </a:t>
            </a:r>
            <a:r>
              <a:rPr lang="en-US" err="1"/>
              <a:t>חברתי</a:t>
            </a:r>
            <a:r>
              <a:rPr lang="en-US" dirty="0"/>
              <a:t>. </a:t>
            </a:r>
            <a:r>
              <a:rPr lang="en-US" err="1"/>
              <a:t>זה</a:t>
            </a:r>
            <a:r>
              <a:rPr lang="en-US" dirty="0"/>
              <a:t> </a:t>
            </a:r>
            <a:r>
              <a:rPr lang="en-US" err="1"/>
              <a:t>כולל</a:t>
            </a:r>
            <a:r>
              <a:rPr lang="en-US" dirty="0"/>
              <a:t> </a:t>
            </a:r>
            <a:r>
              <a:rPr lang="en-US" err="1"/>
              <a:t>גם</a:t>
            </a:r>
            <a:r>
              <a:rPr lang="en-US" dirty="0"/>
              <a:t> </a:t>
            </a:r>
            <a:r>
              <a:rPr lang="en-US" err="1"/>
              <a:t>את</a:t>
            </a:r>
            <a:r>
              <a:rPr lang="en-US" dirty="0"/>
              <a:t> </a:t>
            </a:r>
            <a:r>
              <a:rPr lang="en-US" err="1"/>
              <a:t>התחושה</a:t>
            </a:r>
            <a:r>
              <a:rPr lang="en-US" dirty="0"/>
              <a:t> </a:t>
            </a:r>
            <a:r>
              <a:rPr lang="en-US" err="1"/>
              <a:t>של</a:t>
            </a:r>
            <a:r>
              <a:rPr lang="en-US" dirty="0"/>
              <a:t> </a:t>
            </a:r>
            <a:r>
              <a:rPr lang="en-US" err="1"/>
              <a:t>להיות</a:t>
            </a:r>
            <a:r>
              <a:rPr lang="en-US" dirty="0"/>
              <a:t> </a:t>
            </a:r>
            <a:r>
              <a:rPr lang="en-US" err="1"/>
              <a:t>חשובים</a:t>
            </a:r>
            <a:r>
              <a:rPr lang="en-US" dirty="0"/>
              <a:t> </a:t>
            </a:r>
            <a:r>
              <a:rPr lang="en-US" err="1"/>
              <a:t>לאנשים</a:t>
            </a:r>
            <a:r>
              <a:rPr lang="en-US" dirty="0"/>
              <a:t> </a:t>
            </a:r>
            <a:r>
              <a:rPr lang="en-US" err="1"/>
              <a:t>אחרים</a:t>
            </a:r>
            <a:r>
              <a:rPr lang="en-US" dirty="0"/>
              <a:t> </a:t>
            </a:r>
            <a:r>
              <a:rPr lang="en-US" err="1"/>
              <a:t>ולהפריע</a:t>
            </a:r>
            <a:r>
              <a:rPr lang="en-US" dirty="0"/>
              <a:t> </a:t>
            </a:r>
            <a:r>
              <a:rPr lang="en-US" err="1"/>
              <a:t>להם</a:t>
            </a:r>
            <a:r>
              <a:rPr lang="en-US" dirty="0"/>
              <a:t> </a:t>
            </a:r>
            <a:r>
              <a:rPr lang="en-US" err="1"/>
              <a:t>בצורה</a:t>
            </a:r>
            <a:r>
              <a:rPr lang="en-US" dirty="0"/>
              <a:t> </a:t>
            </a:r>
            <a:r>
              <a:rPr lang="en-US" err="1"/>
              <a:t>חיובית</a:t>
            </a:r>
            <a:r>
              <a:rPr lang="en-US" dirty="0"/>
              <a:t>. </a:t>
            </a:r>
            <a:r>
              <a:rPr lang="en-US" err="1"/>
              <a:t>כלומר</a:t>
            </a:r>
            <a:r>
              <a:rPr lang="en-US" dirty="0"/>
              <a:t>, </a:t>
            </a:r>
            <a:r>
              <a:rPr lang="en-US" err="1"/>
              <a:t>כשאנחנו</a:t>
            </a:r>
            <a:r>
              <a:rPr lang="en-US" dirty="0"/>
              <a:t> מרגישים שאנחנו </a:t>
            </a:r>
            <a:r>
              <a:rPr lang="en-US" err="1"/>
              <a:t>מסייעים</a:t>
            </a:r>
            <a:r>
              <a:rPr lang="en-US" dirty="0"/>
              <a:t> </a:t>
            </a:r>
            <a:r>
              <a:rPr lang="en-US" err="1"/>
              <a:t>לאנשים</a:t>
            </a:r>
            <a:r>
              <a:rPr lang="en-US" dirty="0"/>
              <a:t> </a:t>
            </a:r>
            <a:r>
              <a:rPr lang="en-US" err="1"/>
              <a:t>אחרים</a:t>
            </a:r>
            <a:r>
              <a:rPr lang="en-US" dirty="0"/>
              <a:t> </a:t>
            </a:r>
            <a:r>
              <a:rPr lang="en-US" err="1"/>
              <a:t>ומקבלים</a:t>
            </a:r>
            <a:r>
              <a:rPr lang="en-US" dirty="0"/>
              <a:t> </a:t>
            </a:r>
            <a:r>
              <a:rPr lang="en-US" err="1"/>
              <a:t>תמיכה</a:t>
            </a:r>
            <a:r>
              <a:rPr lang="en-US" dirty="0"/>
              <a:t> </a:t>
            </a:r>
            <a:r>
              <a:rPr lang="en-US" err="1"/>
              <a:t>מהם</a:t>
            </a:r>
            <a:r>
              <a:rPr lang="en-US" dirty="0"/>
              <a:t>, </a:t>
            </a:r>
            <a:r>
              <a:rPr lang="en-US" err="1"/>
              <a:t>זה</a:t>
            </a:r>
            <a:r>
              <a:rPr lang="en-US" dirty="0"/>
              <a:t> </a:t>
            </a:r>
            <a:r>
              <a:rPr lang="en-US" err="1"/>
              <a:t>משפר</a:t>
            </a:r>
            <a:r>
              <a:rPr lang="en-US" dirty="0"/>
              <a:t> </a:t>
            </a:r>
            <a:r>
              <a:rPr lang="en-US" err="1"/>
              <a:t>את</a:t>
            </a:r>
            <a:r>
              <a:rPr lang="en-US" dirty="0"/>
              <a:t> </a:t>
            </a:r>
            <a:r>
              <a:rPr lang="en-US" err="1"/>
              <a:t>האושר</a:t>
            </a:r>
            <a:r>
              <a:rPr lang="en-US" dirty="0"/>
              <a:t> </a:t>
            </a:r>
            <a:r>
              <a:rPr lang="en-US" err="1"/>
              <a:t>שלנו</a:t>
            </a:r>
            <a:r>
              <a:rPr lang="en-US" dirty="0"/>
              <a:t>.</a:t>
            </a:r>
            <a:endParaRPr lang="en-US" dirty="0">
              <a:ea typeface="Calibri"/>
              <a:cs typeface="Calibri"/>
            </a:endParaRPr>
          </a:p>
          <a:p>
            <a:pPr algn="ctr"/>
            <a:endParaRPr lang="en-US"/>
          </a:p>
          <a:p>
            <a:pPr algn="ctr"/>
            <a:endParaRPr lang="en-US"/>
          </a:p>
          <a:p>
            <a:pPr algn="ctr"/>
            <a:endParaRPr lang="en-US"/>
          </a:p>
          <a:p>
            <a:pPr algn="ctr"/>
            <a:endParaRPr lang="en-US"/>
          </a:p>
        </p:txBody>
      </p:sp>
      <p:sp>
        <p:nvSpPr>
          <p:cNvPr id="5" name="תיבת טקסט 4">
            <a:extLst>
              <a:ext uri="{FF2B5EF4-FFF2-40B4-BE49-F238E27FC236}">
                <a16:creationId xmlns:a16="http://schemas.microsoft.com/office/drawing/2014/main" id="{EC1EA085-9BCE-64E8-3DA8-FE8EEA4547ED}"/>
              </a:ext>
            </a:extLst>
          </p:cNvPr>
          <p:cNvSpPr txBox="1"/>
          <p:nvPr/>
        </p:nvSpPr>
        <p:spPr>
          <a:xfrm>
            <a:off x="1051319" y="216747"/>
            <a:ext cx="3840924" cy="2092418"/>
          </a:xfrm>
          <a:custGeom>
            <a:avLst/>
            <a:gdLst>
              <a:gd name="connsiteX0" fmla="*/ 0 w 3840924"/>
              <a:gd name="connsiteY0" fmla="*/ 1046209 h 2092418"/>
              <a:gd name="connsiteX1" fmla="*/ 1920462 w 3840924"/>
              <a:gd name="connsiteY1" fmla="*/ 0 h 2092418"/>
              <a:gd name="connsiteX2" fmla="*/ 3840924 w 3840924"/>
              <a:gd name="connsiteY2" fmla="*/ 1046209 h 2092418"/>
              <a:gd name="connsiteX3" fmla="*/ 1920462 w 3840924"/>
              <a:gd name="connsiteY3" fmla="*/ 2092418 h 2092418"/>
              <a:gd name="connsiteX4" fmla="*/ 0 w 3840924"/>
              <a:gd name="connsiteY4" fmla="*/ 1046209 h 209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0924" h="2092418" fill="none" extrusionOk="0">
                <a:moveTo>
                  <a:pt x="0" y="1046209"/>
                </a:moveTo>
                <a:cubicBezTo>
                  <a:pt x="-169083" y="698847"/>
                  <a:pt x="850096" y="-24693"/>
                  <a:pt x="1920462" y="0"/>
                </a:cubicBezTo>
                <a:cubicBezTo>
                  <a:pt x="2959083" y="-1024"/>
                  <a:pt x="3890814" y="537952"/>
                  <a:pt x="3840924" y="1046209"/>
                </a:cubicBezTo>
                <a:cubicBezTo>
                  <a:pt x="3810932" y="1632597"/>
                  <a:pt x="3135251" y="2140021"/>
                  <a:pt x="1920462" y="2092418"/>
                </a:cubicBezTo>
                <a:cubicBezTo>
                  <a:pt x="797525" y="2053782"/>
                  <a:pt x="-20302" y="1616056"/>
                  <a:pt x="0" y="1046209"/>
                </a:cubicBezTo>
                <a:close/>
              </a:path>
              <a:path w="3840924" h="2092418" stroke="0" extrusionOk="0">
                <a:moveTo>
                  <a:pt x="0" y="1046209"/>
                </a:moveTo>
                <a:cubicBezTo>
                  <a:pt x="48629" y="356488"/>
                  <a:pt x="1032318" y="31167"/>
                  <a:pt x="1920462" y="0"/>
                </a:cubicBezTo>
                <a:cubicBezTo>
                  <a:pt x="3126417" y="49314"/>
                  <a:pt x="3877122" y="494998"/>
                  <a:pt x="3840924" y="1046209"/>
                </a:cubicBezTo>
                <a:cubicBezTo>
                  <a:pt x="3883527" y="1651359"/>
                  <a:pt x="3047343" y="2000072"/>
                  <a:pt x="1920462" y="2092418"/>
                </a:cubicBezTo>
                <a:cubicBezTo>
                  <a:pt x="946104" y="2142917"/>
                  <a:pt x="113176" y="1537239"/>
                  <a:pt x="0" y="1046209"/>
                </a:cubicBezTo>
                <a:close/>
              </a:path>
            </a:pathLst>
          </a:custGeom>
          <a:solidFill>
            <a:srgbClr val="88F485"/>
          </a:solidFill>
          <a:ln w="174625" cmpd="thinThick">
            <a:solidFill>
              <a:srgbClr val="231815"/>
            </a:solidFill>
            <a:extLst>
              <a:ext uri="{C807C97D-BFC1-408E-A445-0C87EB9F89A2}">
                <ask:lineSketchStyleProps xmlns:ask="http://schemas.microsoft.com/office/drawing/2018/sketchyshapes" sd="1048302887">
                  <a:prstGeom prst="ellipse">
                    <a:avLst/>
                  </a:prstGeom>
                  <ask:type>
                    <ask:lineSketchScribble/>
                  </ask:type>
                </ask:lineSketchStyleProps>
              </a:ext>
            </a:extLst>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rtl="0">
              <a:lnSpc>
                <a:spcPct val="90000"/>
              </a:lnSpc>
              <a:spcBef>
                <a:spcPct val="0"/>
              </a:spcBef>
              <a:spcAft>
                <a:spcPts val="600"/>
              </a:spcAft>
            </a:pPr>
            <a:r>
              <a:rPr lang="en-US" sz="4000" b="1" dirty="0" err="1">
                <a:solidFill>
                  <a:schemeClr val="bg1"/>
                </a:solidFill>
                <a:latin typeface="+mj-lt"/>
                <a:ea typeface="+mj-ea"/>
                <a:cs typeface="+mj-cs"/>
              </a:rPr>
              <a:t>אושר</a:t>
            </a:r>
            <a:endParaRPr lang="en-US" sz="4000" b="1" dirty="0" err="1">
              <a:solidFill>
                <a:schemeClr val="bg1"/>
              </a:solidFill>
              <a:latin typeface="+mj-lt"/>
              <a:ea typeface="Calibri Light"/>
              <a:cs typeface="Calibri Light"/>
            </a:endParaRPr>
          </a:p>
          <a:p>
            <a:pPr algn="ctr">
              <a:lnSpc>
                <a:spcPct val="90000"/>
              </a:lnSpc>
              <a:spcBef>
                <a:spcPct val="0"/>
              </a:spcBef>
              <a:spcAft>
                <a:spcPts val="600"/>
              </a:spcAft>
            </a:pPr>
            <a:r>
              <a:rPr lang="en-US" sz="4000" b="1" dirty="0">
                <a:solidFill>
                  <a:schemeClr val="bg1"/>
                </a:solidFill>
                <a:latin typeface="+mj-lt"/>
                <a:ea typeface="+mj-ea"/>
                <a:cs typeface="+mj-cs"/>
              </a:rPr>
              <a:t> </a:t>
            </a:r>
            <a:r>
              <a:rPr lang="en-US" sz="4000" b="1" dirty="0" err="1">
                <a:solidFill>
                  <a:schemeClr val="bg1"/>
                </a:solidFill>
                <a:latin typeface="+mj-lt"/>
                <a:ea typeface="+mj-ea"/>
                <a:cs typeface="+mj-cs"/>
              </a:rPr>
              <a:t>חברתי</a:t>
            </a:r>
            <a:r>
              <a:rPr lang="en-US" sz="4000" b="1" dirty="0">
                <a:solidFill>
                  <a:schemeClr val="bg1"/>
                </a:solidFill>
                <a:latin typeface="+mj-lt"/>
                <a:ea typeface="+mj-ea"/>
                <a:cs typeface="+mj-cs"/>
              </a:rPr>
              <a:t> </a:t>
            </a:r>
            <a:endParaRPr lang="he-IL" sz="4000" b="1" dirty="0">
              <a:solidFill>
                <a:schemeClr val="bg1"/>
              </a:solidFill>
              <a:latin typeface="+mj-lt"/>
              <a:ea typeface="+mj-ea"/>
              <a:cs typeface="+mj-cs"/>
            </a:endParaRPr>
          </a:p>
          <a:p>
            <a:pPr algn="ctr">
              <a:lnSpc>
                <a:spcPct val="90000"/>
              </a:lnSpc>
              <a:spcBef>
                <a:spcPct val="0"/>
              </a:spcBef>
              <a:spcAft>
                <a:spcPts val="600"/>
              </a:spcAft>
            </a:pPr>
            <a:r>
              <a:rPr lang="he-IL" b="1" dirty="0">
                <a:solidFill>
                  <a:schemeClr val="bg1"/>
                </a:solidFill>
                <a:latin typeface="+mj-lt"/>
                <a:ea typeface="+mj-ea"/>
                <a:cs typeface="+mj-cs"/>
              </a:rPr>
              <a:t>דריה </a:t>
            </a:r>
            <a:r>
              <a:rPr lang="he-IL" b="1" dirty="0" err="1">
                <a:solidFill>
                  <a:schemeClr val="bg1"/>
                </a:solidFill>
                <a:latin typeface="+mj-lt"/>
                <a:ea typeface="+mj-ea"/>
                <a:cs typeface="+mj-cs"/>
              </a:rPr>
              <a:t>שרבינינה</a:t>
            </a:r>
            <a:endParaRPr lang="en-US" dirty="0">
              <a:solidFill>
                <a:schemeClr val="bg1"/>
              </a:solidFill>
              <a:latin typeface="+mj-lt"/>
              <a:ea typeface="Calibri Light"/>
              <a:cs typeface="Calibri Light"/>
            </a:endParaRPr>
          </a:p>
        </p:txBody>
      </p:sp>
      <p:pic>
        <p:nvPicPr>
          <p:cNvPr id="6" name="תמונה 5" descr="Duolingo files to go public - Pittsburgh Business Times">
            <a:extLst>
              <a:ext uri="{FF2B5EF4-FFF2-40B4-BE49-F238E27FC236}">
                <a16:creationId xmlns:a16="http://schemas.microsoft.com/office/drawing/2014/main" id="{2741D101-B870-BF5A-BC06-5AFCB3E7A601}"/>
              </a:ext>
            </a:extLst>
          </p:cNvPr>
          <p:cNvPicPr>
            <a:picLocks noChangeAspect="1"/>
          </p:cNvPicPr>
          <p:nvPr/>
        </p:nvPicPr>
        <p:blipFill>
          <a:blip r:embed="rId3"/>
          <a:stretch>
            <a:fillRect/>
          </a:stretch>
        </p:blipFill>
        <p:spPr>
          <a:xfrm>
            <a:off x="188686" y="5165875"/>
            <a:ext cx="1545772" cy="1545772"/>
          </a:xfrm>
          <a:prstGeom prst="rect">
            <a:avLst/>
          </a:prstGeom>
        </p:spPr>
      </p:pic>
    </p:spTree>
    <p:extLst>
      <p:ext uri="{BB962C8B-B14F-4D97-AF65-F5344CB8AC3E}">
        <p14:creationId xmlns:p14="http://schemas.microsoft.com/office/powerpoint/2010/main" val="28276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descr="תמונה שמכילה ירוק, צבעוני, טורקיז, טשטוש&#10;&#10;התיאור נוצר באופן אוטומטי">
            <a:extLst>
              <a:ext uri="{FF2B5EF4-FFF2-40B4-BE49-F238E27FC236}">
                <a16:creationId xmlns:a16="http://schemas.microsoft.com/office/drawing/2014/main" id="{C6126ACD-8DA6-BDD1-8251-3108D2B0F799}"/>
              </a:ext>
            </a:extLst>
          </p:cNvPr>
          <p:cNvPicPr>
            <a:picLocks noChangeAspect="1"/>
          </p:cNvPicPr>
          <p:nvPr/>
        </p:nvPicPr>
        <p:blipFill rotWithShape="1">
          <a:blip r:embed="rId2"/>
          <a:srcRect t="9544" r="-2" b="2122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36" name="Freeform: Shape 3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2" name="Rectangle 4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תיבת טקסט 5">
            <a:extLst>
              <a:ext uri="{FF2B5EF4-FFF2-40B4-BE49-F238E27FC236}">
                <a16:creationId xmlns:a16="http://schemas.microsoft.com/office/drawing/2014/main" id="{2A41A1BE-3797-D86F-FE77-62EE58B9AC41}"/>
              </a:ext>
            </a:extLst>
          </p:cNvPr>
          <p:cNvSpPr txBox="1"/>
          <p:nvPr/>
        </p:nvSpPr>
        <p:spPr>
          <a:xfrm>
            <a:off x="-65315" y="182042"/>
            <a:ext cx="5150152" cy="5909310"/>
          </a:xfrm>
          <a:prstGeom prst="rect">
            <a:avLst/>
          </a:prstGeom>
          <a:noFill/>
        </p:spPr>
        <p:txBody>
          <a:bodyPr rot="0" spcFirstLastPara="0" vertOverflow="overflow" horzOverflow="overflow" vert="horz" wrap="square" lIns="91440" tIns="45720" rIns="91440" bIns="45720" numCol="1" spcCol="0" rtlCol="1" fromWordArt="0" anchor="ctr" anchorCtr="0" forceAA="0" compatLnSpc="1">
            <a:prstTxWarp prst="textNoShape">
              <a:avLst/>
            </a:prstTxWarp>
            <a:spAutoFit/>
          </a:bodyPr>
          <a:lstStyle/>
          <a:p>
            <a:r>
              <a:rPr lang="en-US" b="1" err="1"/>
              <a:t>אושר</a:t>
            </a:r>
            <a:r>
              <a:rPr lang="en-US" b="1" dirty="0"/>
              <a:t> </a:t>
            </a:r>
            <a:r>
              <a:rPr lang="en-US" b="1" err="1"/>
              <a:t>חברתי</a:t>
            </a:r>
            <a:r>
              <a:rPr lang="en-US" b="1" dirty="0"/>
              <a:t> </a:t>
            </a:r>
            <a:r>
              <a:rPr lang="en-US" b="1" err="1"/>
              <a:t>הוא</a:t>
            </a:r>
            <a:r>
              <a:rPr lang="en-US" b="1" dirty="0"/>
              <a:t> </a:t>
            </a:r>
            <a:r>
              <a:rPr lang="en-US" b="1" err="1"/>
              <a:t>מונח</a:t>
            </a:r>
            <a:r>
              <a:rPr lang="en-US" b="1" dirty="0"/>
              <a:t> </a:t>
            </a:r>
            <a:r>
              <a:rPr lang="en-US" b="1" err="1"/>
              <a:t>שמתאר</a:t>
            </a:r>
            <a:r>
              <a:rPr lang="en-US" b="1" dirty="0"/>
              <a:t> </a:t>
            </a:r>
            <a:r>
              <a:rPr lang="en-US" b="1" err="1"/>
              <a:t>את</a:t>
            </a:r>
            <a:r>
              <a:rPr lang="en-US" b="1" dirty="0"/>
              <a:t> </a:t>
            </a:r>
            <a:r>
              <a:rPr lang="en-US" b="1" err="1"/>
              <a:t>התחושה</a:t>
            </a:r>
            <a:r>
              <a:rPr lang="en-US" b="1" dirty="0"/>
              <a:t> </a:t>
            </a:r>
            <a:r>
              <a:rPr lang="en-US" b="1" err="1"/>
              <a:t>של</a:t>
            </a:r>
            <a:r>
              <a:rPr lang="en-US" b="1" dirty="0"/>
              <a:t> </a:t>
            </a:r>
            <a:r>
              <a:rPr lang="en-US" b="1" err="1"/>
              <a:t>שביעות</a:t>
            </a:r>
            <a:r>
              <a:rPr lang="en-US" b="1" dirty="0"/>
              <a:t> </a:t>
            </a:r>
            <a:r>
              <a:rPr lang="en-US" b="1" err="1"/>
              <a:t>רצון</a:t>
            </a:r>
            <a:r>
              <a:rPr lang="en-US" b="1" dirty="0"/>
              <a:t> </a:t>
            </a:r>
            <a:r>
              <a:rPr lang="en-US" b="1" err="1"/>
              <a:t>ושלווה</a:t>
            </a:r>
            <a:r>
              <a:rPr lang="en-US" b="1" dirty="0"/>
              <a:t> </a:t>
            </a:r>
            <a:r>
              <a:rPr lang="en-US" b="1" err="1"/>
              <a:t>שאנו</a:t>
            </a:r>
            <a:r>
              <a:rPr lang="en-US" b="1" dirty="0"/>
              <a:t> </a:t>
            </a:r>
            <a:r>
              <a:rPr lang="en-US" b="1" err="1"/>
              <a:t>מרגישים</a:t>
            </a:r>
            <a:r>
              <a:rPr lang="en-US" b="1" dirty="0"/>
              <a:t> </a:t>
            </a:r>
            <a:r>
              <a:rPr lang="en-US" b="1" err="1"/>
              <a:t>כאשר</a:t>
            </a:r>
            <a:r>
              <a:rPr lang="en-US" b="1" dirty="0"/>
              <a:t> </a:t>
            </a:r>
            <a:r>
              <a:rPr lang="en-US" b="1" err="1"/>
              <a:t>אנו</a:t>
            </a:r>
            <a:r>
              <a:rPr lang="en-US" b="1" dirty="0"/>
              <a:t> </a:t>
            </a:r>
            <a:r>
              <a:rPr lang="en-US" b="1" err="1"/>
              <a:t>מחוברים</a:t>
            </a:r>
            <a:r>
              <a:rPr lang="en-US" b="1" dirty="0"/>
              <a:t> </a:t>
            </a:r>
            <a:r>
              <a:rPr lang="en-US" b="1" err="1"/>
              <a:t>לאנשים</a:t>
            </a:r>
            <a:r>
              <a:rPr lang="en-US" b="1" dirty="0"/>
              <a:t> </a:t>
            </a:r>
            <a:r>
              <a:rPr lang="en-US" b="1" err="1"/>
              <a:t>אחרים</a:t>
            </a:r>
            <a:r>
              <a:rPr lang="en-US" b="1" dirty="0"/>
              <a:t> </a:t>
            </a:r>
            <a:r>
              <a:rPr lang="en-US" b="1" err="1"/>
              <a:t>ומרגישים</a:t>
            </a:r>
            <a:r>
              <a:rPr lang="en-US" b="1" dirty="0"/>
              <a:t> </a:t>
            </a:r>
            <a:r>
              <a:rPr lang="en-US" b="1" err="1"/>
              <a:t>שאנו</a:t>
            </a:r>
            <a:r>
              <a:rPr lang="en-US" b="1" dirty="0"/>
              <a:t> </a:t>
            </a:r>
            <a:r>
              <a:rPr lang="en-US" b="1" err="1"/>
              <a:t>שייכים</a:t>
            </a:r>
            <a:r>
              <a:rPr lang="en-US" b="1" dirty="0"/>
              <a:t> </a:t>
            </a:r>
            <a:r>
              <a:rPr lang="en-US" b="1" err="1"/>
              <a:t>לקהל</a:t>
            </a:r>
            <a:r>
              <a:rPr lang="en-US" b="1" dirty="0"/>
              <a:t> </a:t>
            </a:r>
            <a:r>
              <a:rPr lang="en-US" b="1" err="1"/>
              <a:t>או</a:t>
            </a:r>
            <a:r>
              <a:rPr lang="en-US" b="1" dirty="0"/>
              <a:t> </a:t>
            </a:r>
            <a:r>
              <a:rPr lang="en-US" b="1" err="1"/>
              <a:t>לקבוצה</a:t>
            </a:r>
            <a:r>
              <a:rPr lang="en-US" b="1" dirty="0"/>
              <a:t>. </a:t>
            </a:r>
            <a:r>
              <a:rPr lang="en-US" b="1" err="1"/>
              <a:t>זה</a:t>
            </a:r>
            <a:r>
              <a:rPr lang="en-US" b="1" dirty="0"/>
              <a:t> </a:t>
            </a:r>
            <a:r>
              <a:rPr lang="en-US" b="1" err="1"/>
              <a:t>יכול</a:t>
            </a:r>
            <a:r>
              <a:rPr lang="en-US" b="1" dirty="0"/>
              <a:t> </a:t>
            </a:r>
            <a:r>
              <a:rPr lang="en-US" b="1" err="1"/>
              <a:t>להיות</a:t>
            </a:r>
            <a:r>
              <a:rPr lang="en-US" b="1" dirty="0"/>
              <a:t> </a:t>
            </a:r>
            <a:r>
              <a:rPr lang="en-US" b="1" err="1"/>
              <a:t>משמעותי</a:t>
            </a:r>
            <a:r>
              <a:rPr lang="en-US" b="1" dirty="0"/>
              <a:t> </a:t>
            </a:r>
            <a:r>
              <a:rPr lang="en-US" b="1" err="1"/>
              <a:t>במיוחד</a:t>
            </a:r>
            <a:r>
              <a:rPr lang="en-US" b="1" dirty="0"/>
              <a:t> </a:t>
            </a:r>
            <a:r>
              <a:rPr lang="en-US" b="1" err="1"/>
              <a:t>כאשר</a:t>
            </a:r>
            <a:r>
              <a:rPr lang="en-US" b="1" dirty="0"/>
              <a:t> </a:t>
            </a:r>
            <a:r>
              <a:rPr lang="en-US" b="1" err="1"/>
              <a:t>אנו</a:t>
            </a:r>
            <a:r>
              <a:rPr lang="en-US" b="1" dirty="0"/>
              <a:t> </a:t>
            </a:r>
            <a:r>
              <a:rPr lang="en-US" b="1" err="1"/>
              <a:t>לומדים</a:t>
            </a:r>
            <a:r>
              <a:rPr lang="en-US" b="1" dirty="0"/>
              <a:t> </a:t>
            </a:r>
            <a:r>
              <a:rPr lang="en-US" b="1" err="1"/>
              <a:t>שפה</a:t>
            </a:r>
            <a:r>
              <a:rPr lang="en-US" b="1" dirty="0"/>
              <a:t> </a:t>
            </a:r>
            <a:r>
              <a:rPr lang="en-US" b="1" err="1"/>
              <a:t>חדשה</a:t>
            </a:r>
            <a:r>
              <a:rPr lang="en-US" b="1" dirty="0"/>
              <a:t>, </a:t>
            </a:r>
            <a:r>
              <a:rPr lang="en-US" b="1" err="1"/>
              <a:t>כיוון</a:t>
            </a:r>
            <a:r>
              <a:rPr lang="en-US" b="1" dirty="0"/>
              <a:t> </a:t>
            </a:r>
            <a:r>
              <a:rPr lang="en-US" b="1" err="1"/>
              <a:t>שזה</a:t>
            </a:r>
            <a:r>
              <a:rPr lang="en-US" b="1" dirty="0"/>
              <a:t> </a:t>
            </a:r>
            <a:r>
              <a:rPr lang="en-US" b="1" err="1"/>
              <a:t>מאפשר</a:t>
            </a:r>
            <a:r>
              <a:rPr lang="en-US" b="1" dirty="0"/>
              <a:t> </a:t>
            </a:r>
            <a:r>
              <a:rPr lang="en-US" b="1" err="1"/>
              <a:t>לנו</a:t>
            </a:r>
            <a:r>
              <a:rPr lang="en-US" b="1" dirty="0"/>
              <a:t> </a:t>
            </a:r>
            <a:r>
              <a:rPr lang="en-US" b="1" err="1"/>
              <a:t>לתקשר</a:t>
            </a:r>
            <a:r>
              <a:rPr lang="en-US" b="1" dirty="0"/>
              <a:t> </a:t>
            </a:r>
            <a:r>
              <a:rPr lang="en-US" b="1" err="1"/>
              <a:t>ולהתחבר</a:t>
            </a:r>
            <a:r>
              <a:rPr lang="en-US" b="1" dirty="0"/>
              <a:t> </a:t>
            </a:r>
            <a:r>
              <a:rPr lang="en-US" b="1" err="1"/>
              <a:t>עם</a:t>
            </a:r>
            <a:r>
              <a:rPr lang="en-US" b="1" dirty="0"/>
              <a:t> </a:t>
            </a:r>
            <a:r>
              <a:rPr lang="en-US" b="1" err="1"/>
              <a:t>אנשים</a:t>
            </a:r>
            <a:r>
              <a:rPr lang="en-US" b="1" dirty="0"/>
              <a:t> </a:t>
            </a:r>
            <a:r>
              <a:rPr lang="en-US" b="1" err="1"/>
              <a:t>מתרבויות</a:t>
            </a:r>
            <a:r>
              <a:rPr lang="en-US" b="1" dirty="0"/>
              <a:t> </a:t>
            </a:r>
            <a:r>
              <a:rPr lang="en-US" b="1" err="1"/>
              <a:t>וממקומות</a:t>
            </a:r>
            <a:r>
              <a:rPr lang="en-US" b="1" dirty="0"/>
              <a:t> </a:t>
            </a:r>
            <a:r>
              <a:rPr lang="en-US" b="1" err="1"/>
              <a:t>שונים</a:t>
            </a:r>
            <a:r>
              <a:rPr lang="en-US" b="1" dirty="0"/>
              <a:t>.</a:t>
            </a:r>
            <a:endParaRPr lang="en-US" b="1" baseline="30000" dirty="0">
              <a:ea typeface="Calibri"/>
              <a:cs typeface="Calibri"/>
            </a:endParaRPr>
          </a:p>
          <a:p>
            <a:endParaRPr lang="en-US" b="1" dirty="0">
              <a:ea typeface="Calibri"/>
              <a:cs typeface="Calibri"/>
            </a:endParaRPr>
          </a:p>
          <a:p>
            <a:r>
              <a:rPr lang="en-US" b="1" dirty="0"/>
              <a:t> </a:t>
            </a:r>
            <a:r>
              <a:rPr lang="en-US" b="1" err="1"/>
              <a:t>זה</a:t>
            </a:r>
            <a:r>
              <a:rPr lang="en-US" b="1" dirty="0"/>
              <a:t> </a:t>
            </a:r>
            <a:r>
              <a:rPr lang="en-US" b="1" err="1"/>
              <a:t>יכול</a:t>
            </a:r>
            <a:r>
              <a:rPr lang="en-US" b="1" dirty="0"/>
              <a:t> </a:t>
            </a:r>
            <a:r>
              <a:rPr lang="en-US" b="1" err="1"/>
              <a:t>להיות</a:t>
            </a:r>
            <a:r>
              <a:rPr lang="en-US" b="1" dirty="0"/>
              <a:t> </a:t>
            </a:r>
            <a:r>
              <a:rPr lang="en-US" b="1" err="1"/>
              <a:t>דרך</a:t>
            </a:r>
            <a:r>
              <a:rPr lang="en-US" b="1" dirty="0"/>
              <a:t> </a:t>
            </a:r>
            <a:r>
              <a:rPr lang="en-US" b="1" err="1"/>
              <a:t>מעולה</a:t>
            </a:r>
            <a:r>
              <a:rPr lang="en-US" b="1" dirty="0"/>
              <a:t> </a:t>
            </a:r>
            <a:r>
              <a:rPr lang="en-US" b="1" err="1"/>
              <a:t>להרגיש</a:t>
            </a:r>
            <a:r>
              <a:rPr lang="en-US" b="1" dirty="0"/>
              <a:t> </a:t>
            </a:r>
            <a:r>
              <a:rPr lang="en-US" b="1" err="1"/>
              <a:t>מחובר</a:t>
            </a:r>
            <a:r>
              <a:rPr lang="en-US" b="1" dirty="0"/>
              <a:t> </a:t>
            </a:r>
            <a:r>
              <a:rPr lang="en-US" b="1" err="1"/>
              <a:t>ומעורב</a:t>
            </a:r>
            <a:r>
              <a:rPr lang="en-US" b="1" dirty="0"/>
              <a:t> </a:t>
            </a:r>
            <a:r>
              <a:rPr lang="en-US" b="1" err="1"/>
              <a:t>בקהל</a:t>
            </a:r>
            <a:r>
              <a:rPr lang="en-US" b="1" dirty="0"/>
              <a:t> </a:t>
            </a:r>
            <a:r>
              <a:rPr lang="en-US" b="1" err="1"/>
              <a:t>הגלובלי</a:t>
            </a:r>
            <a:r>
              <a:rPr lang="en-US" b="1" dirty="0"/>
              <a:t> </a:t>
            </a:r>
            <a:r>
              <a:rPr lang="en-US" b="1" err="1"/>
              <a:t>של</a:t>
            </a:r>
            <a:r>
              <a:rPr lang="en-US" b="1" dirty="0"/>
              <a:t> </a:t>
            </a:r>
            <a:r>
              <a:rPr lang="en-US" b="1" err="1"/>
              <a:t>לומדי</a:t>
            </a:r>
            <a:r>
              <a:rPr lang="en-US" b="1" dirty="0"/>
              <a:t> </a:t>
            </a:r>
            <a:r>
              <a:rPr lang="en-US" b="1" err="1"/>
              <a:t>שפות</a:t>
            </a:r>
            <a:r>
              <a:rPr lang="en-US" b="1" dirty="0"/>
              <a:t>.</a:t>
            </a:r>
            <a:endParaRPr lang="en-US" b="1" dirty="0">
              <a:ea typeface="Calibri"/>
              <a:cs typeface="Calibri"/>
            </a:endParaRPr>
          </a:p>
          <a:p>
            <a:endParaRPr lang="en-US" b="1" dirty="0">
              <a:ea typeface="Calibri"/>
              <a:cs typeface="Calibri"/>
            </a:endParaRPr>
          </a:p>
          <a:p>
            <a:r>
              <a:rPr lang="en-US" b="1" err="1"/>
              <a:t>אז</a:t>
            </a:r>
            <a:r>
              <a:rPr lang="en-US" b="1" dirty="0"/>
              <a:t>, </a:t>
            </a:r>
            <a:r>
              <a:rPr lang="en-US" b="1" err="1"/>
              <a:t>אם</a:t>
            </a:r>
            <a:r>
              <a:rPr lang="en-US" b="1" dirty="0"/>
              <a:t> </a:t>
            </a:r>
            <a:r>
              <a:rPr lang="en-US" b="1" err="1"/>
              <a:t>אתה</a:t>
            </a:r>
            <a:r>
              <a:rPr lang="en-US" b="1" dirty="0"/>
              <a:t> </a:t>
            </a:r>
            <a:r>
              <a:rPr lang="en-US" b="1" err="1"/>
              <a:t>משתמש</a:t>
            </a:r>
            <a:r>
              <a:rPr lang="en-US" b="1" dirty="0"/>
              <a:t> ב-Duolingo </a:t>
            </a:r>
            <a:r>
              <a:rPr lang="en-US" b="1" err="1"/>
              <a:t>ללמידת</a:t>
            </a:r>
            <a:r>
              <a:rPr lang="en-US" b="1" dirty="0"/>
              <a:t> </a:t>
            </a:r>
            <a:r>
              <a:rPr lang="en-US" b="1" err="1"/>
              <a:t>שפה</a:t>
            </a:r>
            <a:r>
              <a:rPr lang="en-US" b="1" dirty="0"/>
              <a:t> </a:t>
            </a:r>
            <a:r>
              <a:rPr lang="en-US" b="1" err="1"/>
              <a:t>חדשה</a:t>
            </a:r>
            <a:r>
              <a:rPr lang="en-US" b="1" dirty="0"/>
              <a:t>, </a:t>
            </a:r>
            <a:r>
              <a:rPr lang="en-US" b="1" err="1"/>
              <a:t>זה</a:t>
            </a:r>
            <a:r>
              <a:rPr lang="en-US" b="1" dirty="0"/>
              <a:t> </a:t>
            </a:r>
            <a:r>
              <a:rPr lang="en-US" b="1" err="1"/>
              <a:t>יכול</a:t>
            </a:r>
            <a:r>
              <a:rPr lang="en-US" b="1" dirty="0"/>
              <a:t> </a:t>
            </a:r>
            <a:r>
              <a:rPr lang="en-US" b="1" err="1"/>
              <a:t>לתמוך</a:t>
            </a:r>
            <a:r>
              <a:rPr lang="en-US" b="1" dirty="0"/>
              <a:t> </a:t>
            </a:r>
            <a:r>
              <a:rPr lang="en-US" b="1" err="1"/>
              <a:t>באושר</a:t>
            </a:r>
            <a:r>
              <a:rPr lang="en-US" b="1" dirty="0"/>
              <a:t> </a:t>
            </a:r>
            <a:r>
              <a:rPr lang="en-US" b="1" err="1"/>
              <a:t>החברתי</a:t>
            </a:r>
            <a:r>
              <a:rPr lang="en-US" b="1" dirty="0"/>
              <a:t> </a:t>
            </a:r>
            <a:r>
              <a:rPr lang="en-US" b="1" err="1"/>
              <a:t>שלך</a:t>
            </a:r>
            <a:r>
              <a:rPr lang="en-US" b="1" dirty="0"/>
              <a:t> </a:t>
            </a:r>
            <a:r>
              <a:rPr lang="en-US" b="1" err="1"/>
              <a:t>על</a:t>
            </a:r>
            <a:r>
              <a:rPr lang="en-US" b="1" dirty="0"/>
              <a:t> </a:t>
            </a:r>
            <a:r>
              <a:rPr lang="en-US" b="1" err="1"/>
              <a:t>ידי</a:t>
            </a:r>
            <a:r>
              <a:rPr lang="en-US" b="1" dirty="0"/>
              <a:t> </a:t>
            </a:r>
            <a:r>
              <a:rPr lang="en-US" b="1" err="1"/>
              <a:t>הגברת</a:t>
            </a:r>
            <a:r>
              <a:rPr lang="en-US" b="1" dirty="0"/>
              <a:t> </a:t>
            </a:r>
            <a:r>
              <a:rPr lang="en-US" b="1" err="1"/>
              <a:t>התחושה</a:t>
            </a:r>
            <a:r>
              <a:rPr lang="en-US" b="1" dirty="0"/>
              <a:t> </a:t>
            </a:r>
            <a:r>
              <a:rPr lang="en-US" b="1" err="1"/>
              <a:t>של</a:t>
            </a:r>
            <a:r>
              <a:rPr lang="en-US" b="1" dirty="0"/>
              <a:t> </a:t>
            </a:r>
            <a:r>
              <a:rPr lang="en-US" b="1" err="1"/>
              <a:t>שייכות</a:t>
            </a:r>
            <a:r>
              <a:rPr lang="en-US" b="1" dirty="0"/>
              <a:t> </a:t>
            </a:r>
            <a:r>
              <a:rPr lang="en-US" b="1" err="1"/>
              <a:t>וחיבור</a:t>
            </a:r>
            <a:r>
              <a:rPr lang="en-US" b="1" dirty="0"/>
              <a:t> </a:t>
            </a:r>
            <a:r>
              <a:rPr lang="en-US" b="1" err="1"/>
              <a:t>לקהל</a:t>
            </a:r>
            <a:r>
              <a:rPr lang="en-US" b="1" dirty="0"/>
              <a:t> </a:t>
            </a:r>
            <a:r>
              <a:rPr lang="en-US" b="1" err="1"/>
              <a:t>הגלובלי</a:t>
            </a:r>
            <a:r>
              <a:rPr lang="en-US" b="1" dirty="0"/>
              <a:t> </a:t>
            </a:r>
            <a:r>
              <a:rPr lang="en-US" b="1" err="1"/>
              <a:t>של</a:t>
            </a:r>
            <a:r>
              <a:rPr lang="en-US" b="1" dirty="0"/>
              <a:t> </a:t>
            </a:r>
            <a:r>
              <a:rPr lang="en-US" b="1" err="1"/>
              <a:t>לומדי</a:t>
            </a:r>
            <a:r>
              <a:rPr lang="en-US" b="1" dirty="0"/>
              <a:t> </a:t>
            </a:r>
            <a:r>
              <a:rPr lang="en-US" b="1" err="1"/>
              <a:t>שפות</a:t>
            </a:r>
            <a:r>
              <a:rPr lang="en-US" b="1" dirty="0"/>
              <a:t>. </a:t>
            </a:r>
            <a:r>
              <a:rPr lang="en-US" b="1" err="1"/>
              <a:t>זה</a:t>
            </a:r>
            <a:r>
              <a:rPr lang="en-US" b="1" dirty="0"/>
              <a:t> </a:t>
            </a:r>
            <a:r>
              <a:rPr lang="en-US" b="1" err="1"/>
              <a:t>יכול</a:t>
            </a:r>
            <a:r>
              <a:rPr lang="en-US" b="1" dirty="0"/>
              <a:t> </a:t>
            </a:r>
            <a:r>
              <a:rPr lang="en-US" b="1" err="1"/>
              <a:t>גם</a:t>
            </a:r>
            <a:r>
              <a:rPr lang="en-US" b="1" dirty="0"/>
              <a:t> </a:t>
            </a:r>
            <a:r>
              <a:rPr lang="en-US" b="1" err="1"/>
              <a:t>להגביר</a:t>
            </a:r>
            <a:r>
              <a:rPr lang="en-US" b="1" dirty="0"/>
              <a:t> </a:t>
            </a:r>
            <a:r>
              <a:rPr lang="en-US" b="1" err="1"/>
              <a:t>את</a:t>
            </a:r>
            <a:r>
              <a:rPr lang="en-US" b="1" dirty="0"/>
              <a:t> </a:t>
            </a:r>
            <a:r>
              <a:rPr lang="en-US" b="1" err="1"/>
              <a:t>הביטחון</a:t>
            </a:r>
            <a:r>
              <a:rPr lang="en-US" b="1" dirty="0"/>
              <a:t> </a:t>
            </a:r>
            <a:r>
              <a:rPr lang="en-US" b="1" err="1"/>
              <a:t>שלך</a:t>
            </a:r>
            <a:r>
              <a:rPr lang="en-US" b="1" dirty="0"/>
              <a:t> </a:t>
            </a:r>
            <a:r>
              <a:rPr lang="en-US" b="1" err="1"/>
              <a:t>ביכולת</a:t>
            </a:r>
            <a:r>
              <a:rPr lang="en-US" b="1" dirty="0"/>
              <a:t> </a:t>
            </a:r>
            <a:r>
              <a:rPr lang="en-US" b="1" err="1"/>
              <a:t>לתקשר</a:t>
            </a:r>
            <a:r>
              <a:rPr lang="en-US" b="1" dirty="0"/>
              <a:t> </a:t>
            </a:r>
            <a:r>
              <a:rPr lang="en-US" b="1" err="1"/>
              <a:t>בשפה</a:t>
            </a:r>
            <a:r>
              <a:rPr lang="en-US" b="1" dirty="0"/>
              <a:t> </a:t>
            </a:r>
            <a:r>
              <a:rPr lang="en-US" b="1" err="1"/>
              <a:t>חדשה</a:t>
            </a:r>
            <a:r>
              <a:rPr lang="en-US" b="1" dirty="0"/>
              <a:t>, </a:t>
            </a:r>
            <a:r>
              <a:rPr lang="en-US" b="1" err="1"/>
              <a:t>מה</a:t>
            </a:r>
            <a:r>
              <a:rPr lang="en-US" b="1" dirty="0"/>
              <a:t> </a:t>
            </a:r>
            <a:r>
              <a:rPr lang="en-US" b="1" err="1"/>
              <a:t>שיכול</a:t>
            </a:r>
            <a:r>
              <a:rPr lang="en-US" b="1" dirty="0"/>
              <a:t> </a:t>
            </a:r>
            <a:r>
              <a:rPr lang="en-US" b="1" err="1"/>
              <a:t>להוביל</a:t>
            </a:r>
            <a:r>
              <a:rPr lang="en-US" b="1" dirty="0"/>
              <a:t> </a:t>
            </a:r>
            <a:r>
              <a:rPr lang="en-US" b="1" err="1"/>
              <a:t>להגברת</a:t>
            </a:r>
            <a:r>
              <a:rPr lang="en-US" b="1" dirty="0"/>
              <a:t> </a:t>
            </a:r>
            <a:r>
              <a:rPr lang="en-US" b="1" err="1"/>
              <a:t>האושר</a:t>
            </a:r>
            <a:r>
              <a:rPr lang="en-US" b="1" dirty="0"/>
              <a:t> </a:t>
            </a:r>
            <a:r>
              <a:rPr lang="en-US" b="1" err="1"/>
              <a:t>החברתי</a:t>
            </a:r>
            <a:r>
              <a:rPr lang="en-US" b="1" dirty="0"/>
              <a:t>.</a:t>
            </a:r>
            <a:endParaRPr lang="en-US" b="1" baseline="30000">
              <a:ea typeface="Calibri"/>
              <a:cs typeface="Calibri"/>
            </a:endParaRPr>
          </a:p>
          <a:p>
            <a:endParaRPr lang="en-US" b="1" dirty="0">
              <a:ea typeface="Calibri"/>
              <a:cs typeface="Calibri"/>
            </a:endParaRPr>
          </a:p>
          <a:p>
            <a:endParaRPr lang="en-US"/>
          </a:p>
          <a:p>
            <a:endParaRPr lang="en-US"/>
          </a:p>
          <a:p>
            <a:endParaRPr lang="en-US"/>
          </a:p>
          <a:p>
            <a:endParaRPr lang="en-US"/>
          </a:p>
        </p:txBody>
      </p:sp>
      <p:pic>
        <p:nvPicPr>
          <p:cNvPr id="7" name="תמונה 6" descr="The Duolingo Family Plan: How It Works">
            <a:extLst>
              <a:ext uri="{FF2B5EF4-FFF2-40B4-BE49-F238E27FC236}">
                <a16:creationId xmlns:a16="http://schemas.microsoft.com/office/drawing/2014/main" id="{8CB17149-8A98-8CA6-EA75-989CA545E12B}"/>
              </a:ext>
            </a:extLst>
          </p:cNvPr>
          <p:cNvPicPr>
            <a:picLocks noChangeAspect="1"/>
          </p:cNvPicPr>
          <p:nvPr/>
        </p:nvPicPr>
        <p:blipFill>
          <a:blip r:embed="rId3"/>
          <a:stretch>
            <a:fillRect/>
          </a:stretch>
        </p:blipFill>
        <p:spPr>
          <a:xfrm>
            <a:off x="-549125" y="4253279"/>
            <a:ext cx="4545390" cy="2717824"/>
          </a:xfrm>
          <a:prstGeom prst="rect">
            <a:avLst/>
          </a:prstGeom>
        </p:spPr>
      </p:pic>
      <p:pic>
        <p:nvPicPr>
          <p:cNvPr id="8" name="תמונה 7" descr="תמונה שמכילה טקסט, מפה, צילום מסך, אטלס&#10;&#10;התיאור נוצר באופן אוטומטי">
            <a:extLst>
              <a:ext uri="{FF2B5EF4-FFF2-40B4-BE49-F238E27FC236}">
                <a16:creationId xmlns:a16="http://schemas.microsoft.com/office/drawing/2014/main" id="{DD1E5E1D-BF17-DBC7-5FB8-E4C4A825CFD7}"/>
              </a:ext>
            </a:extLst>
          </p:cNvPr>
          <p:cNvPicPr>
            <a:picLocks noChangeAspect="1"/>
          </p:cNvPicPr>
          <p:nvPr/>
        </p:nvPicPr>
        <p:blipFill>
          <a:blip r:embed="rId4"/>
          <a:stretch>
            <a:fillRect/>
          </a:stretch>
        </p:blipFill>
        <p:spPr>
          <a:xfrm>
            <a:off x="5798629" y="942219"/>
            <a:ext cx="5777549" cy="5154990"/>
          </a:xfrm>
          <a:prstGeom prst="rect">
            <a:avLst/>
          </a:prstGeom>
        </p:spPr>
      </p:pic>
    </p:spTree>
    <p:extLst>
      <p:ext uri="{BB962C8B-B14F-4D97-AF65-F5344CB8AC3E}">
        <p14:creationId xmlns:p14="http://schemas.microsoft.com/office/powerpoint/2010/main" val="218604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מציין מיקום תוכן 3" descr="תמונה שמכילה טקסט, צילום מסך, ירוק, סרט מצויר&#10;&#10;התיאור נוצר באופן אוטומטי">
            <a:extLst>
              <a:ext uri="{FF2B5EF4-FFF2-40B4-BE49-F238E27FC236}">
                <a16:creationId xmlns:a16="http://schemas.microsoft.com/office/drawing/2014/main" id="{15FC4CED-D55C-89E9-E7A1-8914FCF57E3D}"/>
              </a:ext>
            </a:extLst>
          </p:cNvPr>
          <p:cNvPicPr>
            <a:picLocks noGrp="1" noChangeAspect="1"/>
          </p:cNvPicPr>
          <p:nvPr>
            <p:ph idx="1"/>
          </p:nvPr>
        </p:nvPicPr>
        <p:blipFill rotWithShape="1">
          <a:blip r:embed="rId2"/>
          <a:srcRect r="565"/>
          <a:stretch/>
        </p:blipFill>
        <p:spPr>
          <a:xfrm>
            <a:off x="20" y="10"/>
            <a:ext cx="12191980" cy="6866290"/>
          </a:xfrm>
          <a:prstGeom prst="rect">
            <a:avLst/>
          </a:prstGeom>
        </p:spPr>
      </p:pic>
    </p:spTree>
    <p:extLst>
      <p:ext uri="{BB962C8B-B14F-4D97-AF65-F5344CB8AC3E}">
        <p14:creationId xmlns:p14="http://schemas.microsoft.com/office/powerpoint/2010/main" val="211618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descr="תמונה שמכילה סרט מצויר, צפרדע, אומנות קליפיפם, ירוק&#10;&#10;התיאור נוצר באופן אוטומטי">
            <a:extLst>
              <a:ext uri="{FF2B5EF4-FFF2-40B4-BE49-F238E27FC236}">
                <a16:creationId xmlns:a16="http://schemas.microsoft.com/office/drawing/2014/main" id="{368486A0-5296-2080-EBAE-F0F2E6F79A41}"/>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3" name="תיבת טקסט 22">
            <a:extLst>
              <a:ext uri="{FF2B5EF4-FFF2-40B4-BE49-F238E27FC236}">
                <a16:creationId xmlns:a16="http://schemas.microsoft.com/office/drawing/2014/main" id="{E15E4201-92C6-9DEB-C937-53C88F7370F3}"/>
              </a:ext>
            </a:extLst>
          </p:cNvPr>
          <p:cNvSpPr txBox="1"/>
          <p:nvPr/>
        </p:nvSpPr>
        <p:spPr>
          <a:xfrm>
            <a:off x="5256592" y="3490685"/>
            <a:ext cx="6311293" cy="34163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dirty="0">
                <a:latin typeface="Aptos"/>
                <a:cs typeface="Arial"/>
              </a:rPr>
              <a:t>אושר סובייקטיבי הוא מצב רגשי ונפשי של אדם שמתקבל ונמדד כפי שהוא מובן ומורגש על ידי האדם עצמו. במובן זה, אושר סובייקטיבי הוא חוויית השבעות ותחושת רצון עצמית של אדם לפי דרכו האישית והפרטית של ראות העולם.</a:t>
            </a:r>
            <a:br>
              <a:rPr lang="he-IL" dirty="0">
                <a:latin typeface="Aptos"/>
                <a:cs typeface="Arial"/>
              </a:rPr>
            </a:br>
            <a:br>
              <a:rPr lang="en-US" dirty="0"/>
            </a:br>
            <a:r>
              <a:rPr lang="he-IL" dirty="0">
                <a:latin typeface="Aptos"/>
                <a:cs typeface="Arial"/>
              </a:rPr>
              <a:t>כל אדם יכול להעריך ולהשפיע על רמת האושר שלו בהתאם לחוויותיו, מטרותיו, והצלחותיו האישיות והמקצועיות. כמו כן, אושר סובייקטיבי נעשה גם על פי תחושת המשמעות והכיוונים שאדם נותן לחייו, ואיך הוא מסתגל ומגיב לאתגרים ולמצבים שונים בחיים.</a:t>
            </a:r>
          </a:p>
          <a:p>
            <a:r>
              <a:rPr lang="he-IL" dirty="0">
                <a:latin typeface="Aptos"/>
                <a:cs typeface="Arial"/>
              </a:rPr>
              <a:t>אושר סובייקטיבי אינו מושג חופשי מכל סוג של קשר למציאות או למדדים חיצוניים, אלא הוא חווייתי ונתמקד ברגשות ובדרך שבה האדם חווה את חייו.</a:t>
            </a:r>
          </a:p>
        </p:txBody>
      </p:sp>
      <p:sp>
        <p:nvSpPr>
          <p:cNvPr id="29" name="תיבת טקסט 28">
            <a:extLst>
              <a:ext uri="{FF2B5EF4-FFF2-40B4-BE49-F238E27FC236}">
                <a16:creationId xmlns:a16="http://schemas.microsoft.com/office/drawing/2014/main" id="{4BC89745-4A74-954A-3B82-642518DE6A57}"/>
              </a:ext>
            </a:extLst>
          </p:cNvPr>
          <p:cNvSpPr txBox="1"/>
          <p:nvPr/>
        </p:nvSpPr>
        <p:spPr>
          <a:xfrm>
            <a:off x="301415" y="2200366"/>
            <a:ext cx="3611115" cy="2092418"/>
          </a:xfrm>
          <a:custGeom>
            <a:avLst/>
            <a:gdLst>
              <a:gd name="connsiteX0" fmla="*/ 0 w 3611115"/>
              <a:gd name="connsiteY0" fmla="*/ 1046209 h 2092418"/>
              <a:gd name="connsiteX1" fmla="*/ 1805558 w 3611115"/>
              <a:gd name="connsiteY1" fmla="*/ 0 h 2092418"/>
              <a:gd name="connsiteX2" fmla="*/ 3611116 w 3611115"/>
              <a:gd name="connsiteY2" fmla="*/ 1046209 h 2092418"/>
              <a:gd name="connsiteX3" fmla="*/ 1805558 w 3611115"/>
              <a:gd name="connsiteY3" fmla="*/ 2092418 h 2092418"/>
              <a:gd name="connsiteX4" fmla="*/ 0 w 3611115"/>
              <a:gd name="connsiteY4" fmla="*/ 1046209 h 209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115" h="2092418" extrusionOk="0">
                <a:moveTo>
                  <a:pt x="0" y="1046209"/>
                </a:moveTo>
                <a:cubicBezTo>
                  <a:pt x="102399" y="232741"/>
                  <a:pt x="926718" y="21382"/>
                  <a:pt x="1805558" y="0"/>
                </a:cubicBezTo>
                <a:cubicBezTo>
                  <a:pt x="2948053" y="49314"/>
                  <a:pt x="3647314" y="494998"/>
                  <a:pt x="3611116" y="1046209"/>
                </a:cubicBezTo>
                <a:cubicBezTo>
                  <a:pt x="3722993" y="1695823"/>
                  <a:pt x="2824259" y="2062418"/>
                  <a:pt x="1805558" y="2092418"/>
                </a:cubicBezTo>
                <a:cubicBezTo>
                  <a:pt x="894660" y="2142917"/>
                  <a:pt x="113176" y="1537239"/>
                  <a:pt x="0" y="1046209"/>
                </a:cubicBezTo>
                <a:close/>
              </a:path>
            </a:pathLst>
          </a:custGeom>
          <a:noFill/>
          <a:ln w="174625" cmpd="thinThick">
            <a:solidFill>
              <a:srgbClr val="231815"/>
            </a:solidFill>
            <a:extLst>
              <a:ext uri="{C807C97D-BFC1-408E-A445-0C87EB9F89A2}">
                <ask:lineSketchStyleProps xmlns:ask="http://schemas.microsoft.com/office/drawing/2018/sketchyshapes" sd="1048302887">
                  <a:prstGeom prst="ellipse">
                    <a:avLst/>
                  </a:prstGeom>
                  <ask:type>
                    <ask:lineSketchScribble/>
                  </ask:type>
                </ask:lineSketchStyleProps>
              </a:ext>
            </a:extLst>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rtl="0">
              <a:lnSpc>
                <a:spcPct val="90000"/>
              </a:lnSpc>
              <a:spcBef>
                <a:spcPct val="0"/>
              </a:spcBef>
              <a:spcAft>
                <a:spcPts val="600"/>
              </a:spcAft>
            </a:pPr>
            <a:r>
              <a:rPr lang="en-US" sz="3200" b="1" dirty="0" err="1">
                <a:solidFill>
                  <a:schemeClr val="bg1"/>
                </a:solidFill>
                <a:latin typeface="+mj-lt"/>
                <a:ea typeface="+mj-ea"/>
                <a:cs typeface="+mj-cs"/>
              </a:rPr>
              <a:t>אושר</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סובייקטיבי</a:t>
            </a:r>
            <a:endParaRPr lang="he-IL" sz="3200" b="1" dirty="0">
              <a:solidFill>
                <a:schemeClr val="bg1"/>
              </a:solidFill>
              <a:latin typeface="+mj-lt"/>
              <a:ea typeface="+mj-ea"/>
              <a:cs typeface="+mj-cs"/>
            </a:endParaRPr>
          </a:p>
          <a:p>
            <a:pPr algn="ctr" rtl="0">
              <a:lnSpc>
                <a:spcPct val="90000"/>
              </a:lnSpc>
              <a:spcBef>
                <a:spcPct val="0"/>
              </a:spcBef>
              <a:spcAft>
                <a:spcPts val="600"/>
              </a:spcAft>
            </a:pPr>
            <a:r>
              <a:rPr lang="he-IL" b="1" dirty="0">
                <a:solidFill>
                  <a:schemeClr val="bg1"/>
                </a:solidFill>
                <a:latin typeface="+mj-lt"/>
                <a:ea typeface="+mj-ea"/>
                <a:cs typeface="+mj-cs"/>
              </a:rPr>
              <a:t>דנה </a:t>
            </a:r>
            <a:r>
              <a:rPr lang="he-IL" b="1" dirty="0" err="1">
                <a:solidFill>
                  <a:schemeClr val="bg1"/>
                </a:solidFill>
                <a:latin typeface="+mj-lt"/>
                <a:ea typeface="+mj-ea"/>
                <a:cs typeface="+mj-cs"/>
              </a:rPr>
              <a:t>מונד</a:t>
            </a:r>
            <a:r>
              <a:rPr lang="en-US" sz="3200" b="1" dirty="0">
                <a:solidFill>
                  <a:schemeClr val="bg1"/>
                </a:solidFill>
                <a:latin typeface="+mj-lt"/>
                <a:ea typeface="+mj-ea"/>
                <a:cs typeface="+mj-cs"/>
              </a:rPr>
              <a:t> </a:t>
            </a:r>
            <a:endParaRPr lang="en-US" sz="3200" dirty="0">
              <a:solidFill>
                <a:schemeClr val="bg1"/>
              </a:solidFill>
              <a:latin typeface="+mj-lt"/>
              <a:ea typeface="Calibri Light"/>
              <a:cs typeface="Calibri Light"/>
            </a:endParaRPr>
          </a:p>
        </p:txBody>
      </p:sp>
    </p:spTree>
    <p:extLst>
      <p:ext uri="{BB962C8B-B14F-4D97-AF65-F5344CB8AC3E}">
        <p14:creationId xmlns:p14="http://schemas.microsoft.com/office/powerpoint/2010/main" val="58454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13" name="תיבת טקסט 12">
            <a:extLst>
              <a:ext uri="{FF2B5EF4-FFF2-40B4-BE49-F238E27FC236}">
                <a16:creationId xmlns:a16="http://schemas.microsoft.com/office/drawing/2014/main" id="{BBF843A7-75E2-856D-2D6D-6AE3F1573AA8}"/>
              </a:ext>
            </a:extLst>
          </p:cNvPr>
          <p:cNvSpPr txBox="1"/>
          <p:nvPr/>
        </p:nvSpPr>
        <p:spPr>
          <a:xfrm>
            <a:off x="5191276" y="419072"/>
            <a:ext cx="6879771" cy="2308324"/>
          </a:xfrm>
          <a:custGeom>
            <a:avLst/>
            <a:gdLst>
              <a:gd name="connsiteX0" fmla="*/ 0 w 6879771"/>
              <a:gd name="connsiteY0" fmla="*/ 0 h 2308324"/>
              <a:gd name="connsiteX1" fmla="*/ 642112 w 6879771"/>
              <a:gd name="connsiteY1" fmla="*/ 0 h 2308324"/>
              <a:gd name="connsiteX2" fmla="*/ 1009033 w 6879771"/>
              <a:gd name="connsiteY2" fmla="*/ 0 h 2308324"/>
              <a:gd name="connsiteX3" fmla="*/ 1651145 w 6879771"/>
              <a:gd name="connsiteY3" fmla="*/ 0 h 2308324"/>
              <a:gd name="connsiteX4" fmla="*/ 2155662 w 6879771"/>
              <a:gd name="connsiteY4" fmla="*/ 0 h 2308324"/>
              <a:gd name="connsiteX5" fmla="*/ 2866571 w 6879771"/>
              <a:gd name="connsiteY5" fmla="*/ 0 h 2308324"/>
              <a:gd name="connsiteX6" fmla="*/ 3577481 w 6879771"/>
              <a:gd name="connsiteY6" fmla="*/ 0 h 2308324"/>
              <a:gd name="connsiteX7" fmla="*/ 4081997 w 6879771"/>
              <a:gd name="connsiteY7" fmla="*/ 0 h 2308324"/>
              <a:gd name="connsiteX8" fmla="*/ 4655312 w 6879771"/>
              <a:gd name="connsiteY8" fmla="*/ 0 h 2308324"/>
              <a:gd name="connsiteX9" fmla="*/ 5159828 w 6879771"/>
              <a:gd name="connsiteY9" fmla="*/ 0 h 2308324"/>
              <a:gd name="connsiteX10" fmla="*/ 5801940 w 6879771"/>
              <a:gd name="connsiteY10" fmla="*/ 0 h 2308324"/>
              <a:gd name="connsiteX11" fmla="*/ 6306457 w 6879771"/>
              <a:gd name="connsiteY11" fmla="*/ 0 h 2308324"/>
              <a:gd name="connsiteX12" fmla="*/ 6879771 w 6879771"/>
              <a:gd name="connsiteY12" fmla="*/ 0 h 2308324"/>
              <a:gd name="connsiteX13" fmla="*/ 6879771 w 6879771"/>
              <a:gd name="connsiteY13" fmla="*/ 530915 h 2308324"/>
              <a:gd name="connsiteX14" fmla="*/ 6879771 w 6879771"/>
              <a:gd name="connsiteY14" fmla="*/ 1061829 h 2308324"/>
              <a:gd name="connsiteX15" fmla="*/ 6879771 w 6879771"/>
              <a:gd name="connsiteY15" fmla="*/ 1615827 h 2308324"/>
              <a:gd name="connsiteX16" fmla="*/ 6879771 w 6879771"/>
              <a:gd name="connsiteY16" fmla="*/ 2308324 h 2308324"/>
              <a:gd name="connsiteX17" fmla="*/ 6168861 w 6879771"/>
              <a:gd name="connsiteY17" fmla="*/ 2308324 h 2308324"/>
              <a:gd name="connsiteX18" fmla="*/ 5457952 w 6879771"/>
              <a:gd name="connsiteY18" fmla="*/ 2308324 h 2308324"/>
              <a:gd name="connsiteX19" fmla="*/ 4884637 w 6879771"/>
              <a:gd name="connsiteY19" fmla="*/ 2308324 h 2308324"/>
              <a:gd name="connsiteX20" fmla="*/ 4173728 w 6879771"/>
              <a:gd name="connsiteY20" fmla="*/ 2308324 h 2308324"/>
              <a:gd name="connsiteX21" fmla="*/ 3806807 w 6879771"/>
              <a:gd name="connsiteY21" fmla="*/ 2308324 h 2308324"/>
              <a:gd name="connsiteX22" fmla="*/ 3164695 w 6879771"/>
              <a:gd name="connsiteY22" fmla="*/ 2308324 h 2308324"/>
              <a:gd name="connsiteX23" fmla="*/ 2522583 w 6879771"/>
              <a:gd name="connsiteY23" fmla="*/ 2308324 h 2308324"/>
              <a:gd name="connsiteX24" fmla="*/ 1880471 w 6879771"/>
              <a:gd name="connsiteY24" fmla="*/ 2308324 h 2308324"/>
              <a:gd name="connsiteX25" fmla="*/ 1307156 w 6879771"/>
              <a:gd name="connsiteY25" fmla="*/ 2308324 h 2308324"/>
              <a:gd name="connsiteX26" fmla="*/ 871438 w 6879771"/>
              <a:gd name="connsiteY26" fmla="*/ 2308324 h 2308324"/>
              <a:gd name="connsiteX27" fmla="*/ 0 w 6879771"/>
              <a:gd name="connsiteY27" fmla="*/ 2308324 h 2308324"/>
              <a:gd name="connsiteX28" fmla="*/ 0 w 6879771"/>
              <a:gd name="connsiteY28" fmla="*/ 1708160 h 2308324"/>
              <a:gd name="connsiteX29" fmla="*/ 0 w 6879771"/>
              <a:gd name="connsiteY29" fmla="*/ 1177245 h 2308324"/>
              <a:gd name="connsiteX30" fmla="*/ 0 w 6879771"/>
              <a:gd name="connsiteY30" fmla="*/ 669414 h 2308324"/>
              <a:gd name="connsiteX31" fmla="*/ 0 w 6879771"/>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79771" h="2308324" fill="none" extrusionOk="0">
                <a:moveTo>
                  <a:pt x="0" y="0"/>
                </a:moveTo>
                <a:cubicBezTo>
                  <a:pt x="246730" y="-41386"/>
                  <a:pt x="349174" y="59137"/>
                  <a:pt x="642112" y="0"/>
                </a:cubicBezTo>
                <a:cubicBezTo>
                  <a:pt x="935050" y="-59137"/>
                  <a:pt x="858226" y="37702"/>
                  <a:pt x="1009033" y="0"/>
                </a:cubicBezTo>
                <a:cubicBezTo>
                  <a:pt x="1159840" y="-37702"/>
                  <a:pt x="1468954" y="23493"/>
                  <a:pt x="1651145" y="0"/>
                </a:cubicBezTo>
                <a:cubicBezTo>
                  <a:pt x="1833336" y="-23493"/>
                  <a:pt x="1977092" y="34348"/>
                  <a:pt x="2155662" y="0"/>
                </a:cubicBezTo>
                <a:cubicBezTo>
                  <a:pt x="2334232" y="-34348"/>
                  <a:pt x="2558172" y="61627"/>
                  <a:pt x="2866571" y="0"/>
                </a:cubicBezTo>
                <a:cubicBezTo>
                  <a:pt x="3174970" y="-61627"/>
                  <a:pt x="3399747" y="44278"/>
                  <a:pt x="3577481" y="0"/>
                </a:cubicBezTo>
                <a:cubicBezTo>
                  <a:pt x="3755215" y="-44278"/>
                  <a:pt x="3884093" y="23756"/>
                  <a:pt x="4081997" y="0"/>
                </a:cubicBezTo>
                <a:cubicBezTo>
                  <a:pt x="4279901" y="-23756"/>
                  <a:pt x="4427177" y="57605"/>
                  <a:pt x="4655312" y="0"/>
                </a:cubicBezTo>
                <a:cubicBezTo>
                  <a:pt x="4883448" y="-57605"/>
                  <a:pt x="4912871" y="22411"/>
                  <a:pt x="5159828" y="0"/>
                </a:cubicBezTo>
                <a:cubicBezTo>
                  <a:pt x="5406785" y="-22411"/>
                  <a:pt x="5559631" y="27420"/>
                  <a:pt x="5801940" y="0"/>
                </a:cubicBezTo>
                <a:cubicBezTo>
                  <a:pt x="6044249" y="-27420"/>
                  <a:pt x="6143532" y="6547"/>
                  <a:pt x="6306457" y="0"/>
                </a:cubicBezTo>
                <a:cubicBezTo>
                  <a:pt x="6469382" y="-6547"/>
                  <a:pt x="6623681" y="9447"/>
                  <a:pt x="6879771" y="0"/>
                </a:cubicBezTo>
                <a:cubicBezTo>
                  <a:pt x="6916720" y="133900"/>
                  <a:pt x="6843922" y="276995"/>
                  <a:pt x="6879771" y="530915"/>
                </a:cubicBezTo>
                <a:cubicBezTo>
                  <a:pt x="6915620" y="784835"/>
                  <a:pt x="6844926" y="802800"/>
                  <a:pt x="6879771" y="1061829"/>
                </a:cubicBezTo>
                <a:cubicBezTo>
                  <a:pt x="6914616" y="1320858"/>
                  <a:pt x="6878484" y="1504782"/>
                  <a:pt x="6879771" y="1615827"/>
                </a:cubicBezTo>
                <a:cubicBezTo>
                  <a:pt x="6881058" y="1726872"/>
                  <a:pt x="6835303" y="2064076"/>
                  <a:pt x="6879771" y="2308324"/>
                </a:cubicBezTo>
                <a:cubicBezTo>
                  <a:pt x="6700299" y="2347853"/>
                  <a:pt x="6474791" y="2233260"/>
                  <a:pt x="6168861" y="2308324"/>
                </a:cubicBezTo>
                <a:cubicBezTo>
                  <a:pt x="5862931" y="2383388"/>
                  <a:pt x="5795253" y="2266248"/>
                  <a:pt x="5457952" y="2308324"/>
                </a:cubicBezTo>
                <a:cubicBezTo>
                  <a:pt x="5120651" y="2350400"/>
                  <a:pt x="5162992" y="2256649"/>
                  <a:pt x="4884637" y="2308324"/>
                </a:cubicBezTo>
                <a:cubicBezTo>
                  <a:pt x="4606283" y="2359999"/>
                  <a:pt x="4412233" y="2225899"/>
                  <a:pt x="4173728" y="2308324"/>
                </a:cubicBezTo>
                <a:cubicBezTo>
                  <a:pt x="3935223" y="2390749"/>
                  <a:pt x="3961970" y="2265414"/>
                  <a:pt x="3806807" y="2308324"/>
                </a:cubicBezTo>
                <a:cubicBezTo>
                  <a:pt x="3651644" y="2351234"/>
                  <a:pt x="3419191" y="2291614"/>
                  <a:pt x="3164695" y="2308324"/>
                </a:cubicBezTo>
                <a:cubicBezTo>
                  <a:pt x="2910199" y="2325034"/>
                  <a:pt x="2782673" y="2293583"/>
                  <a:pt x="2522583" y="2308324"/>
                </a:cubicBezTo>
                <a:cubicBezTo>
                  <a:pt x="2262493" y="2323065"/>
                  <a:pt x="2030322" y="2298779"/>
                  <a:pt x="1880471" y="2308324"/>
                </a:cubicBezTo>
                <a:cubicBezTo>
                  <a:pt x="1730620" y="2317869"/>
                  <a:pt x="1592064" y="2262768"/>
                  <a:pt x="1307156" y="2308324"/>
                </a:cubicBezTo>
                <a:cubicBezTo>
                  <a:pt x="1022249" y="2353880"/>
                  <a:pt x="1019469" y="2266092"/>
                  <a:pt x="871438" y="2308324"/>
                </a:cubicBezTo>
                <a:cubicBezTo>
                  <a:pt x="723407" y="2350556"/>
                  <a:pt x="241550" y="2280803"/>
                  <a:pt x="0" y="2308324"/>
                </a:cubicBezTo>
                <a:cubicBezTo>
                  <a:pt x="-53468" y="2145499"/>
                  <a:pt x="8774" y="1939234"/>
                  <a:pt x="0" y="1708160"/>
                </a:cubicBezTo>
                <a:cubicBezTo>
                  <a:pt x="-8774" y="1477086"/>
                  <a:pt x="13236" y="1430129"/>
                  <a:pt x="0" y="1177245"/>
                </a:cubicBezTo>
                <a:cubicBezTo>
                  <a:pt x="-13236" y="924362"/>
                  <a:pt x="32503" y="848668"/>
                  <a:pt x="0" y="669414"/>
                </a:cubicBezTo>
                <a:cubicBezTo>
                  <a:pt x="-32503" y="490160"/>
                  <a:pt x="18196" y="243895"/>
                  <a:pt x="0" y="0"/>
                </a:cubicBezTo>
                <a:close/>
              </a:path>
              <a:path w="6879771" h="2308324" stroke="0" extrusionOk="0">
                <a:moveTo>
                  <a:pt x="0" y="0"/>
                </a:moveTo>
                <a:cubicBezTo>
                  <a:pt x="76268" y="-24852"/>
                  <a:pt x="207997" y="34088"/>
                  <a:pt x="366921" y="0"/>
                </a:cubicBezTo>
                <a:cubicBezTo>
                  <a:pt x="525845" y="-34088"/>
                  <a:pt x="803711" y="31439"/>
                  <a:pt x="1077831" y="0"/>
                </a:cubicBezTo>
                <a:cubicBezTo>
                  <a:pt x="1351951" y="-31439"/>
                  <a:pt x="1357365" y="3062"/>
                  <a:pt x="1513550" y="0"/>
                </a:cubicBezTo>
                <a:cubicBezTo>
                  <a:pt x="1669735" y="-3062"/>
                  <a:pt x="1740922" y="43470"/>
                  <a:pt x="1880471" y="0"/>
                </a:cubicBezTo>
                <a:cubicBezTo>
                  <a:pt x="2020020" y="-43470"/>
                  <a:pt x="2265161" y="44562"/>
                  <a:pt x="2384987" y="0"/>
                </a:cubicBezTo>
                <a:cubicBezTo>
                  <a:pt x="2504813" y="-44562"/>
                  <a:pt x="2730498" y="16277"/>
                  <a:pt x="3027099" y="0"/>
                </a:cubicBezTo>
                <a:cubicBezTo>
                  <a:pt x="3323700" y="-16277"/>
                  <a:pt x="3376194" y="64802"/>
                  <a:pt x="3669211" y="0"/>
                </a:cubicBezTo>
                <a:cubicBezTo>
                  <a:pt x="3962228" y="-64802"/>
                  <a:pt x="4126575" y="52477"/>
                  <a:pt x="4380121" y="0"/>
                </a:cubicBezTo>
                <a:cubicBezTo>
                  <a:pt x="4633667" y="-52477"/>
                  <a:pt x="4703697" y="17528"/>
                  <a:pt x="4884637" y="0"/>
                </a:cubicBezTo>
                <a:cubicBezTo>
                  <a:pt x="5065577" y="-17528"/>
                  <a:pt x="5244674" y="46362"/>
                  <a:pt x="5595547" y="0"/>
                </a:cubicBezTo>
                <a:cubicBezTo>
                  <a:pt x="5946420" y="-46362"/>
                  <a:pt x="5976480" y="49880"/>
                  <a:pt x="6100064" y="0"/>
                </a:cubicBezTo>
                <a:cubicBezTo>
                  <a:pt x="6223648" y="-49880"/>
                  <a:pt x="6546365" y="50011"/>
                  <a:pt x="6879771" y="0"/>
                </a:cubicBezTo>
                <a:cubicBezTo>
                  <a:pt x="6883637" y="165425"/>
                  <a:pt x="6840885" y="314637"/>
                  <a:pt x="6879771" y="530915"/>
                </a:cubicBezTo>
                <a:cubicBezTo>
                  <a:pt x="6918657" y="747193"/>
                  <a:pt x="6819610" y="852622"/>
                  <a:pt x="6879771" y="1061829"/>
                </a:cubicBezTo>
                <a:cubicBezTo>
                  <a:pt x="6939932" y="1271036"/>
                  <a:pt x="6862603" y="1528676"/>
                  <a:pt x="6879771" y="1661993"/>
                </a:cubicBezTo>
                <a:cubicBezTo>
                  <a:pt x="6896939" y="1795310"/>
                  <a:pt x="6813075" y="2146670"/>
                  <a:pt x="6879771" y="2308324"/>
                </a:cubicBezTo>
                <a:cubicBezTo>
                  <a:pt x="6683778" y="2359325"/>
                  <a:pt x="6572088" y="2295899"/>
                  <a:pt x="6375254" y="2308324"/>
                </a:cubicBezTo>
                <a:cubicBezTo>
                  <a:pt x="6178420" y="2320749"/>
                  <a:pt x="5875972" y="2272461"/>
                  <a:pt x="5733143" y="2308324"/>
                </a:cubicBezTo>
                <a:cubicBezTo>
                  <a:pt x="5590314" y="2344187"/>
                  <a:pt x="5496357" y="2303700"/>
                  <a:pt x="5366221" y="2308324"/>
                </a:cubicBezTo>
                <a:cubicBezTo>
                  <a:pt x="5236085" y="2312948"/>
                  <a:pt x="4870809" y="2236127"/>
                  <a:pt x="4724109" y="2308324"/>
                </a:cubicBezTo>
                <a:cubicBezTo>
                  <a:pt x="4577409" y="2380521"/>
                  <a:pt x="4395417" y="2290835"/>
                  <a:pt x="4288391" y="2308324"/>
                </a:cubicBezTo>
                <a:cubicBezTo>
                  <a:pt x="4181365" y="2325813"/>
                  <a:pt x="4063410" y="2284835"/>
                  <a:pt x="3921469" y="2308324"/>
                </a:cubicBezTo>
                <a:cubicBezTo>
                  <a:pt x="3779528" y="2331813"/>
                  <a:pt x="3423532" y="2276632"/>
                  <a:pt x="3210560" y="2308324"/>
                </a:cubicBezTo>
                <a:cubicBezTo>
                  <a:pt x="2997588" y="2340016"/>
                  <a:pt x="2895917" y="2266045"/>
                  <a:pt x="2637246" y="2308324"/>
                </a:cubicBezTo>
                <a:cubicBezTo>
                  <a:pt x="2378575" y="2350603"/>
                  <a:pt x="2272793" y="2303813"/>
                  <a:pt x="1995134" y="2308324"/>
                </a:cubicBezTo>
                <a:cubicBezTo>
                  <a:pt x="1717475" y="2312835"/>
                  <a:pt x="1631810" y="2307266"/>
                  <a:pt x="1421819" y="2308324"/>
                </a:cubicBezTo>
                <a:cubicBezTo>
                  <a:pt x="1211829" y="2309382"/>
                  <a:pt x="1226649" y="2302660"/>
                  <a:pt x="1054898" y="2308324"/>
                </a:cubicBezTo>
                <a:cubicBezTo>
                  <a:pt x="883147" y="2313988"/>
                  <a:pt x="809127" y="2267624"/>
                  <a:pt x="619179" y="2308324"/>
                </a:cubicBezTo>
                <a:cubicBezTo>
                  <a:pt x="429231" y="2349024"/>
                  <a:pt x="257124" y="2258406"/>
                  <a:pt x="0" y="2308324"/>
                </a:cubicBezTo>
                <a:cubicBezTo>
                  <a:pt x="-36566" y="2080436"/>
                  <a:pt x="44044" y="1971844"/>
                  <a:pt x="0" y="1800493"/>
                </a:cubicBezTo>
                <a:cubicBezTo>
                  <a:pt x="-44044" y="1629142"/>
                  <a:pt x="48418" y="1366689"/>
                  <a:pt x="0" y="1200328"/>
                </a:cubicBezTo>
                <a:cubicBezTo>
                  <a:pt x="-48418" y="1033967"/>
                  <a:pt x="49501" y="818848"/>
                  <a:pt x="0" y="623247"/>
                </a:cubicBezTo>
                <a:cubicBezTo>
                  <a:pt x="-49501" y="427646"/>
                  <a:pt x="62108" y="308673"/>
                  <a:pt x="0" y="0"/>
                </a:cubicBezTo>
                <a:close/>
              </a:path>
            </a:pathLst>
          </a:custGeom>
          <a:solidFill>
            <a:schemeClr val="bg1">
              <a:lumMod val="95000"/>
              <a:lumOff val="5000"/>
            </a:schemeClr>
          </a:solidFill>
          <a:ln>
            <a:extLst>
              <a:ext uri="{C807C97D-BFC1-408E-A445-0C87EB9F89A2}">
                <ask:lineSketchStyleProps xmlns:ask="http://schemas.microsoft.com/office/drawing/2018/sketchyshapes" sd="3653843997">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sz="1600" dirty="0">
                <a:solidFill>
                  <a:schemeClr val="tx1"/>
                </a:solidFill>
                <a:latin typeface="Aptos"/>
                <a:cs typeface="Arial"/>
              </a:rPr>
              <a:t>ברגע שהמשתמש נכנס לאפליקציה כבר מופיע ינשוף ירוק זוהר מחייך שמחכה לראותו, </a:t>
            </a:r>
            <a:br>
              <a:rPr lang="he-IL" sz="1600" dirty="0">
                <a:solidFill>
                  <a:schemeClr val="tx1"/>
                </a:solidFill>
                <a:latin typeface="Aptos"/>
                <a:cs typeface="Arial"/>
              </a:rPr>
            </a:br>
            <a:r>
              <a:rPr lang="he-IL" sz="1600" dirty="0">
                <a:solidFill>
                  <a:schemeClr val="tx1"/>
                </a:solidFill>
                <a:latin typeface="Aptos"/>
                <a:cs typeface="Arial"/>
              </a:rPr>
              <a:t>וגורם לו להרגיש שהוא קיבל ברכת שלום מבן אדם מחייך ואז הוא ירצה לחייך חזרה ולהתחיל את האפליקצייה בחיוביות.</a:t>
            </a:r>
          </a:p>
          <a:p>
            <a:r>
              <a:rPr lang="he-IL" sz="1600" dirty="0">
                <a:solidFill>
                  <a:schemeClr val="tx1"/>
                </a:solidFill>
                <a:latin typeface="Aptos"/>
                <a:cs typeface="Arial"/>
              </a:rPr>
              <a:t>באפליקצייה צוברים נקודות כאשר מתקדמים בשלבים, ככה שהמשתמש נמצא באפליקציה הוא ירצה להמשיך לעבור עוד ועוד שלבים ולצבור נקודות שיגרמו לו להרגיש טוב שהוא התקדם הרבה.</a:t>
            </a:r>
            <a:br>
              <a:rPr lang="he-IL" sz="1600" dirty="0">
                <a:solidFill>
                  <a:schemeClr val="tx1"/>
                </a:solidFill>
              </a:rPr>
            </a:br>
            <a:r>
              <a:rPr lang="he-IL" sz="1600" dirty="0">
                <a:solidFill>
                  <a:schemeClr val="tx1"/>
                </a:solidFill>
                <a:latin typeface="Aptos"/>
                <a:cs typeface="Arial"/>
              </a:rPr>
              <a:t>לא ניתן לעבור לשלב הבא עד שהמשתמש לא עובר את כל התרגולים שנמצאים בשלב הזה, מה שמעלה את המניע הפנימי של המשתמשים על ידי העלאת סקרנותם ואת הרצון ללמוד ואז הם מקבלים סיפוק עצמי שהם סיימו את השלב.</a:t>
            </a:r>
          </a:p>
        </p:txBody>
      </p:sp>
      <p:pic>
        <p:nvPicPr>
          <p:cNvPr id="18" name="תמונה 17" descr="תמונה שמכילה טקסט, צילום מסך, סרט מצויר, אומנות קליפיפם&#10;&#10;התיאור נוצר באופן אוטומטי">
            <a:extLst>
              <a:ext uri="{FF2B5EF4-FFF2-40B4-BE49-F238E27FC236}">
                <a16:creationId xmlns:a16="http://schemas.microsoft.com/office/drawing/2014/main" id="{3ABA8E78-5034-3F35-AF7E-22F9BFEBF59E}"/>
              </a:ext>
            </a:extLst>
          </p:cNvPr>
          <p:cNvPicPr>
            <a:picLocks noChangeAspect="1"/>
          </p:cNvPicPr>
          <p:nvPr/>
        </p:nvPicPr>
        <p:blipFill rotWithShape="1">
          <a:blip r:embed="rId3"/>
          <a:srcRect l="2857" t="7904" r="2540" b="4415"/>
          <a:stretch/>
        </p:blipFill>
        <p:spPr>
          <a:xfrm>
            <a:off x="938605" y="3423558"/>
            <a:ext cx="3600824" cy="3088257"/>
          </a:xfrm>
          <a:prstGeom prst="rect">
            <a:avLst/>
          </a:prstGeom>
        </p:spPr>
      </p:pic>
      <p:sp>
        <p:nvSpPr>
          <p:cNvPr id="14" name="תיבת טקסט 13">
            <a:extLst>
              <a:ext uri="{FF2B5EF4-FFF2-40B4-BE49-F238E27FC236}">
                <a16:creationId xmlns:a16="http://schemas.microsoft.com/office/drawing/2014/main" id="{463700B8-D11D-407B-15C2-1A844164992A}"/>
              </a:ext>
            </a:extLst>
          </p:cNvPr>
          <p:cNvSpPr txBox="1"/>
          <p:nvPr/>
        </p:nvSpPr>
        <p:spPr>
          <a:xfrm>
            <a:off x="4949371" y="3279873"/>
            <a:ext cx="7121676" cy="1569660"/>
          </a:xfrm>
          <a:custGeom>
            <a:avLst/>
            <a:gdLst>
              <a:gd name="connsiteX0" fmla="*/ 0 w 7121676"/>
              <a:gd name="connsiteY0" fmla="*/ 0 h 1569660"/>
              <a:gd name="connsiteX1" fmla="*/ 593473 w 7121676"/>
              <a:gd name="connsiteY1" fmla="*/ 0 h 1569660"/>
              <a:gd name="connsiteX2" fmla="*/ 1044512 w 7121676"/>
              <a:gd name="connsiteY2" fmla="*/ 0 h 1569660"/>
              <a:gd name="connsiteX3" fmla="*/ 1637985 w 7121676"/>
              <a:gd name="connsiteY3" fmla="*/ 0 h 1569660"/>
              <a:gd name="connsiteX4" fmla="*/ 2231458 w 7121676"/>
              <a:gd name="connsiteY4" fmla="*/ 0 h 1569660"/>
              <a:gd name="connsiteX5" fmla="*/ 2824931 w 7121676"/>
              <a:gd name="connsiteY5" fmla="*/ 0 h 1569660"/>
              <a:gd name="connsiteX6" fmla="*/ 3204754 w 7121676"/>
              <a:gd name="connsiteY6" fmla="*/ 0 h 1569660"/>
              <a:gd name="connsiteX7" fmla="*/ 3869444 w 7121676"/>
              <a:gd name="connsiteY7" fmla="*/ 0 h 1569660"/>
              <a:gd name="connsiteX8" fmla="*/ 4462917 w 7121676"/>
              <a:gd name="connsiteY8" fmla="*/ 0 h 1569660"/>
              <a:gd name="connsiteX9" fmla="*/ 5056390 w 7121676"/>
              <a:gd name="connsiteY9" fmla="*/ 0 h 1569660"/>
              <a:gd name="connsiteX10" fmla="*/ 5436213 w 7121676"/>
              <a:gd name="connsiteY10" fmla="*/ 0 h 1569660"/>
              <a:gd name="connsiteX11" fmla="*/ 6100902 w 7121676"/>
              <a:gd name="connsiteY11" fmla="*/ 0 h 1569660"/>
              <a:gd name="connsiteX12" fmla="*/ 6551942 w 7121676"/>
              <a:gd name="connsiteY12" fmla="*/ 0 h 1569660"/>
              <a:gd name="connsiteX13" fmla="*/ 7121676 w 7121676"/>
              <a:gd name="connsiteY13" fmla="*/ 0 h 1569660"/>
              <a:gd name="connsiteX14" fmla="*/ 7121676 w 7121676"/>
              <a:gd name="connsiteY14" fmla="*/ 554613 h 1569660"/>
              <a:gd name="connsiteX15" fmla="*/ 7121676 w 7121676"/>
              <a:gd name="connsiteY15" fmla="*/ 1046440 h 1569660"/>
              <a:gd name="connsiteX16" fmla="*/ 7121676 w 7121676"/>
              <a:gd name="connsiteY16" fmla="*/ 1569660 h 1569660"/>
              <a:gd name="connsiteX17" fmla="*/ 6670637 w 7121676"/>
              <a:gd name="connsiteY17" fmla="*/ 1569660 h 1569660"/>
              <a:gd name="connsiteX18" fmla="*/ 6077164 w 7121676"/>
              <a:gd name="connsiteY18" fmla="*/ 1569660 h 1569660"/>
              <a:gd name="connsiteX19" fmla="*/ 5626124 w 7121676"/>
              <a:gd name="connsiteY19" fmla="*/ 1569660 h 1569660"/>
              <a:gd name="connsiteX20" fmla="*/ 5032651 w 7121676"/>
              <a:gd name="connsiteY20" fmla="*/ 1569660 h 1569660"/>
              <a:gd name="connsiteX21" fmla="*/ 4367961 w 7121676"/>
              <a:gd name="connsiteY21" fmla="*/ 1569660 h 1569660"/>
              <a:gd name="connsiteX22" fmla="*/ 3845705 w 7121676"/>
              <a:gd name="connsiteY22" fmla="*/ 1569660 h 1569660"/>
              <a:gd name="connsiteX23" fmla="*/ 3252232 w 7121676"/>
              <a:gd name="connsiteY23" fmla="*/ 1569660 h 1569660"/>
              <a:gd name="connsiteX24" fmla="*/ 2801193 w 7121676"/>
              <a:gd name="connsiteY24" fmla="*/ 1569660 h 1569660"/>
              <a:gd name="connsiteX25" fmla="*/ 2421370 w 7121676"/>
              <a:gd name="connsiteY25" fmla="*/ 1569660 h 1569660"/>
              <a:gd name="connsiteX26" fmla="*/ 1685463 w 7121676"/>
              <a:gd name="connsiteY26" fmla="*/ 1569660 h 1569660"/>
              <a:gd name="connsiteX27" fmla="*/ 949557 w 7121676"/>
              <a:gd name="connsiteY27" fmla="*/ 1569660 h 1569660"/>
              <a:gd name="connsiteX28" fmla="*/ 0 w 7121676"/>
              <a:gd name="connsiteY28" fmla="*/ 1569660 h 1569660"/>
              <a:gd name="connsiteX29" fmla="*/ 0 w 7121676"/>
              <a:gd name="connsiteY29" fmla="*/ 1093530 h 1569660"/>
              <a:gd name="connsiteX30" fmla="*/ 0 w 7121676"/>
              <a:gd name="connsiteY30" fmla="*/ 538917 h 1569660"/>
              <a:gd name="connsiteX31" fmla="*/ 0 w 7121676"/>
              <a:gd name="connsiteY3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21676" h="1569660" fill="none" extrusionOk="0">
                <a:moveTo>
                  <a:pt x="0" y="0"/>
                </a:moveTo>
                <a:cubicBezTo>
                  <a:pt x="267106" y="-452"/>
                  <a:pt x="369602" y="49602"/>
                  <a:pt x="593473" y="0"/>
                </a:cubicBezTo>
                <a:cubicBezTo>
                  <a:pt x="817344" y="-49602"/>
                  <a:pt x="919215" y="2120"/>
                  <a:pt x="1044512" y="0"/>
                </a:cubicBezTo>
                <a:cubicBezTo>
                  <a:pt x="1169809" y="-2120"/>
                  <a:pt x="1472082" y="49183"/>
                  <a:pt x="1637985" y="0"/>
                </a:cubicBezTo>
                <a:cubicBezTo>
                  <a:pt x="1803888" y="-49183"/>
                  <a:pt x="1956190" y="12896"/>
                  <a:pt x="2231458" y="0"/>
                </a:cubicBezTo>
                <a:cubicBezTo>
                  <a:pt x="2506726" y="-12896"/>
                  <a:pt x="2553187" y="65959"/>
                  <a:pt x="2824931" y="0"/>
                </a:cubicBezTo>
                <a:cubicBezTo>
                  <a:pt x="3096675" y="-65959"/>
                  <a:pt x="3045047" y="889"/>
                  <a:pt x="3204754" y="0"/>
                </a:cubicBezTo>
                <a:cubicBezTo>
                  <a:pt x="3364461" y="-889"/>
                  <a:pt x="3548330" y="58666"/>
                  <a:pt x="3869444" y="0"/>
                </a:cubicBezTo>
                <a:cubicBezTo>
                  <a:pt x="4190558" y="-58666"/>
                  <a:pt x="4211038" y="57696"/>
                  <a:pt x="4462917" y="0"/>
                </a:cubicBezTo>
                <a:cubicBezTo>
                  <a:pt x="4714796" y="-57696"/>
                  <a:pt x="4783601" y="20814"/>
                  <a:pt x="5056390" y="0"/>
                </a:cubicBezTo>
                <a:cubicBezTo>
                  <a:pt x="5329179" y="-20814"/>
                  <a:pt x="5288520" y="30633"/>
                  <a:pt x="5436213" y="0"/>
                </a:cubicBezTo>
                <a:cubicBezTo>
                  <a:pt x="5583906" y="-30633"/>
                  <a:pt x="5959901" y="29164"/>
                  <a:pt x="6100902" y="0"/>
                </a:cubicBezTo>
                <a:cubicBezTo>
                  <a:pt x="6241903" y="-29164"/>
                  <a:pt x="6336045" y="15140"/>
                  <a:pt x="6551942" y="0"/>
                </a:cubicBezTo>
                <a:cubicBezTo>
                  <a:pt x="6767839" y="-15140"/>
                  <a:pt x="6918016" y="37773"/>
                  <a:pt x="7121676" y="0"/>
                </a:cubicBezTo>
                <a:cubicBezTo>
                  <a:pt x="7123320" y="250791"/>
                  <a:pt x="7088711" y="295640"/>
                  <a:pt x="7121676" y="554613"/>
                </a:cubicBezTo>
                <a:cubicBezTo>
                  <a:pt x="7154641" y="813586"/>
                  <a:pt x="7090866" y="924433"/>
                  <a:pt x="7121676" y="1046440"/>
                </a:cubicBezTo>
                <a:cubicBezTo>
                  <a:pt x="7152486" y="1168447"/>
                  <a:pt x="7100508" y="1352217"/>
                  <a:pt x="7121676" y="1569660"/>
                </a:cubicBezTo>
                <a:cubicBezTo>
                  <a:pt x="6978798" y="1603238"/>
                  <a:pt x="6852561" y="1560570"/>
                  <a:pt x="6670637" y="1569660"/>
                </a:cubicBezTo>
                <a:cubicBezTo>
                  <a:pt x="6488713" y="1578750"/>
                  <a:pt x="6336449" y="1552767"/>
                  <a:pt x="6077164" y="1569660"/>
                </a:cubicBezTo>
                <a:cubicBezTo>
                  <a:pt x="5817879" y="1586553"/>
                  <a:pt x="5845913" y="1530322"/>
                  <a:pt x="5626124" y="1569660"/>
                </a:cubicBezTo>
                <a:cubicBezTo>
                  <a:pt x="5406335" y="1608998"/>
                  <a:pt x="5193795" y="1563591"/>
                  <a:pt x="5032651" y="1569660"/>
                </a:cubicBezTo>
                <a:cubicBezTo>
                  <a:pt x="4871507" y="1575729"/>
                  <a:pt x="4662555" y="1496551"/>
                  <a:pt x="4367961" y="1569660"/>
                </a:cubicBezTo>
                <a:cubicBezTo>
                  <a:pt x="4073367" y="1642769"/>
                  <a:pt x="4034828" y="1566453"/>
                  <a:pt x="3845705" y="1569660"/>
                </a:cubicBezTo>
                <a:cubicBezTo>
                  <a:pt x="3656582" y="1572867"/>
                  <a:pt x="3449211" y="1507687"/>
                  <a:pt x="3252232" y="1569660"/>
                </a:cubicBezTo>
                <a:cubicBezTo>
                  <a:pt x="3055253" y="1631633"/>
                  <a:pt x="2970781" y="1552776"/>
                  <a:pt x="2801193" y="1569660"/>
                </a:cubicBezTo>
                <a:cubicBezTo>
                  <a:pt x="2631605" y="1586544"/>
                  <a:pt x="2603805" y="1541584"/>
                  <a:pt x="2421370" y="1569660"/>
                </a:cubicBezTo>
                <a:cubicBezTo>
                  <a:pt x="2238935" y="1597736"/>
                  <a:pt x="1890787" y="1549913"/>
                  <a:pt x="1685463" y="1569660"/>
                </a:cubicBezTo>
                <a:cubicBezTo>
                  <a:pt x="1480139" y="1589407"/>
                  <a:pt x="1215752" y="1503754"/>
                  <a:pt x="949557" y="1569660"/>
                </a:cubicBezTo>
                <a:cubicBezTo>
                  <a:pt x="683362" y="1635566"/>
                  <a:pt x="403845" y="1568484"/>
                  <a:pt x="0" y="1569660"/>
                </a:cubicBezTo>
                <a:cubicBezTo>
                  <a:pt x="-47539" y="1340529"/>
                  <a:pt x="12" y="1201281"/>
                  <a:pt x="0" y="1093530"/>
                </a:cubicBezTo>
                <a:cubicBezTo>
                  <a:pt x="-12" y="985779"/>
                  <a:pt x="23136" y="773105"/>
                  <a:pt x="0" y="538917"/>
                </a:cubicBezTo>
                <a:cubicBezTo>
                  <a:pt x="-23136" y="304729"/>
                  <a:pt x="51335" y="228922"/>
                  <a:pt x="0" y="0"/>
                </a:cubicBezTo>
                <a:close/>
              </a:path>
              <a:path w="7121676" h="1569660" stroke="0" extrusionOk="0">
                <a:moveTo>
                  <a:pt x="0" y="0"/>
                </a:moveTo>
                <a:cubicBezTo>
                  <a:pt x="134480" y="-4513"/>
                  <a:pt x="207357" y="6061"/>
                  <a:pt x="379823" y="0"/>
                </a:cubicBezTo>
                <a:cubicBezTo>
                  <a:pt x="552289" y="-6061"/>
                  <a:pt x="756303" y="400"/>
                  <a:pt x="1115729" y="0"/>
                </a:cubicBezTo>
                <a:cubicBezTo>
                  <a:pt x="1475155" y="-400"/>
                  <a:pt x="1486315" y="22041"/>
                  <a:pt x="1709202" y="0"/>
                </a:cubicBezTo>
                <a:cubicBezTo>
                  <a:pt x="1932089" y="-22041"/>
                  <a:pt x="2031940" y="19390"/>
                  <a:pt x="2302675" y="0"/>
                </a:cubicBezTo>
                <a:cubicBezTo>
                  <a:pt x="2573410" y="-19390"/>
                  <a:pt x="2667078" y="15739"/>
                  <a:pt x="2824931" y="0"/>
                </a:cubicBezTo>
                <a:cubicBezTo>
                  <a:pt x="2982784" y="-15739"/>
                  <a:pt x="3185490" y="5791"/>
                  <a:pt x="3347188" y="0"/>
                </a:cubicBezTo>
                <a:cubicBezTo>
                  <a:pt x="3508886" y="-5791"/>
                  <a:pt x="3779199" y="32100"/>
                  <a:pt x="4083094" y="0"/>
                </a:cubicBezTo>
                <a:cubicBezTo>
                  <a:pt x="4386989" y="-32100"/>
                  <a:pt x="4561471" y="60573"/>
                  <a:pt x="4747784" y="0"/>
                </a:cubicBezTo>
                <a:cubicBezTo>
                  <a:pt x="4934097" y="-60573"/>
                  <a:pt x="5213200" y="74243"/>
                  <a:pt x="5412474" y="0"/>
                </a:cubicBezTo>
                <a:cubicBezTo>
                  <a:pt x="5611748" y="-74243"/>
                  <a:pt x="5897463" y="568"/>
                  <a:pt x="6148380" y="0"/>
                </a:cubicBezTo>
                <a:cubicBezTo>
                  <a:pt x="6399297" y="-568"/>
                  <a:pt x="6739194" y="41550"/>
                  <a:pt x="7121676" y="0"/>
                </a:cubicBezTo>
                <a:cubicBezTo>
                  <a:pt x="7167554" y="178669"/>
                  <a:pt x="7115199" y="342891"/>
                  <a:pt x="7121676" y="523220"/>
                </a:cubicBezTo>
                <a:cubicBezTo>
                  <a:pt x="7128153" y="703549"/>
                  <a:pt x="7108572" y="860059"/>
                  <a:pt x="7121676" y="1062137"/>
                </a:cubicBezTo>
                <a:cubicBezTo>
                  <a:pt x="7134780" y="1264215"/>
                  <a:pt x="7096792" y="1379394"/>
                  <a:pt x="7121676" y="1569660"/>
                </a:cubicBezTo>
                <a:cubicBezTo>
                  <a:pt x="6837161" y="1607236"/>
                  <a:pt x="6536998" y="1506856"/>
                  <a:pt x="6385769" y="1569660"/>
                </a:cubicBezTo>
                <a:cubicBezTo>
                  <a:pt x="6234540" y="1632464"/>
                  <a:pt x="6138060" y="1569130"/>
                  <a:pt x="6005947" y="1569660"/>
                </a:cubicBezTo>
                <a:cubicBezTo>
                  <a:pt x="5873834" y="1570190"/>
                  <a:pt x="5749053" y="1564289"/>
                  <a:pt x="5554907" y="1569660"/>
                </a:cubicBezTo>
                <a:cubicBezTo>
                  <a:pt x="5360761" y="1575031"/>
                  <a:pt x="5248387" y="1546786"/>
                  <a:pt x="5032651" y="1569660"/>
                </a:cubicBezTo>
                <a:cubicBezTo>
                  <a:pt x="4816915" y="1592534"/>
                  <a:pt x="4617104" y="1506550"/>
                  <a:pt x="4367961" y="1569660"/>
                </a:cubicBezTo>
                <a:cubicBezTo>
                  <a:pt x="4118818" y="1632770"/>
                  <a:pt x="3821074" y="1498441"/>
                  <a:pt x="3632055" y="1569660"/>
                </a:cubicBezTo>
                <a:cubicBezTo>
                  <a:pt x="3443036" y="1640879"/>
                  <a:pt x="3282613" y="1550909"/>
                  <a:pt x="3181015" y="1569660"/>
                </a:cubicBezTo>
                <a:cubicBezTo>
                  <a:pt x="3079417" y="1588411"/>
                  <a:pt x="2948970" y="1563279"/>
                  <a:pt x="2729976" y="1569660"/>
                </a:cubicBezTo>
                <a:cubicBezTo>
                  <a:pt x="2510982" y="1576041"/>
                  <a:pt x="2416594" y="1532465"/>
                  <a:pt x="2278936" y="1569660"/>
                </a:cubicBezTo>
                <a:cubicBezTo>
                  <a:pt x="2141278" y="1606855"/>
                  <a:pt x="1853723" y="1558181"/>
                  <a:pt x="1614247" y="1569660"/>
                </a:cubicBezTo>
                <a:cubicBezTo>
                  <a:pt x="1374771" y="1581139"/>
                  <a:pt x="1303028" y="1566166"/>
                  <a:pt x="1020774" y="1569660"/>
                </a:cubicBezTo>
                <a:cubicBezTo>
                  <a:pt x="738520" y="1573154"/>
                  <a:pt x="503005" y="1506035"/>
                  <a:pt x="0" y="1569660"/>
                </a:cubicBezTo>
                <a:cubicBezTo>
                  <a:pt x="-49402" y="1330305"/>
                  <a:pt x="25286" y="1233022"/>
                  <a:pt x="0" y="1062137"/>
                </a:cubicBezTo>
                <a:cubicBezTo>
                  <a:pt x="-25286" y="891252"/>
                  <a:pt x="6785" y="686756"/>
                  <a:pt x="0" y="586006"/>
                </a:cubicBezTo>
                <a:cubicBezTo>
                  <a:pt x="-6785" y="485256"/>
                  <a:pt x="9646" y="267394"/>
                  <a:pt x="0" y="0"/>
                </a:cubicBezTo>
                <a:close/>
              </a:path>
            </a:pathLst>
          </a:custGeom>
          <a:solidFill>
            <a:schemeClr val="bg1">
              <a:lumMod val="95000"/>
              <a:lumOff val="5000"/>
            </a:schemeClr>
          </a:solidFill>
          <a:ln>
            <a:extLst>
              <a:ext uri="{C807C97D-BFC1-408E-A445-0C87EB9F89A2}">
                <ask:lineSketchStyleProps xmlns:ask="http://schemas.microsoft.com/office/drawing/2018/sketchyshapes" sd="2225791982">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sz="1600" dirty="0">
                <a:solidFill>
                  <a:schemeClr val="tx1"/>
                </a:solidFill>
                <a:latin typeface="Aptos"/>
                <a:cs typeface="Arial"/>
              </a:rPr>
              <a:t>בנוסף לכך, כאשר המשתמש צודק בשאלות או סיים שלב הוא מקבל ישר תגובה של "כל הכבוד" וכדומה (ישנם כל מני סוגים של הודעות חיוביות ומעודדות) וגם צליל של אושר שהמשתמש ירגיש שהוא עשה עבודה טובה. </a:t>
            </a:r>
            <a:br>
              <a:rPr lang="en-US" sz="1600" dirty="0">
                <a:solidFill>
                  <a:schemeClr val="tx1"/>
                </a:solidFill>
                <a:latin typeface="Aptos"/>
                <a:cs typeface="Arial"/>
              </a:rPr>
            </a:br>
            <a:r>
              <a:rPr lang="he-IL" sz="1600" dirty="0">
                <a:solidFill>
                  <a:schemeClr val="tx1"/>
                </a:solidFill>
                <a:latin typeface="Aptos"/>
                <a:cs typeface="Arial"/>
              </a:rPr>
              <a:t>אם לא הצליח אז יקבל תגובה של "לא נורא תצליח יותר בפעם הבאה" והאפליקציה מציעה אופציה לראות את התשובה הנכונה שהמשתמש לא יתבאס כל כך וילמד מהטעויות שלו ולאחר מכן הוא יצליח יותר בתרגולים הבאים.</a:t>
            </a:r>
            <a:r>
              <a:rPr lang="he-IL" sz="1600" dirty="0">
                <a:solidFill>
                  <a:schemeClr val="tx1"/>
                </a:solidFill>
                <a:cs typeface="Arial"/>
              </a:rPr>
              <a:t> </a:t>
            </a:r>
            <a:endParaRPr lang="he-IL" sz="1600" dirty="0">
              <a:solidFill>
                <a:schemeClr val="tx1"/>
              </a:solidFill>
              <a:ea typeface="Calibri"/>
              <a:cs typeface="Arial"/>
            </a:endParaRPr>
          </a:p>
        </p:txBody>
      </p:sp>
      <p:pic>
        <p:nvPicPr>
          <p:cNvPr id="20" name="תמונה 19" descr="תמונה שמכילה טקסט, צילום מסך, מערכת הפעלה, סמל מחשב&#10;&#10;התיאור נוצר באופן אוטומטי">
            <a:extLst>
              <a:ext uri="{FF2B5EF4-FFF2-40B4-BE49-F238E27FC236}">
                <a16:creationId xmlns:a16="http://schemas.microsoft.com/office/drawing/2014/main" id="{AF68B0AD-10AA-7B39-92B6-10BBB49255A0}"/>
              </a:ext>
            </a:extLst>
          </p:cNvPr>
          <p:cNvPicPr>
            <a:picLocks noChangeAspect="1"/>
          </p:cNvPicPr>
          <p:nvPr/>
        </p:nvPicPr>
        <p:blipFill>
          <a:blip r:embed="rId4"/>
          <a:stretch>
            <a:fillRect/>
          </a:stretch>
        </p:blipFill>
        <p:spPr>
          <a:xfrm>
            <a:off x="123975" y="215667"/>
            <a:ext cx="4971144" cy="2997669"/>
          </a:xfrm>
          <a:prstGeom prst="rect">
            <a:avLst/>
          </a:prstGeom>
        </p:spPr>
      </p:pic>
      <p:sp>
        <p:nvSpPr>
          <p:cNvPr id="2" name="תיבת טקסט 13">
            <a:extLst>
              <a:ext uri="{FF2B5EF4-FFF2-40B4-BE49-F238E27FC236}">
                <a16:creationId xmlns:a16="http://schemas.microsoft.com/office/drawing/2014/main" id="{B4352E34-9BAB-87F8-C797-750B31837D74}"/>
              </a:ext>
            </a:extLst>
          </p:cNvPr>
          <p:cNvSpPr txBox="1"/>
          <p:nvPr/>
        </p:nvSpPr>
        <p:spPr>
          <a:xfrm>
            <a:off x="4949371" y="5217335"/>
            <a:ext cx="7121676" cy="1127040"/>
          </a:xfrm>
          <a:custGeom>
            <a:avLst/>
            <a:gdLst>
              <a:gd name="connsiteX0" fmla="*/ 0 w 7121676"/>
              <a:gd name="connsiteY0" fmla="*/ 0 h 1127040"/>
              <a:gd name="connsiteX1" fmla="*/ 451039 w 7121676"/>
              <a:gd name="connsiteY1" fmla="*/ 0 h 1127040"/>
              <a:gd name="connsiteX2" fmla="*/ 1044512 w 7121676"/>
              <a:gd name="connsiteY2" fmla="*/ 0 h 1127040"/>
              <a:gd name="connsiteX3" fmla="*/ 1495552 w 7121676"/>
              <a:gd name="connsiteY3" fmla="*/ 0 h 1127040"/>
              <a:gd name="connsiteX4" fmla="*/ 2089025 w 7121676"/>
              <a:gd name="connsiteY4" fmla="*/ 0 h 1127040"/>
              <a:gd name="connsiteX5" fmla="*/ 2682498 w 7121676"/>
              <a:gd name="connsiteY5" fmla="*/ 0 h 1127040"/>
              <a:gd name="connsiteX6" fmla="*/ 3275971 w 7121676"/>
              <a:gd name="connsiteY6" fmla="*/ 0 h 1127040"/>
              <a:gd name="connsiteX7" fmla="*/ 3655794 w 7121676"/>
              <a:gd name="connsiteY7" fmla="*/ 0 h 1127040"/>
              <a:gd name="connsiteX8" fmla="*/ 4320483 w 7121676"/>
              <a:gd name="connsiteY8" fmla="*/ 0 h 1127040"/>
              <a:gd name="connsiteX9" fmla="*/ 4913956 w 7121676"/>
              <a:gd name="connsiteY9" fmla="*/ 0 h 1127040"/>
              <a:gd name="connsiteX10" fmla="*/ 5507429 w 7121676"/>
              <a:gd name="connsiteY10" fmla="*/ 0 h 1127040"/>
              <a:gd name="connsiteX11" fmla="*/ 5887252 w 7121676"/>
              <a:gd name="connsiteY11" fmla="*/ 0 h 1127040"/>
              <a:gd name="connsiteX12" fmla="*/ 6551942 w 7121676"/>
              <a:gd name="connsiteY12" fmla="*/ 0 h 1127040"/>
              <a:gd name="connsiteX13" fmla="*/ 7121676 w 7121676"/>
              <a:gd name="connsiteY13" fmla="*/ 0 h 1127040"/>
              <a:gd name="connsiteX14" fmla="*/ 7121676 w 7121676"/>
              <a:gd name="connsiteY14" fmla="*/ 529709 h 1127040"/>
              <a:gd name="connsiteX15" fmla="*/ 7121676 w 7121676"/>
              <a:gd name="connsiteY15" fmla="*/ 1127040 h 1127040"/>
              <a:gd name="connsiteX16" fmla="*/ 6670637 w 7121676"/>
              <a:gd name="connsiteY16" fmla="*/ 1127040 h 1127040"/>
              <a:gd name="connsiteX17" fmla="*/ 6290814 w 7121676"/>
              <a:gd name="connsiteY17" fmla="*/ 1127040 h 1127040"/>
              <a:gd name="connsiteX18" fmla="*/ 5910991 w 7121676"/>
              <a:gd name="connsiteY18" fmla="*/ 1127040 h 1127040"/>
              <a:gd name="connsiteX19" fmla="*/ 5317518 w 7121676"/>
              <a:gd name="connsiteY19" fmla="*/ 1127040 h 1127040"/>
              <a:gd name="connsiteX20" fmla="*/ 4866479 w 7121676"/>
              <a:gd name="connsiteY20" fmla="*/ 1127040 h 1127040"/>
              <a:gd name="connsiteX21" fmla="*/ 4273006 w 7121676"/>
              <a:gd name="connsiteY21" fmla="*/ 1127040 h 1127040"/>
              <a:gd name="connsiteX22" fmla="*/ 3608316 w 7121676"/>
              <a:gd name="connsiteY22" fmla="*/ 1127040 h 1127040"/>
              <a:gd name="connsiteX23" fmla="*/ 3086060 w 7121676"/>
              <a:gd name="connsiteY23" fmla="*/ 1127040 h 1127040"/>
              <a:gd name="connsiteX24" fmla="*/ 2492587 w 7121676"/>
              <a:gd name="connsiteY24" fmla="*/ 1127040 h 1127040"/>
              <a:gd name="connsiteX25" fmla="*/ 2041547 w 7121676"/>
              <a:gd name="connsiteY25" fmla="*/ 1127040 h 1127040"/>
              <a:gd name="connsiteX26" fmla="*/ 1661724 w 7121676"/>
              <a:gd name="connsiteY26" fmla="*/ 1127040 h 1127040"/>
              <a:gd name="connsiteX27" fmla="*/ 925818 w 7121676"/>
              <a:gd name="connsiteY27" fmla="*/ 1127040 h 1127040"/>
              <a:gd name="connsiteX28" fmla="*/ 0 w 7121676"/>
              <a:gd name="connsiteY28" fmla="*/ 1127040 h 1127040"/>
              <a:gd name="connsiteX29" fmla="*/ 0 w 7121676"/>
              <a:gd name="connsiteY29" fmla="*/ 540979 h 1127040"/>
              <a:gd name="connsiteX30" fmla="*/ 0 w 7121676"/>
              <a:gd name="connsiteY30" fmla="*/ 0 h 112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121676" h="1127040" fill="none" extrusionOk="0">
                <a:moveTo>
                  <a:pt x="0" y="0"/>
                </a:moveTo>
                <a:cubicBezTo>
                  <a:pt x="118265" y="-29089"/>
                  <a:pt x="236168" y="28243"/>
                  <a:pt x="451039" y="0"/>
                </a:cubicBezTo>
                <a:cubicBezTo>
                  <a:pt x="665910" y="-28243"/>
                  <a:pt x="820641" y="49602"/>
                  <a:pt x="1044512" y="0"/>
                </a:cubicBezTo>
                <a:cubicBezTo>
                  <a:pt x="1268383" y="-49602"/>
                  <a:pt x="1362036" y="48509"/>
                  <a:pt x="1495552" y="0"/>
                </a:cubicBezTo>
                <a:cubicBezTo>
                  <a:pt x="1629068" y="-48509"/>
                  <a:pt x="1923122" y="49183"/>
                  <a:pt x="2089025" y="0"/>
                </a:cubicBezTo>
                <a:cubicBezTo>
                  <a:pt x="2254928" y="-49183"/>
                  <a:pt x="2407230" y="12896"/>
                  <a:pt x="2682498" y="0"/>
                </a:cubicBezTo>
                <a:cubicBezTo>
                  <a:pt x="2957766" y="-12896"/>
                  <a:pt x="3004227" y="65959"/>
                  <a:pt x="3275971" y="0"/>
                </a:cubicBezTo>
                <a:cubicBezTo>
                  <a:pt x="3547715" y="-65959"/>
                  <a:pt x="3496087" y="889"/>
                  <a:pt x="3655794" y="0"/>
                </a:cubicBezTo>
                <a:cubicBezTo>
                  <a:pt x="3815501" y="-889"/>
                  <a:pt x="4001573" y="64829"/>
                  <a:pt x="4320483" y="0"/>
                </a:cubicBezTo>
                <a:cubicBezTo>
                  <a:pt x="4639393" y="-64829"/>
                  <a:pt x="4662077" y="57696"/>
                  <a:pt x="4913956" y="0"/>
                </a:cubicBezTo>
                <a:cubicBezTo>
                  <a:pt x="5165835" y="-57696"/>
                  <a:pt x="5234640" y="20814"/>
                  <a:pt x="5507429" y="0"/>
                </a:cubicBezTo>
                <a:cubicBezTo>
                  <a:pt x="5780218" y="-20814"/>
                  <a:pt x="5739559" y="30633"/>
                  <a:pt x="5887252" y="0"/>
                </a:cubicBezTo>
                <a:cubicBezTo>
                  <a:pt x="6034945" y="-30633"/>
                  <a:pt x="6406482" y="26635"/>
                  <a:pt x="6551942" y="0"/>
                </a:cubicBezTo>
                <a:cubicBezTo>
                  <a:pt x="6697402" y="-26635"/>
                  <a:pt x="6855318" y="47508"/>
                  <a:pt x="7121676" y="0"/>
                </a:cubicBezTo>
                <a:cubicBezTo>
                  <a:pt x="7172866" y="219758"/>
                  <a:pt x="7060229" y="324076"/>
                  <a:pt x="7121676" y="529709"/>
                </a:cubicBezTo>
                <a:cubicBezTo>
                  <a:pt x="7183123" y="735342"/>
                  <a:pt x="7052794" y="855145"/>
                  <a:pt x="7121676" y="1127040"/>
                </a:cubicBezTo>
                <a:cubicBezTo>
                  <a:pt x="7018672" y="1175626"/>
                  <a:pt x="6861502" y="1101760"/>
                  <a:pt x="6670637" y="1127040"/>
                </a:cubicBezTo>
                <a:cubicBezTo>
                  <a:pt x="6479772" y="1152320"/>
                  <a:pt x="6426340" y="1115365"/>
                  <a:pt x="6290814" y="1127040"/>
                </a:cubicBezTo>
                <a:cubicBezTo>
                  <a:pt x="6155288" y="1138715"/>
                  <a:pt x="6091074" y="1113075"/>
                  <a:pt x="5910991" y="1127040"/>
                </a:cubicBezTo>
                <a:cubicBezTo>
                  <a:pt x="5730908" y="1141005"/>
                  <a:pt x="5576803" y="1110147"/>
                  <a:pt x="5317518" y="1127040"/>
                </a:cubicBezTo>
                <a:cubicBezTo>
                  <a:pt x="5058233" y="1143933"/>
                  <a:pt x="5084173" y="1085576"/>
                  <a:pt x="4866479" y="1127040"/>
                </a:cubicBezTo>
                <a:cubicBezTo>
                  <a:pt x="4648785" y="1168504"/>
                  <a:pt x="4434150" y="1120971"/>
                  <a:pt x="4273006" y="1127040"/>
                </a:cubicBezTo>
                <a:cubicBezTo>
                  <a:pt x="4111862" y="1133109"/>
                  <a:pt x="3902910" y="1053931"/>
                  <a:pt x="3608316" y="1127040"/>
                </a:cubicBezTo>
                <a:cubicBezTo>
                  <a:pt x="3313722" y="1200149"/>
                  <a:pt x="3275183" y="1123833"/>
                  <a:pt x="3086060" y="1127040"/>
                </a:cubicBezTo>
                <a:cubicBezTo>
                  <a:pt x="2896937" y="1130247"/>
                  <a:pt x="2689566" y="1065067"/>
                  <a:pt x="2492587" y="1127040"/>
                </a:cubicBezTo>
                <a:cubicBezTo>
                  <a:pt x="2295608" y="1189013"/>
                  <a:pt x="2219108" y="1117702"/>
                  <a:pt x="2041547" y="1127040"/>
                </a:cubicBezTo>
                <a:cubicBezTo>
                  <a:pt x="1863986" y="1136378"/>
                  <a:pt x="1844159" y="1098964"/>
                  <a:pt x="1661724" y="1127040"/>
                </a:cubicBezTo>
                <a:cubicBezTo>
                  <a:pt x="1479289" y="1155116"/>
                  <a:pt x="1130544" y="1104282"/>
                  <a:pt x="925818" y="1127040"/>
                </a:cubicBezTo>
                <a:cubicBezTo>
                  <a:pt x="721092" y="1149798"/>
                  <a:pt x="339642" y="1025481"/>
                  <a:pt x="0" y="1127040"/>
                </a:cubicBezTo>
                <a:cubicBezTo>
                  <a:pt x="-19520" y="834493"/>
                  <a:pt x="43605" y="661939"/>
                  <a:pt x="0" y="540979"/>
                </a:cubicBezTo>
                <a:cubicBezTo>
                  <a:pt x="-43605" y="420019"/>
                  <a:pt x="7962" y="183840"/>
                  <a:pt x="0" y="0"/>
                </a:cubicBezTo>
                <a:close/>
              </a:path>
              <a:path w="7121676" h="1127040" stroke="0" extrusionOk="0">
                <a:moveTo>
                  <a:pt x="0" y="0"/>
                </a:moveTo>
                <a:cubicBezTo>
                  <a:pt x="134480" y="-4513"/>
                  <a:pt x="207357" y="6061"/>
                  <a:pt x="379823" y="0"/>
                </a:cubicBezTo>
                <a:cubicBezTo>
                  <a:pt x="552289" y="-6061"/>
                  <a:pt x="756303" y="400"/>
                  <a:pt x="1115729" y="0"/>
                </a:cubicBezTo>
                <a:cubicBezTo>
                  <a:pt x="1475155" y="-400"/>
                  <a:pt x="1486315" y="22041"/>
                  <a:pt x="1709202" y="0"/>
                </a:cubicBezTo>
                <a:cubicBezTo>
                  <a:pt x="1932089" y="-22041"/>
                  <a:pt x="2031940" y="19390"/>
                  <a:pt x="2302675" y="0"/>
                </a:cubicBezTo>
                <a:cubicBezTo>
                  <a:pt x="2573410" y="-19390"/>
                  <a:pt x="2667078" y="15739"/>
                  <a:pt x="2824931" y="0"/>
                </a:cubicBezTo>
                <a:cubicBezTo>
                  <a:pt x="2982784" y="-15739"/>
                  <a:pt x="3185490" y="5791"/>
                  <a:pt x="3347188" y="0"/>
                </a:cubicBezTo>
                <a:cubicBezTo>
                  <a:pt x="3508886" y="-5791"/>
                  <a:pt x="3779199" y="32100"/>
                  <a:pt x="4083094" y="0"/>
                </a:cubicBezTo>
                <a:cubicBezTo>
                  <a:pt x="4386989" y="-32100"/>
                  <a:pt x="4561471" y="60573"/>
                  <a:pt x="4747784" y="0"/>
                </a:cubicBezTo>
                <a:cubicBezTo>
                  <a:pt x="4934097" y="-60573"/>
                  <a:pt x="5213200" y="74243"/>
                  <a:pt x="5412474" y="0"/>
                </a:cubicBezTo>
                <a:cubicBezTo>
                  <a:pt x="5611748" y="-74243"/>
                  <a:pt x="5897463" y="568"/>
                  <a:pt x="6148380" y="0"/>
                </a:cubicBezTo>
                <a:cubicBezTo>
                  <a:pt x="6399297" y="-568"/>
                  <a:pt x="6739194" y="41550"/>
                  <a:pt x="7121676" y="0"/>
                </a:cubicBezTo>
                <a:cubicBezTo>
                  <a:pt x="7152616" y="262839"/>
                  <a:pt x="7057332" y="438607"/>
                  <a:pt x="7121676" y="563520"/>
                </a:cubicBezTo>
                <a:cubicBezTo>
                  <a:pt x="7186020" y="688433"/>
                  <a:pt x="7089641" y="851385"/>
                  <a:pt x="7121676" y="1127040"/>
                </a:cubicBezTo>
                <a:cubicBezTo>
                  <a:pt x="7002432" y="1158002"/>
                  <a:pt x="6805586" y="1117434"/>
                  <a:pt x="6670637" y="1127040"/>
                </a:cubicBezTo>
                <a:cubicBezTo>
                  <a:pt x="6535688" y="1136646"/>
                  <a:pt x="6392822" y="1117404"/>
                  <a:pt x="6148380" y="1127040"/>
                </a:cubicBezTo>
                <a:cubicBezTo>
                  <a:pt x="5903938" y="1136676"/>
                  <a:pt x="5900671" y="1126510"/>
                  <a:pt x="5768558" y="1127040"/>
                </a:cubicBezTo>
                <a:cubicBezTo>
                  <a:pt x="5636445" y="1127570"/>
                  <a:pt x="5511664" y="1121669"/>
                  <a:pt x="5317518" y="1127040"/>
                </a:cubicBezTo>
                <a:cubicBezTo>
                  <a:pt x="5123372" y="1132411"/>
                  <a:pt x="5010998" y="1104166"/>
                  <a:pt x="4795262" y="1127040"/>
                </a:cubicBezTo>
                <a:cubicBezTo>
                  <a:pt x="4579526" y="1149914"/>
                  <a:pt x="4379715" y="1063930"/>
                  <a:pt x="4130572" y="1127040"/>
                </a:cubicBezTo>
                <a:cubicBezTo>
                  <a:pt x="3881429" y="1190150"/>
                  <a:pt x="3583685" y="1055821"/>
                  <a:pt x="3394666" y="1127040"/>
                </a:cubicBezTo>
                <a:cubicBezTo>
                  <a:pt x="3205647" y="1198259"/>
                  <a:pt x="3045224" y="1108289"/>
                  <a:pt x="2943626" y="1127040"/>
                </a:cubicBezTo>
                <a:cubicBezTo>
                  <a:pt x="2842028" y="1145791"/>
                  <a:pt x="2711581" y="1120659"/>
                  <a:pt x="2492587" y="1127040"/>
                </a:cubicBezTo>
                <a:cubicBezTo>
                  <a:pt x="2273593" y="1133421"/>
                  <a:pt x="2179205" y="1089845"/>
                  <a:pt x="2041547" y="1127040"/>
                </a:cubicBezTo>
                <a:cubicBezTo>
                  <a:pt x="1903889" y="1164235"/>
                  <a:pt x="1621576" y="1116715"/>
                  <a:pt x="1376857" y="1127040"/>
                </a:cubicBezTo>
                <a:cubicBezTo>
                  <a:pt x="1132138" y="1137365"/>
                  <a:pt x="1065638" y="1123546"/>
                  <a:pt x="783384" y="1127040"/>
                </a:cubicBezTo>
                <a:cubicBezTo>
                  <a:pt x="501130" y="1130534"/>
                  <a:pt x="284710" y="1042286"/>
                  <a:pt x="0" y="1127040"/>
                </a:cubicBezTo>
                <a:cubicBezTo>
                  <a:pt x="-56475" y="934913"/>
                  <a:pt x="41257" y="796833"/>
                  <a:pt x="0" y="574790"/>
                </a:cubicBezTo>
                <a:cubicBezTo>
                  <a:pt x="-41257" y="352747"/>
                  <a:pt x="41999" y="174929"/>
                  <a:pt x="0" y="0"/>
                </a:cubicBezTo>
                <a:close/>
              </a:path>
            </a:pathLst>
          </a:custGeom>
          <a:solidFill>
            <a:schemeClr val="bg1">
              <a:lumMod val="95000"/>
              <a:lumOff val="5000"/>
            </a:schemeClr>
          </a:solidFill>
          <a:ln>
            <a:extLst>
              <a:ext uri="{C807C97D-BFC1-408E-A445-0C87EB9F89A2}">
                <ask:lineSketchStyleProps xmlns:ask="http://schemas.microsoft.com/office/drawing/2018/sketchyshapes" sd="2225791982">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marL="0" marR="0" algn="r">
              <a:lnSpc>
                <a:spcPct val="107000"/>
              </a:lnSpc>
              <a:spcBef>
                <a:spcPts val="0"/>
              </a:spcBef>
              <a:spcAft>
                <a:spcPts val="800"/>
              </a:spcAft>
            </a:pPr>
            <a:r>
              <a:rPr lang="he-IL" sz="1600" dirty="0">
                <a:solidFill>
                  <a:schemeClr val="tx1"/>
                </a:solidFill>
                <a:effectLst/>
                <a:latin typeface="Aptos" panose="020B0004020202020204" pitchFamily="34" charset="0"/>
                <a:ea typeface="Aptos" panose="020B0004020202020204" pitchFamily="34" charset="0"/>
                <a:cs typeface="Arial" panose="020B0604020202020204" pitchFamily="34" charset="0"/>
              </a:rPr>
              <a:t>יתר על כן, אין באפליקצייה דברים לא רלוונטים, זאת אומרת שמאוד ברור למשתמש איך משתמשים בה ואין כמעט פרסומות ולכן המשתמש יותר יהנה ממנה ותינתן לו תחושה טובה יותר להיות בה לעומת אפליקציות אחרות שבהן הוא התאכזב או התבאס בגלל מקרים כאלה (לדוגמא יש הרבה פרסומות או האפליקציה לא מספיק ברורה).</a:t>
            </a:r>
          </a:p>
        </p:txBody>
      </p:sp>
    </p:spTree>
    <p:extLst>
      <p:ext uri="{BB962C8B-B14F-4D97-AF65-F5344CB8AC3E}">
        <p14:creationId xmlns:p14="http://schemas.microsoft.com/office/powerpoint/2010/main" val="231944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89AE703-9EC1-473D-8723-8E991E885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תמונה 12" descr="תמונה שמכילה אומנות קליפיפם, גרפיקה, סרט מצויר, איור&#10;&#10;התיאור נוצר באופן אוטומטי">
            <a:extLst>
              <a:ext uri="{FF2B5EF4-FFF2-40B4-BE49-F238E27FC236}">
                <a16:creationId xmlns:a16="http://schemas.microsoft.com/office/drawing/2014/main" id="{C431F60C-0AFD-9C6F-6305-D3FB9DD514B8}"/>
              </a:ext>
            </a:extLst>
          </p:cNvPr>
          <p:cNvPicPr>
            <a:picLocks noChangeAspect="1"/>
          </p:cNvPicPr>
          <p:nvPr/>
        </p:nvPicPr>
        <p:blipFill rotWithShape="1">
          <a:blip r:embed="rId2"/>
          <a:srcRect l="18926" r="19319" b="3"/>
          <a:stretch/>
        </p:blipFill>
        <p:spPr>
          <a:xfrm>
            <a:off x="20" y="10"/>
            <a:ext cx="7534636" cy="6857990"/>
          </a:xfrm>
          <a:custGeom>
            <a:avLst/>
            <a:gdLst/>
            <a:ahLst/>
            <a:cxnLst/>
            <a:rect l="l" t="t" r="r" b="b"/>
            <a:pathLst>
              <a:path w="7534656"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1" y="3097166"/>
                </a:cubicBezTo>
                <a:cubicBezTo>
                  <a:pt x="4673888" y="3094594"/>
                  <a:pt x="4676460" y="3092024"/>
                  <a:pt x="4678390" y="3089451"/>
                </a:cubicBezTo>
                <a:close/>
                <a:moveTo>
                  <a:pt x="5151664" y="2187270"/>
                </a:moveTo>
                <a:cubicBezTo>
                  <a:pt x="5309853" y="2295300"/>
                  <a:pt x="5468040" y="2403973"/>
                  <a:pt x="5626227" y="2512004"/>
                </a:cubicBezTo>
                <a:cubicBezTo>
                  <a:pt x="5623653" y="2514576"/>
                  <a:pt x="5621726" y="2517148"/>
                  <a:pt x="5619152" y="2519721"/>
                </a:cubicBezTo>
                <a:cubicBezTo>
                  <a:pt x="5445533" y="2428409"/>
                  <a:pt x="5281559" y="2326810"/>
                  <a:pt x="5151664" y="2187270"/>
                </a:cubicBezTo>
                <a:close/>
                <a:moveTo>
                  <a:pt x="0" y="0"/>
                </a:moveTo>
                <a:lnTo>
                  <a:pt x="7534656" y="0"/>
                </a:lnTo>
                <a:lnTo>
                  <a:pt x="7534656" y="2520617"/>
                </a:lnTo>
                <a:lnTo>
                  <a:pt x="7532186" y="2520363"/>
                </a:ln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6" y="915344"/>
                  <a:pt x="4476478" y="886408"/>
                  <a:pt x="4427606" y="881906"/>
                </a:cubicBezTo>
                <a:cubicBezTo>
                  <a:pt x="4416676" y="880620"/>
                  <a:pt x="4405100" y="881263"/>
                  <a:pt x="4394168" y="882548"/>
                </a:cubicBezTo>
                <a:cubicBezTo>
                  <a:pt x="4381952"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2" y="947496"/>
                </a:cubicBezTo>
                <a:cubicBezTo>
                  <a:pt x="4339510" y="919203"/>
                  <a:pt x="4317003" y="917916"/>
                  <a:pt x="4288710" y="942994"/>
                </a:cubicBezTo>
                <a:cubicBezTo>
                  <a:pt x="4263632" y="965500"/>
                  <a:pt x="4251416" y="963572"/>
                  <a:pt x="4243055" y="932705"/>
                </a:cubicBezTo>
                <a:cubicBezTo>
                  <a:pt x="4230195"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6"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6" y="2000789"/>
                  <a:pt x="4812784" y="1971210"/>
                </a:cubicBezTo>
                <a:cubicBezTo>
                  <a:pt x="4677748" y="1892760"/>
                  <a:pt x="4563930" y="1791160"/>
                  <a:pt x="4448827" y="1691489"/>
                </a:cubicBezTo>
                <a:cubicBezTo>
                  <a:pt x="4378737" y="1630400"/>
                  <a:pt x="4306715" y="1571241"/>
                  <a:pt x="4229552" y="1517227"/>
                </a:cubicBezTo>
                <a:cubicBezTo>
                  <a:pt x="4216690" y="1508223"/>
                  <a:pt x="4207687" y="1496649"/>
                  <a:pt x="4198686"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5"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9" y="1782800"/>
                  <a:pt x="4283566" y="1798877"/>
                  <a:pt x="4287426" y="1811736"/>
                </a:cubicBezTo>
                <a:cubicBezTo>
                  <a:pt x="4299642" y="1849676"/>
                  <a:pt x="4320864" y="1883114"/>
                  <a:pt x="4349155" y="1912694"/>
                </a:cubicBezTo>
                <a:cubicBezTo>
                  <a:pt x="4445611" y="2010436"/>
                  <a:pt x="4556856" y="2094673"/>
                  <a:pt x="4660386" y="2185984"/>
                </a:cubicBezTo>
                <a:cubicBezTo>
                  <a:pt x="4716330" y="2235499"/>
                  <a:pt x="4767772" y="2288228"/>
                  <a:pt x="4816643" y="2342884"/>
                </a:cubicBezTo>
                <a:cubicBezTo>
                  <a:pt x="4827576" y="2355104"/>
                  <a:pt x="4826931" y="2366678"/>
                  <a:pt x="4823716" y="2380824"/>
                </a:cubicBezTo>
                <a:cubicBezTo>
                  <a:pt x="4810857" y="2438056"/>
                  <a:pt x="4830791" y="2457346"/>
                  <a:pt x="4895093" y="2446415"/>
                </a:cubicBezTo>
                <a:cubicBezTo>
                  <a:pt x="4915027" y="2443198"/>
                  <a:pt x="4928532" y="2446415"/>
                  <a:pt x="4940748" y="2459917"/>
                </a:cubicBezTo>
                <a:cubicBezTo>
                  <a:pt x="5088648" y="2627107"/>
                  <a:pt x="5263553" y="2767932"/>
                  <a:pt x="5454535" y="2893324"/>
                </a:cubicBezTo>
                <a:cubicBezTo>
                  <a:pt x="5532343" y="2944123"/>
                  <a:pt x="5612723" y="2992353"/>
                  <a:pt x="5694388" y="3037365"/>
                </a:cubicBezTo>
                <a:cubicBezTo>
                  <a:pt x="5694388" y="3040580"/>
                  <a:pt x="5694388" y="3044439"/>
                  <a:pt x="5694388" y="3047654"/>
                </a:cubicBezTo>
                <a:cubicBezTo>
                  <a:pt x="5693745"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9" y="2823234"/>
                  <a:pt x="4506699" y="2938980"/>
                </a:cubicBezTo>
                <a:cubicBezTo>
                  <a:pt x="4464901" y="2935122"/>
                  <a:pt x="4410886" y="2911330"/>
                  <a:pt x="4358802" y="2883679"/>
                </a:cubicBezTo>
                <a:cubicBezTo>
                  <a:pt x="4221193"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6" y="3100383"/>
                  <a:pt x="4221834" y="3122245"/>
                </a:cubicBezTo>
                <a:cubicBezTo>
                  <a:pt x="4245627" y="3144753"/>
                  <a:pt x="4268133" y="3167259"/>
                  <a:pt x="4290640" y="3191050"/>
                </a:cubicBezTo>
                <a:cubicBezTo>
                  <a:pt x="4306715" y="3208411"/>
                  <a:pt x="4326007" y="3223203"/>
                  <a:pt x="4307359" y="3252781"/>
                </a:cubicBezTo>
                <a:cubicBezTo>
                  <a:pt x="4298999" y="3266285"/>
                  <a:pt x="4353655" y="3339593"/>
                  <a:pt x="4371019" y="3344093"/>
                </a:cubicBezTo>
                <a:cubicBezTo>
                  <a:pt x="4373591" y="3344735"/>
                  <a:pt x="4376162" y="3345380"/>
                  <a:pt x="4378091" y="3345380"/>
                </a:cubicBezTo>
                <a:cubicBezTo>
                  <a:pt x="4415390"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1"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sp>
        <p:nvSpPr>
          <p:cNvPr id="14" name="תיבת טקסט 13">
            <a:extLst>
              <a:ext uri="{FF2B5EF4-FFF2-40B4-BE49-F238E27FC236}">
                <a16:creationId xmlns:a16="http://schemas.microsoft.com/office/drawing/2014/main" id="{1037AA54-6014-3F1E-2303-6716D1269306}"/>
              </a:ext>
            </a:extLst>
          </p:cNvPr>
          <p:cNvSpPr txBox="1"/>
          <p:nvPr/>
        </p:nvSpPr>
        <p:spPr>
          <a:xfrm>
            <a:off x="4228495" y="2728686"/>
            <a:ext cx="7653866" cy="3970318"/>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a:latin typeface="Aptos"/>
                <a:cs typeface="Arial"/>
              </a:rPr>
              <a:t>מושג ה-</a:t>
            </a:r>
            <a:r>
              <a:rPr lang="en-US">
                <a:latin typeface="Aptos"/>
              </a:rPr>
              <a:t>Nudging </a:t>
            </a:r>
            <a:r>
              <a:rPr lang="he-IL">
                <a:latin typeface="Aptos"/>
              </a:rPr>
              <a:t> (דחיפות קטנות) מתבטא בהתערבויות קטנות, לא כפייתיות, בכדי להשפיע על התנהגותם של אנשים לקראת קבלת בחירות טובות יותר מבלי להטיל הגבלות. ההתערבויות מתבצעות על ידי מינוף דחיפות מידע. </a:t>
            </a:r>
            <a:br>
              <a:rPr lang="en-US">
                <a:latin typeface="Aptos"/>
              </a:rPr>
            </a:br>
            <a:r>
              <a:rPr lang="he-IL">
                <a:latin typeface="Aptos"/>
                <a:cs typeface="Arial"/>
              </a:rPr>
              <a:t>גישה זו שונה מהתערבויות מסורתיות הנשענות על מנדטים או תקנות. דחיפות מנצלות תובנות מכלכלה התנהגותית ופסיכולוגיה כדי להנחות אנשים לקראת החלטות טובות יותר על ידי שינוי האופן שבו בחירות מוצגות או ממוסגרות.</a:t>
            </a:r>
            <a:br>
              <a:rPr lang="en-US">
                <a:latin typeface="Aptos"/>
              </a:rPr>
            </a:br>
            <a:br>
              <a:rPr lang="en-US">
                <a:latin typeface="Aptos"/>
              </a:rPr>
            </a:br>
            <a:r>
              <a:rPr lang="he-IL">
                <a:latin typeface="Aptos"/>
                <a:cs typeface="Arial"/>
              </a:rPr>
              <a:t>העקרונות המרכזיים של תורת הדחיפה, מתמקדים בהבנה ובמינוף דפוסים צפויים בהתנהגות אנושית. על ידי הכרה בכך שאנשים עשויים להפגין נטיות או הטיות לא רציונליות בקבלת החלטות, תיאוריית הדחיפה שואפת לעצב התערבויות שיכוונו אנשים לעבר תוצאות מועילות יותר מבלי להגביל את חופש הבחירה שלהם. התערבויות אלו נועדו לרוב לעבוד עם תהליכים תת-מודעים של אנשים, מה שמקל עליהם לבחור באפשרויות מסוימות יותר מבלי להרגיש כפויים. בסך הכל</a:t>
            </a:r>
            <a:r>
              <a:rPr lang="he-IL">
                <a:latin typeface="Aptos"/>
              </a:rPr>
              <a:t>, תיאוריית הדחיפה מציעה אסטרטגיה חדשה ובעלת פוטנציאל רב עוצמה לעידוד פעולות.</a:t>
            </a:r>
            <a:endParaRPr lang="en-US">
              <a:latin typeface="Aptos"/>
            </a:endParaRPr>
          </a:p>
        </p:txBody>
      </p:sp>
      <p:sp>
        <p:nvSpPr>
          <p:cNvPr id="16" name="תיבת טקסט 15">
            <a:extLst>
              <a:ext uri="{FF2B5EF4-FFF2-40B4-BE49-F238E27FC236}">
                <a16:creationId xmlns:a16="http://schemas.microsoft.com/office/drawing/2014/main" id="{0603BFAF-DB58-E222-1ADC-63B4AA8FD66B}"/>
              </a:ext>
            </a:extLst>
          </p:cNvPr>
          <p:cNvSpPr txBox="1"/>
          <p:nvPr/>
        </p:nvSpPr>
        <p:spPr>
          <a:xfrm>
            <a:off x="7981891" y="289319"/>
            <a:ext cx="3611115" cy="2092418"/>
          </a:xfrm>
          <a:custGeom>
            <a:avLst/>
            <a:gdLst>
              <a:gd name="connsiteX0" fmla="*/ 0 w 3611115"/>
              <a:gd name="connsiteY0" fmla="*/ 1046209 h 2092418"/>
              <a:gd name="connsiteX1" fmla="*/ 1805558 w 3611115"/>
              <a:gd name="connsiteY1" fmla="*/ 0 h 2092418"/>
              <a:gd name="connsiteX2" fmla="*/ 3611116 w 3611115"/>
              <a:gd name="connsiteY2" fmla="*/ 1046209 h 2092418"/>
              <a:gd name="connsiteX3" fmla="*/ 1805558 w 3611115"/>
              <a:gd name="connsiteY3" fmla="*/ 2092418 h 2092418"/>
              <a:gd name="connsiteX4" fmla="*/ 0 w 3611115"/>
              <a:gd name="connsiteY4" fmla="*/ 1046209 h 209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115" h="2092418" extrusionOk="0">
                <a:moveTo>
                  <a:pt x="0" y="1046209"/>
                </a:moveTo>
                <a:cubicBezTo>
                  <a:pt x="102399" y="232741"/>
                  <a:pt x="926718" y="21382"/>
                  <a:pt x="1805558" y="0"/>
                </a:cubicBezTo>
                <a:cubicBezTo>
                  <a:pt x="2948053" y="49314"/>
                  <a:pt x="3647314" y="494998"/>
                  <a:pt x="3611116" y="1046209"/>
                </a:cubicBezTo>
                <a:cubicBezTo>
                  <a:pt x="3722993" y="1695823"/>
                  <a:pt x="2824259" y="2062418"/>
                  <a:pt x="1805558" y="2092418"/>
                </a:cubicBezTo>
                <a:cubicBezTo>
                  <a:pt x="894660" y="2142917"/>
                  <a:pt x="113176" y="1537239"/>
                  <a:pt x="0" y="1046209"/>
                </a:cubicBezTo>
                <a:close/>
              </a:path>
            </a:pathLst>
          </a:custGeom>
          <a:noFill/>
          <a:ln w="174625" cmpd="thinThick">
            <a:solidFill>
              <a:srgbClr val="89F489"/>
            </a:solidFill>
            <a:extLst>
              <a:ext uri="{C807C97D-BFC1-408E-A445-0C87EB9F89A2}">
                <ask:lineSketchStyleProps xmlns:ask="http://schemas.microsoft.com/office/drawing/2018/sketchyshapes" sd="1048302887">
                  <a:prstGeom prst="ellipse">
                    <a:avLst/>
                  </a:prstGeom>
                  <ask:type>
                    <ask:lineSketchScribble/>
                  </ask:type>
                </ask:lineSketchStyleProps>
              </a:ext>
            </a:extLst>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rtl="0">
              <a:lnSpc>
                <a:spcPct val="90000"/>
              </a:lnSpc>
              <a:spcBef>
                <a:spcPct val="0"/>
              </a:spcBef>
              <a:spcAft>
                <a:spcPts val="600"/>
              </a:spcAft>
            </a:pPr>
            <a:r>
              <a:rPr lang="en-US" sz="3600" b="1" dirty="0" err="1">
                <a:solidFill>
                  <a:srgbClr val="89F489"/>
                </a:solidFill>
                <a:latin typeface="+mj-lt"/>
                <a:ea typeface="+mj-ea"/>
                <a:cs typeface="+mj-cs"/>
              </a:rPr>
              <a:t>דחיפות</a:t>
            </a:r>
            <a:r>
              <a:rPr lang="en-US" sz="3600" b="1" dirty="0">
                <a:solidFill>
                  <a:srgbClr val="89F489"/>
                </a:solidFill>
                <a:latin typeface="+mj-lt"/>
                <a:ea typeface="+mj-ea"/>
                <a:cs typeface="+mj-cs"/>
              </a:rPr>
              <a:t> </a:t>
            </a:r>
            <a:r>
              <a:rPr lang="en-US" sz="3600" b="1" dirty="0" err="1">
                <a:solidFill>
                  <a:srgbClr val="89F489"/>
                </a:solidFill>
                <a:latin typeface="+mj-lt"/>
                <a:ea typeface="+mj-ea"/>
                <a:cs typeface="+mj-cs"/>
              </a:rPr>
              <a:t>קטנות</a:t>
            </a:r>
            <a:endParaRPr lang="he-IL" sz="3600" b="1" dirty="0">
              <a:solidFill>
                <a:srgbClr val="89F489"/>
              </a:solidFill>
              <a:latin typeface="+mj-lt"/>
              <a:ea typeface="+mj-ea"/>
              <a:cs typeface="+mj-cs"/>
            </a:endParaRPr>
          </a:p>
          <a:p>
            <a:pPr algn="ctr" rtl="0">
              <a:lnSpc>
                <a:spcPct val="90000"/>
              </a:lnSpc>
              <a:spcBef>
                <a:spcPct val="0"/>
              </a:spcBef>
              <a:spcAft>
                <a:spcPts val="600"/>
              </a:spcAft>
            </a:pPr>
            <a:r>
              <a:rPr lang="he-IL" sz="1900" b="1" dirty="0">
                <a:solidFill>
                  <a:srgbClr val="89F489"/>
                </a:solidFill>
                <a:latin typeface="+mj-lt"/>
                <a:ea typeface="+mj-ea"/>
                <a:cs typeface="+mj-cs"/>
              </a:rPr>
              <a:t>גל לוי</a:t>
            </a:r>
            <a:r>
              <a:rPr lang="en-US" sz="1900" b="1" dirty="0">
                <a:solidFill>
                  <a:srgbClr val="89F489"/>
                </a:solidFill>
                <a:latin typeface="+mj-lt"/>
                <a:ea typeface="+mj-ea"/>
                <a:cs typeface="+mj-cs"/>
              </a:rPr>
              <a:t> </a:t>
            </a:r>
            <a:endParaRPr lang="en-US" sz="1900" dirty="0">
              <a:solidFill>
                <a:srgbClr val="89F489"/>
              </a:solidFill>
              <a:latin typeface="+mj-lt"/>
              <a:ea typeface="Calibri Light"/>
              <a:cs typeface="Calibri Light"/>
            </a:endParaRPr>
          </a:p>
        </p:txBody>
      </p:sp>
    </p:spTree>
    <p:extLst>
      <p:ext uri="{BB962C8B-B14F-4D97-AF65-F5344CB8AC3E}">
        <p14:creationId xmlns:p14="http://schemas.microsoft.com/office/powerpoint/2010/main" val="266792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תמונה שמכילה טקסט, צילום מסך, גופן&#10;&#10;התיאור נוצר באופן אוטומטי">
            <a:extLst>
              <a:ext uri="{FF2B5EF4-FFF2-40B4-BE49-F238E27FC236}">
                <a16:creationId xmlns:a16="http://schemas.microsoft.com/office/drawing/2014/main" id="{E8522FF8-1365-04B8-B129-0C11A8F9E546}"/>
              </a:ext>
            </a:extLst>
          </p:cNvPr>
          <p:cNvPicPr>
            <a:picLocks noChangeAspect="1"/>
          </p:cNvPicPr>
          <p:nvPr/>
        </p:nvPicPr>
        <p:blipFill>
          <a:blip r:embed="rId2"/>
          <a:stretch>
            <a:fillRect/>
          </a:stretch>
        </p:blipFill>
        <p:spPr>
          <a:xfrm>
            <a:off x="175381" y="4030738"/>
            <a:ext cx="4269620" cy="2400906"/>
          </a:xfrm>
          <a:prstGeom prst="rect">
            <a:avLst/>
          </a:prstGeom>
        </p:spPr>
      </p:pic>
      <p:sp>
        <p:nvSpPr>
          <p:cNvPr id="8" name="תיבת טקסט 7">
            <a:extLst>
              <a:ext uri="{FF2B5EF4-FFF2-40B4-BE49-F238E27FC236}">
                <a16:creationId xmlns:a16="http://schemas.microsoft.com/office/drawing/2014/main" id="{04F2BCF3-C26B-634F-1A4C-883A53AF252A}"/>
              </a:ext>
            </a:extLst>
          </p:cNvPr>
          <p:cNvSpPr txBox="1"/>
          <p:nvPr/>
        </p:nvSpPr>
        <p:spPr>
          <a:xfrm>
            <a:off x="805543" y="612019"/>
            <a:ext cx="2743200" cy="2585323"/>
          </a:xfrm>
          <a:custGeom>
            <a:avLst/>
            <a:gdLst>
              <a:gd name="connsiteX0" fmla="*/ 0 w 2743200"/>
              <a:gd name="connsiteY0" fmla="*/ 0 h 2585323"/>
              <a:gd name="connsiteX1" fmla="*/ 603504 w 2743200"/>
              <a:gd name="connsiteY1" fmla="*/ 0 h 2585323"/>
              <a:gd name="connsiteX2" fmla="*/ 1207008 w 2743200"/>
              <a:gd name="connsiteY2" fmla="*/ 0 h 2585323"/>
              <a:gd name="connsiteX3" fmla="*/ 1755648 w 2743200"/>
              <a:gd name="connsiteY3" fmla="*/ 0 h 2585323"/>
              <a:gd name="connsiteX4" fmla="*/ 2743200 w 2743200"/>
              <a:gd name="connsiteY4" fmla="*/ 0 h 2585323"/>
              <a:gd name="connsiteX5" fmla="*/ 2743200 w 2743200"/>
              <a:gd name="connsiteY5" fmla="*/ 491211 h 2585323"/>
              <a:gd name="connsiteX6" fmla="*/ 2743200 w 2743200"/>
              <a:gd name="connsiteY6" fmla="*/ 956570 h 2585323"/>
              <a:gd name="connsiteX7" fmla="*/ 2743200 w 2743200"/>
              <a:gd name="connsiteY7" fmla="*/ 1499487 h 2585323"/>
              <a:gd name="connsiteX8" fmla="*/ 2743200 w 2743200"/>
              <a:gd name="connsiteY8" fmla="*/ 2016552 h 2585323"/>
              <a:gd name="connsiteX9" fmla="*/ 2743200 w 2743200"/>
              <a:gd name="connsiteY9" fmla="*/ 2585323 h 2585323"/>
              <a:gd name="connsiteX10" fmla="*/ 2139696 w 2743200"/>
              <a:gd name="connsiteY10" fmla="*/ 2585323 h 2585323"/>
              <a:gd name="connsiteX11" fmla="*/ 1645920 w 2743200"/>
              <a:gd name="connsiteY11" fmla="*/ 2585323 h 2585323"/>
              <a:gd name="connsiteX12" fmla="*/ 1152144 w 2743200"/>
              <a:gd name="connsiteY12" fmla="*/ 2585323 h 2585323"/>
              <a:gd name="connsiteX13" fmla="*/ 603504 w 2743200"/>
              <a:gd name="connsiteY13" fmla="*/ 2585323 h 2585323"/>
              <a:gd name="connsiteX14" fmla="*/ 0 w 2743200"/>
              <a:gd name="connsiteY14" fmla="*/ 2585323 h 2585323"/>
              <a:gd name="connsiteX15" fmla="*/ 0 w 2743200"/>
              <a:gd name="connsiteY15" fmla="*/ 2119965 h 2585323"/>
              <a:gd name="connsiteX16" fmla="*/ 0 w 2743200"/>
              <a:gd name="connsiteY16" fmla="*/ 1680460 h 2585323"/>
              <a:gd name="connsiteX17" fmla="*/ 0 w 2743200"/>
              <a:gd name="connsiteY17" fmla="*/ 1137542 h 2585323"/>
              <a:gd name="connsiteX18" fmla="*/ 0 w 2743200"/>
              <a:gd name="connsiteY18" fmla="*/ 620478 h 2585323"/>
              <a:gd name="connsiteX19" fmla="*/ 0 w 2743200"/>
              <a:gd name="connsiteY19"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43200" h="2585323" extrusionOk="0">
                <a:moveTo>
                  <a:pt x="0" y="0"/>
                </a:moveTo>
                <a:cubicBezTo>
                  <a:pt x="261863" y="-70854"/>
                  <a:pt x="394894" y="40014"/>
                  <a:pt x="603504" y="0"/>
                </a:cubicBezTo>
                <a:cubicBezTo>
                  <a:pt x="812114" y="-40014"/>
                  <a:pt x="1073455" y="40271"/>
                  <a:pt x="1207008" y="0"/>
                </a:cubicBezTo>
                <a:cubicBezTo>
                  <a:pt x="1340561" y="-40271"/>
                  <a:pt x="1618173" y="48871"/>
                  <a:pt x="1755648" y="0"/>
                </a:cubicBezTo>
                <a:cubicBezTo>
                  <a:pt x="1893123" y="-48871"/>
                  <a:pt x="2316314" y="28200"/>
                  <a:pt x="2743200" y="0"/>
                </a:cubicBezTo>
                <a:cubicBezTo>
                  <a:pt x="2773097" y="154888"/>
                  <a:pt x="2710946" y="377775"/>
                  <a:pt x="2743200" y="491211"/>
                </a:cubicBezTo>
                <a:cubicBezTo>
                  <a:pt x="2775454" y="604647"/>
                  <a:pt x="2719930" y="791574"/>
                  <a:pt x="2743200" y="956570"/>
                </a:cubicBezTo>
                <a:cubicBezTo>
                  <a:pt x="2766470" y="1121566"/>
                  <a:pt x="2692275" y="1354756"/>
                  <a:pt x="2743200" y="1499487"/>
                </a:cubicBezTo>
                <a:cubicBezTo>
                  <a:pt x="2794125" y="1644218"/>
                  <a:pt x="2698079" y="1862042"/>
                  <a:pt x="2743200" y="2016552"/>
                </a:cubicBezTo>
                <a:cubicBezTo>
                  <a:pt x="2788321" y="2171062"/>
                  <a:pt x="2707908" y="2456610"/>
                  <a:pt x="2743200" y="2585323"/>
                </a:cubicBezTo>
                <a:cubicBezTo>
                  <a:pt x="2594835" y="2599774"/>
                  <a:pt x="2386287" y="2571534"/>
                  <a:pt x="2139696" y="2585323"/>
                </a:cubicBezTo>
                <a:cubicBezTo>
                  <a:pt x="1893105" y="2599112"/>
                  <a:pt x="1846941" y="2542884"/>
                  <a:pt x="1645920" y="2585323"/>
                </a:cubicBezTo>
                <a:cubicBezTo>
                  <a:pt x="1444899" y="2627762"/>
                  <a:pt x="1342594" y="2564715"/>
                  <a:pt x="1152144" y="2585323"/>
                </a:cubicBezTo>
                <a:cubicBezTo>
                  <a:pt x="961694" y="2605931"/>
                  <a:pt x="834903" y="2563828"/>
                  <a:pt x="603504" y="2585323"/>
                </a:cubicBezTo>
                <a:cubicBezTo>
                  <a:pt x="372105" y="2606818"/>
                  <a:pt x="136920" y="2522406"/>
                  <a:pt x="0" y="2585323"/>
                </a:cubicBezTo>
                <a:cubicBezTo>
                  <a:pt x="-1499" y="2388285"/>
                  <a:pt x="36288" y="2345331"/>
                  <a:pt x="0" y="2119965"/>
                </a:cubicBezTo>
                <a:cubicBezTo>
                  <a:pt x="-36288" y="1894599"/>
                  <a:pt x="52541" y="1891542"/>
                  <a:pt x="0" y="1680460"/>
                </a:cubicBezTo>
                <a:cubicBezTo>
                  <a:pt x="-52541" y="1469378"/>
                  <a:pt x="18889" y="1277234"/>
                  <a:pt x="0" y="1137542"/>
                </a:cubicBezTo>
                <a:cubicBezTo>
                  <a:pt x="-18889" y="997850"/>
                  <a:pt x="16366" y="772584"/>
                  <a:pt x="0" y="620478"/>
                </a:cubicBezTo>
                <a:cubicBezTo>
                  <a:pt x="-16366" y="468372"/>
                  <a:pt x="4701" y="175707"/>
                  <a:pt x="0" y="0"/>
                </a:cubicBezTo>
                <a:close/>
              </a:path>
            </a:pathLst>
          </a:custGeom>
          <a:noFill/>
          <a:ln w="28575">
            <a:solidFill>
              <a:srgbClr val="89F489"/>
            </a:solidFill>
            <a:extLst>
              <a:ext uri="{C807C97D-BFC1-408E-A445-0C87EB9F89A2}">
                <ask:lineSketchStyleProps xmlns:ask="http://schemas.microsoft.com/office/drawing/2018/sketchyshapes" sd="3123649143">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dirty="0" err="1">
                <a:highlight>
                  <a:srgbClr val="58CC02"/>
                </a:highlight>
                <a:latin typeface="Arial"/>
                <a:cs typeface="Arial"/>
              </a:rPr>
              <a:t>אי</a:t>
            </a:r>
            <a:r>
              <a:rPr lang="en-US" dirty="0">
                <a:highlight>
                  <a:srgbClr val="58CC02"/>
                </a:highlight>
                <a:latin typeface="Arial"/>
                <a:cs typeface="Arial"/>
              </a:rPr>
              <a:t> </a:t>
            </a:r>
            <a:r>
              <a:rPr lang="en-US" dirty="0" err="1">
                <a:highlight>
                  <a:srgbClr val="58CC02"/>
                </a:highlight>
                <a:latin typeface="Arial"/>
                <a:cs typeface="Arial"/>
              </a:rPr>
              <a:t>התמדה</a:t>
            </a:r>
            <a:r>
              <a:rPr lang="en-US" dirty="0">
                <a:highlight>
                  <a:srgbClr val="58CC02"/>
                </a:highlight>
                <a:latin typeface="Arial"/>
                <a:cs typeface="Arial"/>
              </a:rPr>
              <a:t> </a:t>
            </a:r>
            <a:r>
              <a:rPr lang="en-US" dirty="0" err="1">
                <a:highlight>
                  <a:srgbClr val="58CC02"/>
                </a:highlight>
                <a:latin typeface="Arial"/>
                <a:cs typeface="Arial"/>
              </a:rPr>
              <a:t>בלמידה</a:t>
            </a:r>
            <a:r>
              <a:rPr lang="en-US" dirty="0">
                <a:latin typeface="Arial"/>
                <a:cs typeface="Arial"/>
              </a:rPr>
              <a:t> – </a:t>
            </a:r>
            <a:r>
              <a:rPr lang="en-US" dirty="0" err="1">
                <a:latin typeface="Arial"/>
                <a:cs typeface="Arial"/>
              </a:rPr>
              <a:t>האפליקציה</a:t>
            </a:r>
            <a:r>
              <a:rPr lang="en-US" dirty="0">
                <a:latin typeface="Arial"/>
                <a:cs typeface="Arial"/>
              </a:rPr>
              <a:t> </a:t>
            </a:r>
            <a:r>
              <a:rPr lang="en-US" dirty="0" err="1">
                <a:latin typeface="Arial"/>
                <a:cs typeface="Arial"/>
              </a:rPr>
              <a:t>שולחת</a:t>
            </a:r>
            <a:r>
              <a:rPr lang="en-US" dirty="0">
                <a:latin typeface="Arial"/>
                <a:cs typeface="Arial"/>
              </a:rPr>
              <a:t> </a:t>
            </a:r>
            <a:r>
              <a:rPr lang="en-US" dirty="0" err="1">
                <a:latin typeface="Arial"/>
                <a:cs typeface="Arial"/>
              </a:rPr>
              <a:t>התראות</a:t>
            </a:r>
            <a:r>
              <a:rPr lang="en-US" dirty="0">
                <a:latin typeface="Arial"/>
                <a:cs typeface="Arial"/>
              </a:rPr>
              <a:t> </a:t>
            </a:r>
            <a:r>
              <a:rPr lang="he-IL" dirty="0">
                <a:latin typeface="Arial"/>
                <a:cs typeface="Arial"/>
              </a:rPr>
              <a:t>  </a:t>
            </a:r>
            <a:r>
              <a:rPr lang="en-US" dirty="0">
                <a:latin typeface="Aptos"/>
              </a:rPr>
              <a:t>PUSH</a:t>
            </a:r>
            <a:r>
              <a:rPr lang="he-IL" dirty="0">
                <a:latin typeface="Aptos"/>
              </a:rPr>
              <a:t> </a:t>
            </a:r>
            <a:r>
              <a:rPr lang="en-US" dirty="0">
                <a:latin typeface="Aptos"/>
              </a:rPr>
              <a:t> </a:t>
            </a:r>
            <a:r>
              <a:rPr lang="en-US" dirty="0" err="1">
                <a:latin typeface="Aptos"/>
              </a:rPr>
              <a:t>על</a:t>
            </a:r>
            <a:r>
              <a:rPr lang="en-US" dirty="0">
                <a:latin typeface="Aptos"/>
              </a:rPr>
              <a:t> </a:t>
            </a:r>
            <a:r>
              <a:rPr lang="en-US" dirty="0" err="1">
                <a:latin typeface="Aptos"/>
              </a:rPr>
              <a:t>בסיס</a:t>
            </a:r>
            <a:r>
              <a:rPr lang="en-US" dirty="0">
                <a:latin typeface="Aptos"/>
              </a:rPr>
              <a:t> </a:t>
            </a:r>
            <a:r>
              <a:rPr lang="en-US" dirty="0" err="1">
                <a:latin typeface="Aptos"/>
              </a:rPr>
              <a:t>יומי</a:t>
            </a:r>
            <a:r>
              <a:rPr lang="en-US" dirty="0">
                <a:latin typeface="Aptos"/>
              </a:rPr>
              <a:t> </a:t>
            </a:r>
            <a:r>
              <a:rPr lang="en-US" dirty="0" err="1">
                <a:latin typeface="Aptos"/>
              </a:rPr>
              <a:t>המעודדות</a:t>
            </a:r>
            <a:r>
              <a:rPr lang="en-US" dirty="0">
                <a:latin typeface="Aptos"/>
              </a:rPr>
              <a:t> </a:t>
            </a:r>
            <a:r>
              <a:rPr lang="en-US" dirty="0" err="1">
                <a:latin typeface="Aptos"/>
              </a:rPr>
              <a:t>למידה</a:t>
            </a:r>
            <a:r>
              <a:rPr lang="en-US" dirty="0">
                <a:latin typeface="Aptos"/>
              </a:rPr>
              <a:t>. </a:t>
            </a:r>
            <a:r>
              <a:rPr lang="en-US" dirty="0" err="1">
                <a:latin typeface="Aptos"/>
              </a:rPr>
              <a:t>ההתראות</a:t>
            </a:r>
            <a:r>
              <a:rPr lang="en-US" dirty="0">
                <a:latin typeface="Aptos"/>
              </a:rPr>
              <a:t> </a:t>
            </a:r>
            <a:r>
              <a:rPr lang="en-US" dirty="0" err="1">
                <a:latin typeface="Aptos"/>
              </a:rPr>
              <a:t>מציגות</a:t>
            </a:r>
            <a:r>
              <a:rPr lang="en-US" dirty="0">
                <a:latin typeface="Aptos"/>
              </a:rPr>
              <a:t> </a:t>
            </a:r>
            <a:r>
              <a:rPr lang="en-US" dirty="0" err="1">
                <a:latin typeface="Aptos"/>
              </a:rPr>
              <a:t>כמה</a:t>
            </a:r>
            <a:r>
              <a:rPr lang="en-US" dirty="0">
                <a:latin typeface="Aptos"/>
              </a:rPr>
              <a:t> </a:t>
            </a:r>
            <a:r>
              <a:rPr lang="en-US" dirty="0" err="1">
                <a:latin typeface="Aptos"/>
              </a:rPr>
              <a:t>ניתן</a:t>
            </a:r>
            <a:r>
              <a:rPr lang="en-US" dirty="0">
                <a:latin typeface="Aptos"/>
              </a:rPr>
              <a:t> </a:t>
            </a:r>
            <a:r>
              <a:rPr lang="en-US" dirty="0" err="1">
                <a:latin typeface="Aptos"/>
              </a:rPr>
              <a:t>להתקדם</a:t>
            </a:r>
            <a:r>
              <a:rPr lang="en-US" dirty="0">
                <a:latin typeface="Aptos"/>
              </a:rPr>
              <a:t> </a:t>
            </a:r>
            <a:r>
              <a:rPr lang="en-US" dirty="0" err="1">
                <a:latin typeface="Aptos"/>
              </a:rPr>
              <a:t>ולהשתפר</a:t>
            </a:r>
            <a:r>
              <a:rPr lang="en-US" dirty="0">
                <a:latin typeface="Aptos"/>
              </a:rPr>
              <a:t>, </a:t>
            </a:r>
            <a:r>
              <a:rPr lang="en-US" dirty="0" err="1">
                <a:latin typeface="Aptos"/>
              </a:rPr>
              <a:t>מעודדות</a:t>
            </a:r>
            <a:r>
              <a:rPr lang="en-US" dirty="0">
                <a:latin typeface="Aptos"/>
              </a:rPr>
              <a:t> </a:t>
            </a:r>
            <a:r>
              <a:rPr lang="en-US" dirty="0" err="1">
                <a:latin typeface="Aptos"/>
              </a:rPr>
              <a:t>בטענה</a:t>
            </a:r>
            <a:r>
              <a:rPr lang="en-US" dirty="0">
                <a:latin typeface="Aptos"/>
              </a:rPr>
              <a:t> </a:t>
            </a:r>
            <a:r>
              <a:rPr lang="en-US" dirty="0" err="1">
                <a:latin typeface="Aptos"/>
              </a:rPr>
              <a:t>שהלמידה</a:t>
            </a:r>
            <a:r>
              <a:rPr lang="en-US" dirty="0">
                <a:latin typeface="Aptos"/>
              </a:rPr>
              <a:t> </a:t>
            </a:r>
            <a:r>
              <a:rPr lang="en-US" dirty="0" err="1">
                <a:latin typeface="Aptos"/>
              </a:rPr>
              <a:t>הקרובה</a:t>
            </a:r>
            <a:r>
              <a:rPr lang="en-US" dirty="0">
                <a:latin typeface="Aptos"/>
              </a:rPr>
              <a:t> </a:t>
            </a:r>
            <a:r>
              <a:rPr lang="en-US" dirty="0" err="1">
                <a:latin typeface="Aptos"/>
              </a:rPr>
              <a:t>תהיה</a:t>
            </a:r>
            <a:r>
              <a:rPr lang="en-US" dirty="0">
                <a:latin typeface="Aptos"/>
              </a:rPr>
              <a:t> </a:t>
            </a:r>
            <a:r>
              <a:rPr lang="en-US" dirty="0" err="1">
                <a:latin typeface="Aptos"/>
              </a:rPr>
              <a:t>קצרה</a:t>
            </a:r>
            <a:r>
              <a:rPr lang="en-US" dirty="0">
                <a:latin typeface="Aptos"/>
              </a:rPr>
              <a:t> </a:t>
            </a:r>
            <a:r>
              <a:rPr lang="en-US" dirty="0" err="1">
                <a:latin typeface="Aptos"/>
              </a:rPr>
              <a:t>ואילו</a:t>
            </a:r>
            <a:r>
              <a:rPr lang="en-US" dirty="0">
                <a:latin typeface="Aptos"/>
              </a:rPr>
              <a:t> </a:t>
            </a:r>
            <a:r>
              <a:rPr lang="en-US" dirty="0" err="1">
                <a:latin typeface="Aptos"/>
              </a:rPr>
              <a:t>מיומנויות</a:t>
            </a:r>
            <a:r>
              <a:rPr lang="en-US" dirty="0">
                <a:latin typeface="Aptos"/>
              </a:rPr>
              <a:t> </a:t>
            </a:r>
            <a:r>
              <a:rPr lang="en-US" dirty="0" err="1">
                <a:latin typeface="Aptos"/>
              </a:rPr>
              <a:t>יש</a:t>
            </a:r>
            <a:r>
              <a:rPr lang="en-US" dirty="0">
                <a:latin typeface="Aptos"/>
              </a:rPr>
              <a:t> </a:t>
            </a:r>
            <a:r>
              <a:rPr lang="en-US" dirty="0" err="1">
                <a:latin typeface="Aptos"/>
              </a:rPr>
              <a:t>להשלים</a:t>
            </a:r>
            <a:r>
              <a:rPr lang="en-US" dirty="0">
                <a:latin typeface="Aptos"/>
              </a:rPr>
              <a:t> </a:t>
            </a:r>
            <a:r>
              <a:rPr lang="en-US" dirty="0" err="1">
                <a:latin typeface="Aptos"/>
              </a:rPr>
              <a:t>על</a:t>
            </a:r>
            <a:r>
              <a:rPr lang="en-US" dirty="0">
                <a:latin typeface="Aptos"/>
              </a:rPr>
              <a:t> </a:t>
            </a:r>
            <a:r>
              <a:rPr lang="en-US" dirty="0" err="1">
                <a:latin typeface="Aptos"/>
              </a:rPr>
              <a:t>מנת</a:t>
            </a:r>
            <a:r>
              <a:rPr lang="en-US" dirty="0">
                <a:latin typeface="Aptos"/>
              </a:rPr>
              <a:t> </a:t>
            </a:r>
            <a:r>
              <a:rPr lang="en-US" dirty="0" err="1">
                <a:latin typeface="Aptos"/>
              </a:rPr>
              <a:t>לעלות</a:t>
            </a:r>
            <a:r>
              <a:rPr lang="en-US" dirty="0">
                <a:latin typeface="Aptos"/>
              </a:rPr>
              <a:t> </a:t>
            </a:r>
            <a:r>
              <a:rPr lang="en-US" dirty="0" err="1">
                <a:latin typeface="Aptos"/>
              </a:rPr>
              <a:t>רמות</a:t>
            </a:r>
            <a:r>
              <a:rPr lang="en-US" dirty="0">
                <a:latin typeface="Aptos"/>
              </a:rPr>
              <a:t>.</a:t>
            </a:r>
            <a:endParaRPr lang="en-US" dirty="0"/>
          </a:p>
        </p:txBody>
      </p:sp>
      <p:sp>
        <p:nvSpPr>
          <p:cNvPr id="9" name="תיבת טקסט 8">
            <a:extLst>
              <a:ext uri="{FF2B5EF4-FFF2-40B4-BE49-F238E27FC236}">
                <a16:creationId xmlns:a16="http://schemas.microsoft.com/office/drawing/2014/main" id="{694A995E-23AE-939C-8F06-9A8B28CAC3BF}"/>
              </a:ext>
            </a:extLst>
          </p:cNvPr>
          <p:cNvSpPr txBox="1"/>
          <p:nvPr/>
        </p:nvSpPr>
        <p:spPr>
          <a:xfrm>
            <a:off x="8655353" y="333829"/>
            <a:ext cx="3045580" cy="3139321"/>
          </a:xfrm>
          <a:custGeom>
            <a:avLst/>
            <a:gdLst>
              <a:gd name="connsiteX0" fmla="*/ 0 w 3045580"/>
              <a:gd name="connsiteY0" fmla="*/ 0 h 3139321"/>
              <a:gd name="connsiteX1" fmla="*/ 538052 w 3045580"/>
              <a:gd name="connsiteY1" fmla="*/ 0 h 3139321"/>
              <a:gd name="connsiteX2" fmla="*/ 984738 w 3045580"/>
              <a:gd name="connsiteY2" fmla="*/ 0 h 3139321"/>
              <a:gd name="connsiteX3" fmla="*/ 1553246 w 3045580"/>
              <a:gd name="connsiteY3" fmla="*/ 0 h 3139321"/>
              <a:gd name="connsiteX4" fmla="*/ 1969475 w 3045580"/>
              <a:gd name="connsiteY4" fmla="*/ 0 h 3139321"/>
              <a:gd name="connsiteX5" fmla="*/ 2507528 w 3045580"/>
              <a:gd name="connsiteY5" fmla="*/ 0 h 3139321"/>
              <a:gd name="connsiteX6" fmla="*/ 3045580 w 3045580"/>
              <a:gd name="connsiteY6" fmla="*/ 0 h 3139321"/>
              <a:gd name="connsiteX7" fmla="*/ 3045580 w 3045580"/>
              <a:gd name="connsiteY7" fmla="*/ 429041 h 3139321"/>
              <a:gd name="connsiteX8" fmla="*/ 3045580 w 3045580"/>
              <a:gd name="connsiteY8" fmla="*/ 983654 h 3139321"/>
              <a:gd name="connsiteX9" fmla="*/ 3045580 w 3045580"/>
              <a:gd name="connsiteY9" fmla="*/ 1412694 h 3139321"/>
              <a:gd name="connsiteX10" fmla="*/ 3045580 w 3045580"/>
              <a:gd name="connsiteY10" fmla="*/ 1904521 h 3139321"/>
              <a:gd name="connsiteX11" fmla="*/ 3045580 w 3045580"/>
              <a:gd name="connsiteY11" fmla="*/ 2364955 h 3139321"/>
              <a:gd name="connsiteX12" fmla="*/ 3045580 w 3045580"/>
              <a:gd name="connsiteY12" fmla="*/ 3139321 h 3139321"/>
              <a:gd name="connsiteX13" fmla="*/ 2629351 w 3045580"/>
              <a:gd name="connsiteY13" fmla="*/ 3139321 h 3139321"/>
              <a:gd name="connsiteX14" fmla="*/ 2152210 w 3045580"/>
              <a:gd name="connsiteY14" fmla="*/ 3139321 h 3139321"/>
              <a:gd name="connsiteX15" fmla="*/ 1735981 w 3045580"/>
              <a:gd name="connsiteY15" fmla="*/ 3139321 h 3139321"/>
              <a:gd name="connsiteX16" fmla="*/ 1197928 w 3045580"/>
              <a:gd name="connsiteY16" fmla="*/ 3139321 h 3139321"/>
              <a:gd name="connsiteX17" fmla="*/ 629420 w 3045580"/>
              <a:gd name="connsiteY17" fmla="*/ 3139321 h 3139321"/>
              <a:gd name="connsiteX18" fmla="*/ 0 w 3045580"/>
              <a:gd name="connsiteY18" fmla="*/ 3139321 h 3139321"/>
              <a:gd name="connsiteX19" fmla="*/ 0 w 3045580"/>
              <a:gd name="connsiteY19" fmla="*/ 2678887 h 3139321"/>
              <a:gd name="connsiteX20" fmla="*/ 0 w 3045580"/>
              <a:gd name="connsiteY20" fmla="*/ 2092881 h 3139321"/>
              <a:gd name="connsiteX21" fmla="*/ 0 w 3045580"/>
              <a:gd name="connsiteY21" fmla="*/ 1506874 h 3139321"/>
              <a:gd name="connsiteX22" fmla="*/ 0 w 3045580"/>
              <a:gd name="connsiteY22" fmla="*/ 1046440 h 3139321"/>
              <a:gd name="connsiteX23" fmla="*/ 0 w 3045580"/>
              <a:gd name="connsiteY23" fmla="*/ 554613 h 3139321"/>
              <a:gd name="connsiteX24" fmla="*/ 0 w 3045580"/>
              <a:gd name="connsiteY24" fmla="*/ 0 h 313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45580" h="3139321" extrusionOk="0">
                <a:moveTo>
                  <a:pt x="0" y="0"/>
                </a:moveTo>
                <a:cubicBezTo>
                  <a:pt x="172475" y="-12318"/>
                  <a:pt x="349032" y="23479"/>
                  <a:pt x="538052" y="0"/>
                </a:cubicBezTo>
                <a:cubicBezTo>
                  <a:pt x="727072" y="-23479"/>
                  <a:pt x="821321" y="13956"/>
                  <a:pt x="984738" y="0"/>
                </a:cubicBezTo>
                <a:cubicBezTo>
                  <a:pt x="1148155" y="-13956"/>
                  <a:pt x="1293680" y="30767"/>
                  <a:pt x="1553246" y="0"/>
                </a:cubicBezTo>
                <a:cubicBezTo>
                  <a:pt x="1812812" y="-30767"/>
                  <a:pt x="1799632" y="27653"/>
                  <a:pt x="1969475" y="0"/>
                </a:cubicBezTo>
                <a:cubicBezTo>
                  <a:pt x="2139318" y="-27653"/>
                  <a:pt x="2302147" y="63172"/>
                  <a:pt x="2507528" y="0"/>
                </a:cubicBezTo>
                <a:cubicBezTo>
                  <a:pt x="2712909" y="-63172"/>
                  <a:pt x="2871219" y="42426"/>
                  <a:pt x="3045580" y="0"/>
                </a:cubicBezTo>
                <a:cubicBezTo>
                  <a:pt x="3046872" y="164443"/>
                  <a:pt x="2999507" y="292460"/>
                  <a:pt x="3045580" y="429041"/>
                </a:cubicBezTo>
                <a:cubicBezTo>
                  <a:pt x="3091653" y="565622"/>
                  <a:pt x="3035307" y="727277"/>
                  <a:pt x="3045580" y="983654"/>
                </a:cubicBezTo>
                <a:cubicBezTo>
                  <a:pt x="3055853" y="1240031"/>
                  <a:pt x="3045416" y="1277749"/>
                  <a:pt x="3045580" y="1412694"/>
                </a:cubicBezTo>
                <a:cubicBezTo>
                  <a:pt x="3045744" y="1547639"/>
                  <a:pt x="3002342" y="1663875"/>
                  <a:pt x="3045580" y="1904521"/>
                </a:cubicBezTo>
                <a:cubicBezTo>
                  <a:pt x="3088818" y="2145167"/>
                  <a:pt x="2995654" y="2164708"/>
                  <a:pt x="3045580" y="2364955"/>
                </a:cubicBezTo>
                <a:cubicBezTo>
                  <a:pt x="3095506" y="2565202"/>
                  <a:pt x="2958513" y="2820531"/>
                  <a:pt x="3045580" y="3139321"/>
                </a:cubicBezTo>
                <a:cubicBezTo>
                  <a:pt x="2950569" y="3146343"/>
                  <a:pt x="2832419" y="3113784"/>
                  <a:pt x="2629351" y="3139321"/>
                </a:cubicBezTo>
                <a:cubicBezTo>
                  <a:pt x="2426283" y="3164858"/>
                  <a:pt x="2337845" y="3125621"/>
                  <a:pt x="2152210" y="3139321"/>
                </a:cubicBezTo>
                <a:cubicBezTo>
                  <a:pt x="1966575" y="3153021"/>
                  <a:pt x="1893943" y="3094092"/>
                  <a:pt x="1735981" y="3139321"/>
                </a:cubicBezTo>
                <a:cubicBezTo>
                  <a:pt x="1578019" y="3184550"/>
                  <a:pt x="1422226" y="3128441"/>
                  <a:pt x="1197928" y="3139321"/>
                </a:cubicBezTo>
                <a:cubicBezTo>
                  <a:pt x="973630" y="3150201"/>
                  <a:pt x="853443" y="3092996"/>
                  <a:pt x="629420" y="3139321"/>
                </a:cubicBezTo>
                <a:cubicBezTo>
                  <a:pt x="405397" y="3185646"/>
                  <a:pt x="153228" y="3132848"/>
                  <a:pt x="0" y="3139321"/>
                </a:cubicBezTo>
                <a:cubicBezTo>
                  <a:pt x="-50690" y="2931687"/>
                  <a:pt x="21712" y="2891522"/>
                  <a:pt x="0" y="2678887"/>
                </a:cubicBezTo>
                <a:cubicBezTo>
                  <a:pt x="-21712" y="2466252"/>
                  <a:pt x="28590" y="2368224"/>
                  <a:pt x="0" y="2092881"/>
                </a:cubicBezTo>
                <a:cubicBezTo>
                  <a:pt x="-28590" y="1817538"/>
                  <a:pt x="4131" y="1681570"/>
                  <a:pt x="0" y="1506874"/>
                </a:cubicBezTo>
                <a:cubicBezTo>
                  <a:pt x="-4131" y="1332178"/>
                  <a:pt x="29373" y="1198049"/>
                  <a:pt x="0" y="1046440"/>
                </a:cubicBezTo>
                <a:cubicBezTo>
                  <a:pt x="-29373" y="894831"/>
                  <a:pt x="32662" y="786618"/>
                  <a:pt x="0" y="554613"/>
                </a:cubicBezTo>
                <a:cubicBezTo>
                  <a:pt x="-32662" y="322608"/>
                  <a:pt x="8669" y="271485"/>
                  <a:pt x="0" y="0"/>
                </a:cubicBezTo>
                <a:close/>
              </a:path>
            </a:pathLst>
          </a:custGeom>
          <a:noFill/>
          <a:ln w="28575">
            <a:solidFill>
              <a:srgbClr val="89F489"/>
            </a:solidFill>
            <a:extLst>
              <a:ext uri="{C807C97D-BFC1-408E-A445-0C87EB9F89A2}">
                <ask:lineSketchStyleProps xmlns:ask="http://schemas.microsoft.com/office/drawing/2018/sketchyshapes" sd="422576433">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dirty="0" err="1">
                <a:highlight>
                  <a:srgbClr val="58CC02"/>
                </a:highlight>
                <a:latin typeface="Arial"/>
                <a:cs typeface="Arial"/>
              </a:rPr>
              <a:t>שמירה</a:t>
            </a:r>
            <a:r>
              <a:rPr lang="en-US" dirty="0">
                <a:highlight>
                  <a:srgbClr val="58CC02"/>
                </a:highlight>
                <a:latin typeface="Arial"/>
                <a:cs typeface="Arial"/>
              </a:rPr>
              <a:t> </a:t>
            </a:r>
            <a:r>
              <a:rPr lang="en-US" dirty="0" err="1">
                <a:highlight>
                  <a:srgbClr val="58CC02"/>
                </a:highlight>
                <a:latin typeface="Arial"/>
                <a:cs typeface="Arial"/>
              </a:rPr>
              <a:t>על</a:t>
            </a:r>
            <a:r>
              <a:rPr lang="en-US" dirty="0">
                <a:highlight>
                  <a:srgbClr val="58CC02"/>
                </a:highlight>
                <a:latin typeface="Arial"/>
                <a:cs typeface="Arial"/>
              </a:rPr>
              <a:t> </a:t>
            </a:r>
            <a:r>
              <a:rPr lang="en-US" dirty="0" err="1">
                <a:highlight>
                  <a:srgbClr val="58CC02"/>
                </a:highlight>
                <a:latin typeface="Arial"/>
                <a:cs typeface="Arial"/>
              </a:rPr>
              <a:t>עניין</a:t>
            </a:r>
            <a:r>
              <a:rPr lang="en-US" dirty="0">
                <a:highlight>
                  <a:srgbClr val="58CC02"/>
                </a:highlight>
                <a:latin typeface="Arial"/>
                <a:cs typeface="Arial"/>
              </a:rPr>
              <a:t> </a:t>
            </a:r>
            <a:r>
              <a:rPr lang="en-US" dirty="0" err="1">
                <a:highlight>
                  <a:srgbClr val="58CC02"/>
                </a:highlight>
                <a:latin typeface="Arial"/>
                <a:cs typeface="Arial"/>
              </a:rPr>
              <a:t>לאורך</a:t>
            </a:r>
            <a:r>
              <a:rPr lang="en-US" dirty="0">
                <a:highlight>
                  <a:srgbClr val="58CC02"/>
                </a:highlight>
                <a:latin typeface="Arial"/>
                <a:cs typeface="Arial"/>
              </a:rPr>
              <a:t> </a:t>
            </a:r>
            <a:r>
              <a:rPr lang="en-US" dirty="0" err="1">
                <a:highlight>
                  <a:srgbClr val="58CC02"/>
                </a:highlight>
                <a:latin typeface="Arial"/>
                <a:cs typeface="Arial"/>
              </a:rPr>
              <a:t>זמן</a:t>
            </a:r>
            <a:r>
              <a:rPr lang="en-US" dirty="0">
                <a:highlight>
                  <a:srgbClr val="58CC02"/>
                </a:highlight>
                <a:latin typeface="Arial"/>
                <a:cs typeface="Arial"/>
              </a:rPr>
              <a:t> </a:t>
            </a:r>
            <a:r>
              <a:rPr lang="he-IL" dirty="0">
                <a:highlight>
                  <a:srgbClr val="58CC02"/>
                </a:highlight>
                <a:latin typeface="Arial"/>
                <a:cs typeface="Arial"/>
              </a:rPr>
              <a:t>(</a:t>
            </a:r>
            <a:r>
              <a:rPr lang="en-US" dirty="0" err="1">
                <a:highlight>
                  <a:srgbClr val="58CC02"/>
                </a:highlight>
                <a:latin typeface="Arial"/>
                <a:cs typeface="Arial"/>
              </a:rPr>
              <a:t>יצירת</a:t>
            </a:r>
            <a:r>
              <a:rPr lang="en-US" dirty="0">
                <a:highlight>
                  <a:srgbClr val="58CC02"/>
                </a:highlight>
                <a:latin typeface="Arial"/>
                <a:cs typeface="Arial"/>
              </a:rPr>
              <a:t> </a:t>
            </a:r>
            <a:r>
              <a:rPr lang="en-US" dirty="0" err="1">
                <a:highlight>
                  <a:srgbClr val="58CC02"/>
                </a:highlight>
                <a:latin typeface="Arial"/>
                <a:cs typeface="Arial"/>
              </a:rPr>
              <a:t>הרגל</a:t>
            </a:r>
            <a:r>
              <a:rPr lang="he-IL" dirty="0">
                <a:highlight>
                  <a:srgbClr val="58CC02"/>
                </a:highlight>
                <a:latin typeface="Arial"/>
                <a:cs typeface="Arial"/>
              </a:rPr>
              <a:t>)</a:t>
            </a:r>
            <a:endParaRPr lang="en-US" dirty="0">
              <a:highlight>
                <a:srgbClr val="58CC02"/>
              </a:highlight>
              <a:latin typeface="Calibri" panose="020F0502020204030204"/>
              <a:ea typeface="Calibri" panose="020F0502020204030204"/>
              <a:cs typeface="Calibri" panose="020F0502020204030204"/>
            </a:endParaRPr>
          </a:p>
          <a:p>
            <a:r>
              <a:rPr lang="en-US" dirty="0">
                <a:latin typeface="Arial"/>
                <a:cs typeface="Arial"/>
              </a:rPr>
              <a:t> </a:t>
            </a:r>
            <a:r>
              <a:rPr lang="en-US" dirty="0" err="1">
                <a:latin typeface="Arial"/>
                <a:cs typeface="Arial"/>
              </a:rPr>
              <a:t>האפליקציה</a:t>
            </a:r>
            <a:r>
              <a:rPr lang="en-US" dirty="0">
                <a:latin typeface="Arial"/>
                <a:cs typeface="Arial"/>
              </a:rPr>
              <a:t> </a:t>
            </a:r>
            <a:r>
              <a:rPr lang="en-US" dirty="0" err="1">
                <a:latin typeface="Arial"/>
                <a:cs typeface="Arial"/>
              </a:rPr>
              <a:t>מספקת</a:t>
            </a:r>
            <a:r>
              <a:rPr lang="en-US" dirty="0">
                <a:latin typeface="Arial"/>
                <a:cs typeface="Arial"/>
              </a:rPr>
              <a:t> </a:t>
            </a:r>
            <a:r>
              <a:rPr lang="en-US" dirty="0" err="1">
                <a:latin typeface="Arial"/>
                <a:cs typeface="Arial"/>
              </a:rPr>
              <a:t>מרחב</a:t>
            </a:r>
            <a:r>
              <a:rPr lang="en-US" dirty="0">
                <a:latin typeface="Arial"/>
                <a:cs typeface="Arial"/>
              </a:rPr>
              <a:t> </a:t>
            </a:r>
            <a:r>
              <a:rPr lang="en-US" dirty="0" err="1">
                <a:latin typeface="Arial"/>
                <a:cs typeface="Arial"/>
              </a:rPr>
              <a:t>תחרותי</a:t>
            </a:r>
            <a:r>
              <a:rPr lang="en-US" dirty="0">
                <a:latin typeface="Arial"/>
                <a:cs typeface="Arial"/>
              </a:rPr>
              <a:t> </a:t>
            </a:r>
            <a:r>
              <a:rPr lang="en-US" dirty="0" err="1">
                <a:latin typeface="Arial"/>
                <a:cs typeface="Arial"/>
              </a:rPr>
              <a:t>ע"י</a:t>
            </a:r>
            <a:r>
              <a:rPr lang="en-US" dirty="0">
                <a:latin typeface="Arial"/>
                <a:cs typeface="Arial"/>
              </a:rPr>
              <a:t> </a:t>
            </a:r>
            <a:r>
              <a:rPr lang="en-US" dirty="0" err="1">
                <a:latin typeface="Arial"/>
                <a:cs typeface="Arial"/>
              </a:rPr>
              <a:t>יצירת</a:t>
            </a:r>
            <a:r>
              <a:rPr lang="en-US" dirty="0">
                <a:latin typeface="Arial"/>
                <a:cs typeface="Arial"/>
              </a:rPr>
              <a:t> </a:t>
            </a:r>
            <a:r>
              <a:rPr lang="en-US" dirty="0" err="1">
                <a:latin typeface="Arial"/>
                <a:cs typeface="Arial"/>
              </a:rPr>
              <a:t>ליגות</a:t>
            </a:r>
            <a:r>
              <a:rPr lang="en-US" dirty="0">
                <a:latin typeface="Arial"/>
                <a:cs typeface="Arial"/>
              </a:rPr>
              <a:t>, </a:t>
            </a:r>
            <a:r>
              <a:rPr lang="en-US" dirty="0" err="1">
                <a:latin typeface="Arial"/>
                <a:cs typeface="Arial"/>
              </a:rPr>
              <a:t>בהן</a:t>
            </a:r>
            <a:r>
              <a:rPr lang="en-US" dirty="0">
                <a:latin typeface="Arial"/>
                <a:cs typeface="Arial"/>
              </a:rPr>
              <a:t> </a:t>
            </a:r>
            <a:r>
              <a:rPr lang="en-US" dirty="0" err="1">
                <a:latin typeface="Arial"/>
                <a:cs typeface="Arial"/>
              </a:rPr>
              <a:t>אנשים</a:t>
            </a:r>
            <a:r>
              <a:rPr lang="en-US" dirty="0">
                <a:latin typeface="Arial"/>
                <a:cs typeface="Arial"/>
              </a:rPr>
              <a:t> </a:t>
            </a:r>
            <a:r>
              <a:rPr lang="en-US" dirty="0" err="1">
                <a:latin typeface="Arial"/>
                <a:cs typeface="Arial"/>
              </a:rPr>
              <a:t>יכולים</a:t>
            </a:r>
            <a:r>
              <a:rPr lang="en-US" dirty="0">
                <a:latin typeface="Arial"/>
                <a:cs typeface="Arial"/>
              </a:rPr>
              <a:t> </a:t>
            </a:r>
            <a:r>
              <a:rPr lang="en-US" dirty="0" err="1">
                <a:latin typeface="Arial"/>
                <a:cs typeface="Arial"/>
              </a:rPr>
              <a:t>להתחרות</a:t>
            </a:r>
            <a:r>
              <a:rPr lang="en-US" dirty="0">
                <a:latin typeface="Arial"/>
                <a:cs typeface="Arial"/>
              </a:rPr>
              <a:t> </a:t>
            </a:r>
            <a:r>
              <a:rPr lang="en-US" dirty="0" err="1">
                <a:latin typeface="Arial"/>
                <a:cs typeface="Arial"/>
              </a:rPr>
              <a:t>בחבריהם</a:t>
            </a:r>
            <a:r>
              <a:rPr lang="en-US" dirty="0">
                <a:latin typeface="Arial"/>
                <a:cs typeface="Arial"/>
              </a:rPr>
              <a:t> </a:t>
            </a:r>
            <a:r>
              <a:rPr lang="en-US" dirty="0" err="1">
                <a:latin typeface="Arial"/>
                <a:cs typeface="Arial"/>
              </a:rPr>
              <a:t>או</a:t>
            </a:r>
            <a:r>
              <a:rPr lang="en-US" dirty="0">
                <a:latin typeface="Arial"/>
                <a:cs typeface="Arial"/>
              </a:rPr>
              <a:t> </a:t>
            </a:r>
            <a:r>
              <a:rPr lang="en-US" dirty="0" err="1">
                <a:latin typeface="Arial"/>
                <a:cs typeface="Arial"/>
              </a:rPr>
              <a:t>לראות</a:t>
            </a:r>
            <a:r>
              <a:rPr lang="en-US" dirty="0">
                <a:latin typeface="Arial"/>
                <a:cs typeface="Arial"/>
              </a:rPr>
              <a:t> </a:t>
            </a:r>
            <a:r>
              <a:rPr lang="en-US" dirty="0" err="1">
                <a:latin typeface="Arial"/>
                <a:cs typeface="Arial"/>
              </a:rPr>
              <a:t>את</a:t>
            </a:r>
            <a:r>
              <a:rPr lang="en-US" dirty="0">
                <a:latin typeface="Arial"/>
                <a:cs typeface="Arial"/>
              </a:rPr>
              <a:t> </a:t>
            </a:r>
            <a:r>
              <a:rPr lang="en-US" dirty="0" err="1">
                <a:latin typeface="Arial"/>
                <a:cs typeface="Arial"/>
              </a:rPr>
              <a:t>התמודדותם</a:t>
            </a:r>
            <a:r>
              <a:rPr lang="en-US" dirty="0">
                <a:latin typeface="Arial"/>
                <a:cs typeface="Arial"/>
              </a:rPr>
              <a:t> </a:t>
            </a:r>
            <a:r>
              <a:rPr lang="en-US" dirty="0" err="1">
                <a:latin typeface="Arial"/>
                <a:cs typeface="Arial"/>
              </a:rPr>
              <a:t>מול</a:t>
            </a:r>
            <a:r>
              <a:rPr lang="en-US" dirty="0">
                <a:latin typeface="Arial"/>
                <a:cs typeface="Arial"/>
              </a:rPr>
              <a:t> </a:t>
            </a:r>
            <a:r>
              <a:rPr lang="en-US" dirty="0" err="1">
                <a:latin typeface="Arial"/>
                <a:cs typeface="Arial"/>
              </a:rPr>
              <a:t>שאר</a:t>
            </a:r>
            <a:r>
              <a:rPr lang="en-US" dirty="0">
                <a:latin typeface="Arial"/>
                <a:cs typeface="Arial"/>
              </a:rPr>
              <a:t> </a:t>
            </a:r>
            <a:r>
              <a:rPr lang="en-US" dirty="0" err="1">
                <a:latin typeface="Arial"/>
                <a:cs typeface="Arial"/>
              </a:rPr>
              <a:t>העולם</a:t>
            </a:r>
            <a:r>
              <a:rPr lang="en-US" dirty="0">
                <a:latin typeface="Arial"/>
                <a:cs typeface="Arial"/>
              </a:rPr>
              <a:t> </a:t>
            </a:r>
            <a:r>
              <a:rPr lang="en-US" dirty="0" err="1">
                <a:latin typeface="Arial"/>
                <a:cs typeface="Arial"/>
              </a:rPr>
              <a:t>בקבוצות</a:t>
            </a:r>
            <a:r>
              <a:rPr lang="en-US" dirty="0">
                <a:latin typeface="Arial"/>
                <a:cs typeface="Arial"/>
              </a:rPr>
              <a:t> </a:t>
            </a:r>
            <a:r>
              <a:rPr lang="en-US" dirty="0" err="1">
                <a:latin typeface="Arial"/>
                <a:cs typeface="Arial"/>
              </a:rPr>
              <a:t>שנבחרו</a:t>
            </a:r>
            <a:r>
              <a:rPr lang="en-US" dirty="0">
                <a:latin typeface="Arial"/>
                <a:cs typeface="Arial"/>
              </a:rPr>
              <a:t> </a:t>
            </a:r>
            <a:r>
              <a:rPr lang="en-US" dirty="0" err="1">
                <a:latin typeface="Arial"/>
                <a:cs typeface="Arial"/>
              </a:rPr>
              <a:t>באקראי</a:t>
            </a:r>
            <a:r>
              <a:rPr lang="en-US" dirty="0">
                <a:latin typeface="Arial"/>
                <a:cs typeface="Arial"/>
              </a:rPr>
              <a:t>. </a:t>
            </a:r>
            <a:br>
              <a:rPr lang="en-US" dirty="0">
                <a:latin typeface="Aptos"/>
              </a:rPr>
            </a:br>
            <a:r>
              <a:rPr lang="en-US" dirty="0" err="1">
                <a:latin typeface="Arial"/>
                <a:cs typeface="Arial"/>
              </a:rPr>
              <a:t>בנוסף</a:t>
            </a:r>
            <a:r>
              <a:rPr lang="en-US" dirty="0">
                <a:latin typeface="Arial"/>
                <a:cs typeface="Arial"/>
              </a:rPr>
              <a:t>, </a:t>
            </a:r>
            <a:r>
              <a:rPr lang="en-US" dirty="0" err="1">
                <a:latin typeface="Arial"/>
                <a:cs typeface="Arial"/>
              </a:rPr>
              <a:t>האפליקציה</a:t>
            </a:r>
            <a:r>
              <a:rPr lang="en-US" dirty="0">
                <a:latin typeface="Arial"/>
                <a:cs typeface="Arial"/>
              </a:rPr>
              <a:t> </a:t>
            </a:r>
            <a:r>
              <a:rPr lang="en-US" dirty="0" err="1">
                <a:latin typeface="Arial"/>
                <a:cs typeface="Arial"/>
              </a:rPr>
              <a:t>מציגה</a:t>
            </a:r>
            <a:r>
              <a:rPr lang="en-US" dirty="0">
                <a:latin typeface="Arial"/>
                <a:cs typeface="Arial"/>
              </a:rPr>
              <a:t> </a:t>
            </a:r>
            <a:r>
              <a:rPr lang="en-US" dirty="0" err="1">
                <a:latin typeface="Arial"/>
                <a:cs typeface="Arial"/>
              </a:rPr>
              <a:t>דירוג</a:t>
            </a:r>
            <a:r>
              <a:rPr lang="en-US" dirty="0">
                <a:latin typeface="Arial"/>
                <a:cs typeface="Arial"/>
              </a:rPr>
              <a:t> </a:t>
            </a:r>
            <a:r>
              <a:rPr lang="en-US" dirty="0" err="1">
                <a:latin typeface="Arial"/>
                <a:cs typeface="Arial"/>
              </a:rPr>
              <a:t>בליגה</a:t>
            </a:r>
            <a:r>
              <a:rPr lang="en-US" dirty="0">
                <a:latin typeface="Arial"/>
                <a:cs typeface="Arial"/>
              </a:rPr>
              <a:t>, </a:t>
            </a:r>
            <a:r>
              <a:rPr lang="en-US" dirty="0" err="1">
                <a:latin typeface="Arial"/>
                <a:cs typeface="Arial"/>
              </a:rPr>
              <a:t>כך</a:t>
            </a:r>
            <a:r>
              <a:rPr lang="en-US" dirty="0">
                <a:latin typeface="Arial"/>
                <a:cs typeface="Arial"/>
              </a:rPr>
              <a:t> </a:t>
            </a:r>
            <a:r>
              <a:rPr lang="en-US" dirty="0" err="1">
                <a:latin typeface="Arial"/>
                <a:cs typeface="Arial"/>
              </a:rPr>
              <a:t>שהאדם</a:t>
            </a:r>
            <a:r>
              <a:rPr lang="en-US" dirty="0">
                <a:latin typeface="Arial"/>
                <a:cs typeface="Arial"/>
              </a:rPr>
              <a:t> </a:t>
            </a:r>
            <a:r>
              <a:rPr lang="en-US" dirty="0" err="1">
                <a:latin typeface="Arial"/>
                <a:cs typeface="Arial"/>
              </a:rPr>
              <a:t>הלומד</a:t>
            </a:r>
            <a:r>
              <a:rPr lang="en-US" dirty="0">
                <a:latin typeface="Arial"/>
                <a:cs typeface="Arial"/>
              </a:rPr>
              <a:t> </a:t>
            </a:r>
            <a:r>
              <a:rPr lang="en-US" dirty="0" err="1">
                <a:latin typeface="Arial"/>
                <a:cs typeface="Arial"/>
              </a:rPr>
              <a:t>ישאף</a:t>
            </a:r>
            <a:r>
              <a:rPr lang="en-US" dirty="0">
                <a:latin typeface="Arial"/>
                <a:cs typeface="Arial"/>
              </a:rPr>
              <a:t> </a:t>
            </a:r>
            <a:r>
              <a:rPr lang="en-US" dirty="0" err="1">
                <a:latin typeface="Arial"/>
                <a:cs typeface="Arial"/>
              </a:rPr>
              <a:t>להתקדם</a:t>
            </a:r>
            <a:r>
              <a:rPr lang="en-US" dirty="0">
                <a:latin typeface="Arial"/>
                <a:cs typeface="Arial"/>
              </a:rPr>
              <a:t> </a:t>
            </a:r>
            <a:r>
              <a:rPr lang="en-US" dirty="0" err="1">
                <a:latin typeface="Arial"/>
                <a:cs typeface="Arial"/>
              </a:rPr>
              <a:t>ולהשתפר</a:t>
            </a:r>
            <a:r>
              <a:rPr lang="en-US" dirty="0">
                <a:latin typeface="Arial"/>
                <a:cs typeface="Arial"/>
              </a:rPr>
              <a:t>.</a:t>
            </a:r>
            <a:endParaRPr lang="en-US" dirty="0">
              <a:ea typeface="Calibri"/>
              <a:cs typeface="Calibri"/>
            </a:endParaRPr>
          </a:p>
        </p:txBody>
      </p:sp>
      <p:sp>
        <p:nvSpPr>
          <p:cNvPr id="10" name="תיבת טקסט 9">
            <a:extLst>
              <a:ext uri="{FF2B5EF4-FFF2-40B4-BE49-F238E27FC236}">
                <a16:creationId xmlns:a16="http://schemas.microsoft.com/office/drawing/2014/main" id="{F50E89D1-BE72-18E1-CBA1-AEF63F4189DD}"/>
              </a:ext>
            </a:extLst>
          </p:cNvPr>
          <p:cNvSpPr txBox="1"/>
          <p:nvPr/>
        </p:nvSpPr>
        <p:spPr>
          <a:xfrm>
            <a:off x="4724400" y="3817257"/>
            <a:ext cx="2743200" cy="2585323"/>
          </a:xfrm>
          <a:custGeom>
            <a:avLst/>
            <a:gdLst>
              <a:gd name="connsiteX0" fmla="*/ 0 w 2743200"/>
              <a:gd name="connsiteY0" fmla="*/ 0 h 2585323"/>
              <a:gd name="connsiteX1" fmla="*/ 493776 w 2743200"/>
              <a:gd name="connsiteY1" fmla="*/ 0 h 2585323"/>
              <a:gd name="connsiteX2" fmla="*/ 1014984 w 2743200"/>
              <a:gd name="connsiteY2" fmla="*/ 0 h 2585323"/>
              <a:gd name="connsiteX3" fmla="*/ 1536192 w 2743200"/>
              <a:gd name="connsiteY3" fmla="*/ 0 h 2585323"/>
              <a:gd name="connsiteX4" fmla="*/ 2029968 w 2743200"/>
              <a:gd name="connsiteY4" fmla="*/ 0 h 2585323"/>
              <a:gd name="connsiteX5" fmla="*/ 2743200 w 2743200"/>
              <a:gd name="connsiteY5" fmla="*/ 0 h 2585323"/>
              <a:gd name="connsiteX6" fmla="*/ 2743200 w 2743200"/>
              <a:gd name="connsiteY6" fmla="*/ 465358 h 2585323"/>
              <a:gd name="connsiteX7" fmla="*/ 2743200 w 2743200"/>
              <a:gd name="connsiteY7" fmla="*/ 1034129 h 2585323"/>
              <a:gd name="connsiteX8" fmla="*/ 2743200 w 2743200"/>
              <a:gd name="connsiteY8" fmla="*/ 1473634 h 2585323"/>
              <a:gd name="connsiteX9" fmla="*/ 2743200 w 2743200"/>
              <a:gd name="connsiteY9" fmla="*/ 1913139 h 2585323"/>
              <a:gd name="connsiteX10" fmla="*/ 2743200 w 2743200"/>
              <a:gd name="connsiteY10" fmla="*/ 2585323 h 2585323"/>
              <a:gd name="connsiteX11" fmla="*/ 2139696 w 2743200"/>
              <a:gd name="connsiteY11" fmla="*/ 2585323 h 2585323"/>
              <a:gd name="connsiteX12" fmla="*/ 1591056 w 2743200"/>
              <a:gd name="connsiteY12" fmla="*/ 2585323 h 2585323"/>
              <a:gd name="connsiteX13" fmla="*/ 987552 w 2743200"/>
              <a:gd name="connsiteY13" fmla="*/ 2585323 h 2585323"/>
              <a:gd name="connsiteX14" fmla="*/ 0 w 2743200"/>
              <a:gd name="connsiteY14" fmla="*/ 2585323 h 2585323"/>
              <a:gd name="connsiteX15" fmla="*/ 0 w 2743200"/>
              <a:gd name="connsiteY15" fmla="*/ 2068258 h 2585323"/>
              <a:gd name="connsiteX16" fmla="*/ 0 w 2743200"/>
              <a:gd name="connsiteY16" fmla="*/ 1602900 h 2585323"/>
              <a:gd name="connsiteX17" fmla="*/ 0 w 2743200"/>
              <a:gd name="connsiteY17" fmla="*/ 1085836 h 2585323"/>
              <a:gd name="connsiteX18" fmla="*/ 0 w 2743200"/>
              <a:gd name="connsiteY18" fmla="*/ 568771 h 2585323"/>
              <a:gd name="connsiteX19" fmla="*/ 0 w 2743200"/>
              <a:gd name="connsiteY19"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43200" h="2585323" extrusionOk="0">
                <a:moveTo>
                  <a:pt x="0" y="0"/>
                </a:moveTo>
                <a:cubicBezTo>
                  <a:pt x="150683" y="-28595"/>
                  <a:pt x="297397" y="52836"/>
                  <a:pt x="493776" y="0"/>
                </a:cubicBezTo>
                <a:cubicBezTo>
                  <a:pt x="690155" y="-52836"/>
                  <a:pt x="809564" y="1006"/>
                  <a:pt x="1014984" y="0"/>
                </a:cubicBezTo>
                <a:cubicBezTo>
                  <a:pt x="1220404" y="-1006"/>
                  <a:pt x="1425695" y="39977"/>
                  <a:pt x="1536192" y="0"/>
                </a:cubicBezTo>
                <a:cubicBezTo>
                  <a:pt x="1646689" y="-39977"/>
                  <a:pt x="1812767" y="23193"/>
                  <a:pt x="2029968" y="0"/>
                </a:cubicBezTo>
                <a:cubicBezTo>
                  <a:pt x="2247169" y="-23193"/>
                  <a:pt x="2551589" y="50136"/>
                  <a:pt x="2743200" y="0"/>
                </a:cubicBezTo>
                <a:cubicBezTo>
                  <a:pt x="2769702" y="107661"/>
                  <a:pt x="2688632" y="308368"/>
                  <a:pt x="2743200" y="465358"/>
                </a:cubicBezTo>
                <a:cubicBezTo>
                  <a:pt x="2797768" y="622348"/>
                  <a:pt x="2677825" y="919218"/>
                  <a:pt x="2743200" y="1034129"/>
                </a:cubicBezTo>
                <a:cubicBezTo>
                  <a:pt x="2808575" y="1149040"/>
                  <a:pt x="2743068" y="1335750"/>
                  <a:pt x="2743200" y="1473634"/>
                </a:cubicBezTo>
                <a:cubicBezTo>
                  <a:pt x="2743332" y="1611519"/>
                  <a:pt x="2741622" y="1749404"/>
                  <a:pt x="2743200" y="1913139"/>
                </a:cubicBezTo>
                <a:cubicBezTo>
                  <a:pt x="2744778" y="2076875"/>
                  <a:pt x="2677974" y="2397098"/>
                  <a:pt x="2743200" y="2585323"/>
                </a:cubicBezTo>
                <a:cubicBezTo>
                  <a:pt x="2537008" y="2640508"/>
                  <a:pt x="2361170" y="2524148"/>
                  <a:pt x="2139696" y="2585323"/>
                </a:cubicBezTo>
                <a:cubicBezTo>
                  <a:pt x="1918222" y="2646498"/>
                  <a:pt x="1738960" y="2574685"/>
                  <a:pt x="1591056" y="2585323"/>
                </a:cubicBezTo>
                <a:cubicBezTo>
                  <a:pt x="1443152" y="2595961"/>
                  <a:pt x="1208836" y="2537550"/>
                  <a:pt x="987552" y="2585323"/>
                </a:cubicBezTo>
                <a:cubicBezTo>
                  <a:pt x="766268" y="2633096"/>
                  <a:pt x="234130" y="2468059"/>
                  <a:pt x="0" y="2585323"/>
                </a:cubicBezTo>
                <a:cubicBezTo>
                  <a:pt x="-12295" y="2418195"/>
                  <a:pt x="29408" y="2291460"/>
                  <a:pt x="0" y="2068258"/>
                </a:cubicBezTo>
                <a:cubicBezTo>
                  <a:pt x="-29408" y="1845057"/>
                  <a:pt x="30661" y="1713346"/>
                  <a:pt x="0" y="1602900"/>
                </a:cubicBezTo>
                <a:cubicBezTo>
                  <a:pt x="-30661" y="1492454"/>
                  <a:pt x="12867" y="1284728"/>
                  <a:pt x="0" y="1085836"/>
                </a:cubicBezTo>
                <a:cubicBezTo>
                  <a:pt x="-12867" y="886944"/>
                  <a:pt x="16540" y="752577"/>
                  <a:pt x="0" y="568771"/>
                </a:cubicBezTo>
                <a:cubicBezTo>
                  <a:pt x="-16540" y="384965"/>
                  <a:pt x="3852" y="181745"/>
                  <a:pt x="0" y="0"/>
                </a:cubicBezTo>
                <a:close/>
              </a:path>
            </a:pathLst>
          </a:custGeom>
          <a:noFill/>
          <a:ln w="28575">
            <a:solidFill>
              <a:srgbClr val="89F489"/>
            </a:solidFill>
            <a:extLst>
              <a:ext uri="{C807C97D-BFC1-408E-A445-0C87EB9F89A2}">
                <ask:lineSketchStyleProps xmlns:ask="http://schemas.microsoft.com/office/drawing/2018/sketchyshapes" sd="1823327993">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dirty="0" err="1">
                <a:highlight>
                  <a:srgbClr val="58CC02"/>
                </a:highlight>
                <a:latin typeface="Arial"/>
                <a:cs typeface="Arial"/>
              </a:rPr>
              <a:t>עידוד</a:t>
            </a:r>
            <a:r>
              <a:rPr lang="en-US" dirty="0">
                <a:latin typeface="Arial"/>
                <a:cs typeface="Arial"/>
              </a:rPr>
              <a:t>  </a:t>
            </a:r>
            <a:r>
              <a:rPr lang="en-US" dirty="0" err="1">
                <a:latin typeface="Arial"/>
                <a:cs typeface="Arial"/>
              </a:rPr>
              <a:t>לאחר</a:t>
            </a:r>
            <a:r>
              <a:rPr lang="en-US" dirty="0">
                <a:latin typeface="Arial"/>
                <a:cs typeface="Arial"/>
              </a:rPr>
              <a:t> </a:t>
            </a:r>
            <a:r>
              <a:rPr lang="en-US" dirty="0" err="1">
                <a:latin typeface="Arial"/>
                <a:cs typeface="Arial"/>
              </a:rPr>
              <a:t>כל</a:t>
            </a:r>
            <a:r>
              <a:rPr lang="en-US" dirty="0">
                <a:latin typeface="Arial"/>
                <a:cs typeface="Arial"/>
              </a:rPr>
              <a:t> </a:t>
            </a:r>
            <a:r>
              <a:rPr lang="en-US" dirty="0" err="1">
                <a:latin typeface="Arial"/>
                <a:cs typeface="Arial"/>
              </a:rPr>
              <a:t>הצלחה</a:t>
            </a:r>
            <a:r>
              <a:rPr lang="en-US" dirty="0">
                <a:latin typeface="Arial"/>
                <a:cs typeface="Arial"/>
              </a:rPr>
              <a:t> </a:t>
            </a:r>
            <a:r>
              <a:rPr lang="en-US" dirty="0" err="1">
                <a:latin typeface="Arial"/>
                <a:cs typeface="Arial"/>
              </a:rPr>
              <a:t>בפתרון</a:t>
            </a:r>
            <a:r>
              <a:rPr lang="en-US" dirty="0">
                <a:latin typeface="Arial"/>
                <a:cs typeface="Arial"/>
              </a:rPr>
              <a:t> </a:t>
            </a:r>
            <a:r>
              <a:rPr lang="en-US" dirty="0" err="1">
                <a:latin typeface="Arial"/>
                <a:cs typeface="Arial"/>
              </a:rPr>
              <a:t>שאלה</a:t>
            </a:r>
            <a:r>
              <a:rPr lang="en-US" dirty="0">
                <a:latin typeface="Arial"/>
                <a:cs typeface="Arial"/>
              </a:rPr>
              <a:t>, </a:t>
            </a:r>
            <a:r>
              <a:rPr lang="en-US" dirty="0" err="1">
                <a:latin typeface="Arial"/>
                <a:cs typeface="Arial"/>
              </a:rPr>
              <a:t>האפליקציה</a:t>
            </a:r>
            <a:r>
              <a:rPr lang="en-US" dirty="0">
                <a:latin typeface="Arial"/>
                <a:cs typeface="Arial"/>
              </a:rPr>
              <a:t> </a:t>
            </a:r>
            <a:r>
              <a:rPr lang="en-US" dirty="0" err="1">
                <a:latin typeface="Arial"/>
                <a:cs typeface="Arial"/>
              </a:rPr>
              <a:t>מעודדת</a:t>
            </a:r>
            <a:r>
              <a:rPr lang="en-US" dirty="0">
                <a:latin typeface="Arial"/>
                <a:cs typeface="Arial"/>
              </a:rPr>
              <a:t> </a:t>
            </a:r>
            <a:r>
              <a:rPr lang="en-US" dirty="0" err="1">
                <a:latin typeface="Arial"/>
                <a:cs typeface="Arial"/>
              </a:rPr>
              <a:t>את</a:t>
            </a:r>
            <a:r>
              <a:rPr lang="en-US" dirty="0">
                <a:latin typeface="Arial"/>
                <a:cs typeface="Arial"/>
              </a:rPr>
              <a:t> </a:t>
            </a:r>
            <a:r>
              <a:rPr lang="en-US" dirty="0" err="1">
                <a:latin typeface="Arial"/>
                <a:cs typeface="Arial"/>
              </a:rPr>
              <a:t>המשתמש</a:t>
            </a:r>
            <a:r>
              <a:rPr lang="en-US" dirty="0">
                <a:latin typeface="Arial"/>
                <a:cs typeface="Arial"/>
              </a:rPr>
              <a:t> </a:t>
            </a:r>
            <a:r>
              <a:rPr lang="en-US" dirty="0" err="1">
                <a:latin typeface="Arial"/>
                <a:cs typeface="Arial"/>
              </a:rPr>
              <a:t>בצלילי</a:t>
            </a:r>
            <a:r>
              <a:rPr lang="en-US" dirty="0">
                <a:latin typeface="Arial"/>
                <a:cs typeface="Arial"/>
              </a:rPr>
              <a:t> </a:t>
            </a:r>
            <a:r>
              <a:rPr lang="en-US" dirty="0" err="1">
                <a:latin typeface="Arial"/>
                <a:cs typeface="Arial"/>
              </a:rPr>
              <a:t>הצלחה</a:t>
            </a:r>
            <a:r>
              <a:rPr lang="en-US" dirty="0">
                <a:latin typeface="Aptos"/>
              </a:rPr>
              <a:t>/ </a:t>
            </a:r>
            <a:r>
              <a:rPr lang="en-US" dirty="0" err="1">
                <a:latin typeface="Aptos"/>
              </a:rPr>
              <a:t>עידוד</a:t>
            </a:r>
            <a:r>
              <a:rPr lang="en-US" dirty="0">
                <a:latin typeface="Aptos"/>
              </a:rPr>
              <a:t> </a:t>
            </a:r>
            <a:r>
              <a:rPr lang="en-US" dirty="0" err="1">
                <a:latin typeface="Aptos"/>
              </a:rPr>
              <a:t>קולי</a:t>
            </a:r>
            <a:r>
              <a:rPr lang="en-US" dirty="0">
                <a:latin typeface="Aptos"/>
              </a:rPr>
              <a:t> </a:t>
            </a:r>
            <a:r>
              <a:rPr lang="en-US" dirty="0" err="1">
                <a:latin typeface="Aptos"/>
              </a:rPr>
              <a:t>במילים</a:t>
            </a:r>
            <a:r>
              <a:rPr lang="en-US" dirty="0">
                <a:latin typeface="Aptos"/>
              </a:rPr>
              <a:t>. </a:t>
            </a:r>
            <a:r>
              <a:rPr lang="en-US" dirty="0" err="1">
                <a:latin typeface="Aptos"/>
              </a:rPr>
              <a:t>בעת</a:t>
            </a:r>
            <a:r>
              <a:rPr lang="en-US" dirty="0">
                <a:latin typeface="Aptos"/>
              </a:rPr>
              <a:t> </a:t>
            </a:r>
            <a:r>
              <a:rPr lang="en-US" dirty="0" err="1">
                <a:latin typeface="Aptos"/>
              </a:rPr>
              <a:t>כישלון</a:t>
            </a:r>
            <a:r>
              <a:rPr lang="en-US" dirty="0">
                <a:latin typeface="Aptos"/>
              </a:rPr>
              <a:t>, </a:t>
            </a:r>
            <a:r>
              <a:rPr lang="en-US" dirty="0" err="1">
                <a:latin typeface="Aptos"/>
              </a:rPr>
              <a:t>האפליקציה</a:t>
            </a:r>
            <a:r>
              <a:rPr lang="en-US" dirty="0">
                <a:latin typeface="Aptos"/>
              </a:rPr>
              <a:t> </a:t>
            </a:r>
            <a:r>
              <a:rPr lang="en-US" dirty="0" err="1">
                <a:latin typeface="Aptos"/>
              </a:rPr>
              <a:t>תעודד</a:t>
            </a:r>
            <a:r>
              <a:rPr lang="en-US" dirty="0">
                <a:latin typeface="Aptos"/>
              </a:rPr>
              <a:t> </a:t>
            </a:r>
            <a:r>
              <a:rPr lang="en-US" dirty="0" err="1">
                <a:latin typeface="Aptos"/>
              </a:rPr>
              <a:t>להצלחה</a:t>
            </a:r>
            <a:r>
              <a:rPr lang="en-US" dirty="0">
                <a:latin typeface="Aptos"/>
              </a:rPr>
              <a:t> </a:t>
            </a:r>
            <a:r>
              <a:rPr lang="en-US" dirty="0" err="1">
                <a:latin typeface="Aptos"/>
              </a:rPr>
              <a:t>בניסיון</a:t>
            </a:r>
            <a:r>
              <a:rPr lang="en-US" dirty="0">
                <a:latin typeface="Aptos"/>
              </a:rPr>
              <a:t> </a:t>
            </a:r>
            <a:r>
              <a:rPr lang="en-US" dirty="0" err="1">
                <a:latin typeface="Aptos"/>
              </a:rPr>
              <a:t>הבא</a:t>
            </a:r>
            <a:r>
              <a:rPr lang="en-US" dirty="0">
                <a:latin typeface="Aptos"/>
              </a:rPr>
              <a:t>, </a:t>
            </a:r>
            <a:r>
              <a:rPr lang="en-US" dirty="0" err="1">
                <a:latin typeface="Aptos"/>
              </a:rPr>
              <a:t>ובכך</a:t>
            </a:r>
            <a:r>
              <a:rPr lang="en-US" dirty="0">
                <a:latin typeface="Aptos"/>
              </a:rPr>
              <a:t> </a:t>
            </a:r>
            <a:r>
              <a:rPr lang="en-US" dirty="0" err="1">
                <a:latin typeface="Aptos"/>
              </a:rPr>
              <a:t>משאירה</a:t>
            </a:r>
            <a:r>
              <a:rPr lang="en-US" dirty="0">
                <a:latin typeface="Aptos"/>
              </a:rPr>
              <a:t> </a:t>
            </a:r>
            <a:r>
              <a:rPr lang="en-US" dirty="0" err="1">
                <a:latin typeface="Aptos"/>
              </a:rPr>
              <a:t>את</a:t>
            </a:r>
            <a:r>
              <a:rPr lang="en-US" dirty="0">
                <a:latin typeface="Aptos"/>
              </a:rPr>
              <a:t> </a:t>
            </a:r>
            <a:r>
              <a:rPr lang="en-US" dirty="0" err="1">
                <a:latin typeface="Aptos"/>
              </a:rPr>
              <a:t>המשתמש</a:t>
            </a:r>
            <a:r>
              <a:rPr lang="en-US" dirty="0">
                <a:latin typeface="Aptos"/>
              </a:rPr>
              <a:t> </a:t>
            </a:r>
            <a:r>
              <a:rPr lang="en-US" dirty="0" err="1">
                <a:latin typeface="Aptos"/>
              </a:rPr>
              <a:t>במורל</a:t>
            </a:r>
            <a:r>
              <a:rPr lang="en-US" dirty="0">
                <a:latin typeface="Aptos"/>
              </a:rPr>
              <a:t> </a:t>
            </a:r>
            <a:r>
              <a:rPr lang="en-US" dirty="0" err="1">
                <a:latin typeface="Aptos"/>
              </a:rPr>
              <a:t>גבוה</a:t>
            </a:r>
            <a:r>
              <a:rPr lang="en-US" dirty="0">
                <a:latin typeface="Aptos"/>
              </a:rPr>
              <a:t> </a:t>
            </a:r>
            <a:r>
              <a:rPr lang="en-US" dirty="0" err="1">
                <a:latin typeface="Aptos"/>
              </a:rPr>
              <a:t>ובעניין</a:t>
            </a:r>
            <a:r>
              <a:rPr lang="en-US" dirty="0">
                <a:latin typeface="Aptos"/>
              </a:rPr>
              <a:t> </a:t>
            </a:r>
            <a:r>
              <a:rPr lang="en-US" dirty="0" err="1">
                <a:latin typeface="Aptos"/>
              </a:rPr>
              <a:t>להצליח</a:t>
            </a:r>
            <a:r>
              <a:rPr lang="en-US" dirty="0">
                <a:latin typeface="Aptos"/>
              </a:rPr>
              <a:t> </a:t>
            </a:r>
            <a:r>
              <a:rPr lang="en-US" dirty="0" err="1">
                <a:latin typeface="Aptos"/>
              </a:rPr>
              <a:t>ולא</a:t>
            </a:r>
            <a:r>
              <a:rPr lang="en-US" dirty="0">
                <a:latin typeface="Aptos"/>
              </a:rPr>
              <a:t> </a:t>
            </a:r>
            <a:r>
              <a:rPr lang="en-US" dirty="0" err="1">
                <a:latin typeface="Aptos"/>
              </a:rPr>
              <a:t>לטעות</a:t>
            </a:r>
            <a:r>
              <a:rPr lang="en-US" dirty="0">
                <a:latin typeface="Aptos"/>
              </a:rPr>
              <a:t>.</a:t>
            </a:r>
            <a:endParaRPr lang="en-US" dirty="0"/>
          </a:p>
        </p:txBody>
      </p:sp>
      <p:pic>
        <p:nvPicPr>
          <p:cNvPr id="13" name="תמונה 12" descr="תמונה שמכילה טקסט, צילום מסך, גופן&#10;&#10;התיאור נוצר באופן אוטומטי">
            <a:extLst>
              <a:ext uri="{FF2B5EF4-FFF2-40B4-BE49-F238E27FC236}">
                <a16:creationId xmlns:a16="http://schemas.microsoft.com/office/drawing/2014/main" id="{4F171479-E184-7B5E-3940-9DB7A37780CA}"/>
              </a:ext>
            </a:extLst>
          </p:cNvPr>
          <p:cNvPicPr>
            <a:picLocks noChangeAspect="1"/>
          </p:cNvPicPr>
          <p:nvPr/>
        </p:nvPicPr>
        <p:blipFill>
          <a:blip r:embed="rId3"/>
          <a:stretch>
            <a:fillRect/>
          </a:stretch>
        </p:blipFill>
        <p:spPr>
          <a:xfrm>
            <a:off x="7900806" y="3669694"/>
            <a:ext cx="4010389" cy="2760134"/>
          </a:xfrm>
          <a:prstGeom prst="rect">
            <a:avLst/>
          </a:prstGeom>
        </p:spPr>
      </p:pic>
      <p:pic>
        <p:nvPicPr>
          <p:cNvPr id="19" name="מציין מיקום תוכן 18" descr="Learning A New Language With DuoLingo ⋆ February Stars">
            <a:extLst>
              <a:ext uri="{FF2B5EF4-FFF2-40B4-BE49-F238E27FC236}">
                <a16:creationId xmlns:a16="http://schemas.microsoft.com/office/drawing/2014/main" id="{2A55098F-7185-9E74-299C-68D9E2D7DCDB}"/>
              </a:ext>
            </a:extLst>
          </p:cNvPr>
          <p:cNvPicPr>
            <a:picLocks noGrp="1" noChangeAspect="1"/>
          </p:cNvPicPr>
          <p:nvPr>
            <p:ph idx="1"/>
          </p:nvPr>
        </p:nvPicPr>
        <p:blipFill>
          <a:blip r:embed="rId4"/>
          <a:stretch>
            <a:fillRect/>
          </a:stretch>
        </p:blipFill>
        <p:spPr>
          <a:xfrm>
            <a:off x="3699631" y="975973"/>
            <a:ext cx="4804834" cy="1841500"/>
          </a:xfrm>
        </p:spPr>
      </p:pic>
    </p:spTree>
    <p:extLst>
      <p:ext uri="{BB962C8B-B14F-4D97-AF65-F5344CB8AC3E}">
        <p14:creationId xmlns:p14="http://schemas.microsoft.com/office/powerpoint/2010/main" val="1268261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793</TotalTime>
  <Words>1106</Words>
  <Application>Microsoft Office PowerPoint</Application>
  <PresentationFormat>מסך רחב</PresentationFormat>
  <Paragraphs>53</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Aptos</vt:lpstr>
      <vt:lpstr>Arial</vt:lpstr>
      <vt:lpstr>Calibri</vt:lpstr>
      <vt:lpstr>Calibri Light</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רשימה ביבליוגרפית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Dana Mund</dc:creator>
  <cp:lastModifiedBy>Ilana Yosef</cp:lastModifiedBy>
  <cp:revision>668</cp:revision>
  <dcterms:created xsi:type="dcterms:W3CDTF">2024-03-02T09:18:13Z</dcterms:created>
  <dcterms:modified xsi:type="dcterms:W3CDTF">2024-03-03T20:29:52Z</dcterms:modified>
</cp:coreProperties>
</file>