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87" r:id="rId2"/>
    <p:sldId id="306" r:id="rId3"/>
    <p:sldId id="299" r:id="rId4"/>
    <p:sldId id="256" r:id="rId5"/>
    <p:sldId id="297" r:id="rId6"/>
    <p:sldId id="310" r:id="rId7"/>
    <p:sldId id="301" r:id="rId8"/>
    <p:sldId id="291" r:id="rId9"/>
    <p:sldId id="311" r:id="rId10"/>
    <p:sldId id="314" r:id="rId11"/>
  </p:sldIdLst>
  <p:sldSz cx="9144000" cy="5143500" type="screen16x9"/>
  <p:notesSz cx="6858000" cy="9144000"/>
  <p:embeddedFontLst>
    <p:embeddedFont>
      <p:font typeface="Bahnschrift Light" panose="020B0502040204020203" pitchFamily="34" charset="0"/>
      <p:regular r:id="rId13"/>
    </p:embeddedFon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Muli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ria" initials="D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4A7"/>
    <a:srgbClr val="FFFFFF"/>
    <a:srgbClr val="1155CC"/>
    <a:srgbClr val="32B3EC"/>
    <a:srgbClr val="3BBDF5"/>
    <a:srgbClr val="00B2FF"/>
    <a:srgbClr val="443FFF"/>
    <a:srgbClr val="1E19FF"/>
    <a:srgbClr val="5388FF"/>
    <a:srgbClr val="939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A0BB88-A5A5-4633-AF99-5AEF093A4BFD}">
  <a:tblStyle styleId="{41A0BB88-A5A5-4633-AF99-5AEF093A4B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24" autoAdjust="0"/>
  </p:normalViewPr>
  <p:slideViewPr>
    <p:cSldViewPr>
      <p:cViewPr varScale="1">
        <p:scale>
          <a:sx n="99" d="100"/>
          <a:sy n="99" d="100"/>
        </p:scale>
        <p:origin x="82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Shape 8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Shape 8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5" r:id="rId2"/>
    <p:sldLayoutId id="2147483667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Рисунок1.jpg"/>
          <p:cNvPicPr>
            <a:picLocks noChangeAspect="1"/>
          </p:cNvPicPr>
          <p:nvPr/>
        </p:nvPicPr>
        <p:blipFill>
          <a:blip r:embed="rId2" cstate="print">
            <a:lum bright="19000" contrast="-5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116"/>
          <p:cNvSpPr/>
          <p:nvPr/>
        </p:nvSpPr>
        <p:spPr>
          <a:xfrm>
            <a:off x="0" y="-44500"/>
            <a:ext cx="9144000" cy="51690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140"/>
          <p:cNvSpPr/>
          <p:nvPr/>
        </p:nvSpPr>
        <p:spPr>
          <a:xfrm>
            <a:off x="2378876" y="-19000"/>
            <a:ext cx="4440153" cy="5143500"/>
          </a:xfrm>
          <a:prstGeom prst="rect">
            <a:avLst/>
          </a:prstGeom>
          <a:solidFill>
            <a:srgbClr val="32B3EC">
              <a:alpha val="8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141"/>
          <p:cNvSpPr txBox="1">
            <a:spLocks/>
          </p:cNvSpPr>
          <p:nvPr/>
        </p:nvSpPr>
        <p:spPr>
          <a:xfrm>
            <a:off x="2905011" y="2355726"/>
            <a:ext cx="3563258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GB" sz="2400" dirty="0">
                <a:solidFill>
                  <a:srgbClr val="FFFFFF"/>
                </a:solidFill>
                <a:latin typeface="Bahnschrift Light" pitchFamily="34" charset="0"/>
                <a:ea typeface="Muli"/>
                <a:cs typeface="Muli"/>
                <a:sym typeface="Muli"/>
              </a:rPr>
              <a:t>Demo version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Light" pitchFamily="34" charset="0"/>
              <a:ea typeface="Muli"/>
              <a:cs typeface="Muli"/>
              <a:sym typeface="Muli"/>
            </a:endParaRPr>
          </a:p>
        </p:txBody>
      </p:sp>
      <p:sp>
        <p:nvSpPr>
          <p:cNvPr id="6" name="Shape 142"/>
          <p:cNvSpPr txBox="1">
            <a:spLocks/>
          </p:cNvSpPr>
          <p:nvPr/>
        </p:nvSpPr>
        <p:spPr>
          <a:xfrm>
            <a:off x="3003940" y="2864675"/>
            <a:ext cx="3365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17" name="Shape 129"/>
          <p:cNvSpPr txBox="1">
            <a:spLocks/>
          </p:cNvSpPr>
          <p:nvPr/>
        </p:nvSpPr>
        <p:spPr>
          <a:xfrm>
            <a:off x="2814432" y="4411984"/>
            <a:ext cx="3744416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None/>
              <a:tabLst/>
              <a:defRPr/>
            </a:pPr>
            <a:r>
              <a:rPr kumimoji="0" lang="en-GB" sz="1100" b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Georgia"/>
                <a:cs typeface="Georgia"/>
                <a:sym typeface="Georgia"/>
              </a:rPr>
              <a:t>Developed by Sinkova Daria</a:t>
            </a:r>
            <a:endParaRPr kumimoji="0" lang="ru-RU" sz="1100" b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Georgia"/>
              <a:cs typeface="Georgia"/>
              <a:sym typeface="Georgia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581983-8139-488B-8F25-78BE95282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766" y="1707654"/>
            <a:ext cx="4383263" cy="10195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Рисунок2.jpg"/>
          <p:cNvPicPr>
            <a:picLocks noChangeAspect="1"/>
          </p:cNvPicPr>
          <p:nvPr/>
        </p:nvPicPr>
        <p:blipFill>
          <a:blip r:embed="rId2">
            <a:lum bright="40000" contrast="-53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Овал 3"/>
          <p:cNvSpPr/>
          <p:nvPr/>
        </p:nvSpPr>
        <p:spPr>
          <a:xfrm>
            <a:off x="2843808" y="699542"/>
            <a:ext cx="3672408" cy="3528392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hape 103"/>
          <p:cNvSpPr txBox="1">
            <a:spLocks/>
          </p:cNvSpPr>
          <p:nvPr/>
        </p:nvSpPr>
        <p:spPr>
          <a:xfrm>
            <a:off x="2843808" y="627534"/>
            <a:ext cx="3600400" cy="35759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sym typeface="Arial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Рисунок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116"/>
          <p:cNvSpPr/>
          <p:nvPr/>
        </p:nvSpPr>
        <p:spPr>
          <a:xfrm>
            <a:off x="0" y="-2550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sp>
        <p:nvSpPr>
          <p:cNvPr id="4" name="Shape 177"/>
          <p:cNvSpPr txBox="1">
            <a:spLocks/>
          </p:cNvSpPr>
          <p:nvPr/>
        </p:nvSpPr>
        <p:spPr>
          <a:xfrm>
            <a:off x="2195736" y="2227671"/>
            <a:ext cx="4440152" cy="4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endParaRPr lang="ru-RU" sz="2000" dirty="0">
              <a:solidFill>
                <a:schemeClr val="tx1"/>
              </a:solidFill>
              <a:latin typeface="Bahnschrift Light" pitchFamily="34" charset="0"/>
              <a:ea typeface="Muli"/>
              <a:cs typeface="Muli"/>
              <a:sym typeface="Muli"/>
            </a:endParaRPr>
          </a:p>
        </p:txBody>
      </p:sp>
      <p:sp>
        <p:nvSpPr>
          <p:cNvPr id="5" name="Shape 140">
            <a:extLst>
              <a:ext uri="{FF2B5EF4-FFF2-40B4-BE49-F238E27FC236}">
                <a16:creationId xmlns:a16="http://schemas.microsoft.com/office/drawing/2014/main" id="{4E59ECC5-D56D-4382-A27D-5273461F5F9C}"/>
              </a:ext>
            </a:extLst>
          </p:cNvPr>
          <p:cNvSpPr/>
          <p:nvPr/>
        </p:nvSpPr>
        <p:spPr>
          <a:xfrm>
            <a:off x="683568" y="1995686"/>
            <a:ext cx="4752528" cy="2016224"/>
          </a:xfrm>
          <a:prstGeom prst="rect">
            <a:avLst/>
          </a:prstGeom>
          <a:solidFill>
            <a:srgbClr val="32B3EC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+mn-lt"/>
              </a:rPr>
              <a:t>Saver</a:t>
            </a:r>
            <a:r>
              <a:rPr lang="en-GB" sz="1600" dirty="0">
                <a:solidFill>
                  <a:schemeClr val="tx1"/>
                </a:solidFill>
                <a:latin typeface="+mn-lt"/>
              </a:rPr>
              <a:t> – </a:t>
            </a:r>
            <a:r>
              <a:rPr lang="ru-RU" sz="1600" dirty="0">
                <a:solidFill>
                  <a:schemeClr val="tx1"/>
                </a:solidFill>
                <a:latin typeface="+mn-lt"/>
              </a:rPr>
              <a:t>приложение для автоматической выгрузки данных из базы данных </a:t>
            </a:r>
            <a:r>
              <a:rPr lang="en-GB" sz="1600" dirty="0">
                <a:solidFill>
                  <a:schemeClr val="tx1"/>
                </a:solidFill>
                <a:latin typeface="+mn-lt"/>
              </a:rPr>
              <a:t>Postgres</a:t>
            </a:r>
            <a:r>
              <a:rPr lang="ru-RU" sz="1600" dirty="0">
                <a:solidFill>
                  <a:schemeClr val="tx1"/>
                </a:solidFill>
                <a:latin typeface="+mn-lt"/>
              </a:rPr>
              <a:t> в файл в указанное время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Рисунок1кк.jpg"/>
          <p:cNvPicPr>
            <a:picLocks noChangeAspect="1"/>
          </p:cNvPicPr>
          <p:nvPr/>
        </p:nvPicPr>
        <p:blipFill>
          <a:blip r:embed="rId2">
            <a:lum bright="20000" contrast="-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Shape 11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39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00" name="AutoShape 4" descr="data:image/png;base64,iVBORw0KGgoAAAANSUhEUgAAAeAAAAEoCAYAAACAbyJMAAAgAElEQVR4Xu2dBXiW1fvHv+uEMWLAGNuI0YwcId0pjYCAhAgiIhYGIiKChf5sFEGlBJTuLumQ7u6uEev4X/eD409se2NvPPE917VrCOec+74/9/H9vuc85znHJTU1NRUsJEACJEACJEACDiXgQgF2KG8aIwESIAESIAGFAAWYA4EESIAESIAEnECAAuwE6DRJAiRAAiRAAhRgjgESIAESIAEScAIBCrAToNMkCZAACZAACVCAOQZIgARIgARIwAkEKMBOgE6TJEACJEACJEAB5hggARIgARIgAScQoAA7ATpNkgAJkAAJkAAFmGOABEiABEiABJxAgALsBOg0SQIkQAIkQAIUYI4BEiABEiABEnACAQqwE6DTJAmQAAmQAAlQgDkGSEBjBJJSgOTkVMjvS9dvwt/HE77envDz8oCbm6vGoqG7JGBcAhRg4+aekauAgNwFGp+Y+vAnISkVyYrAAkkpD/6cJGL7338/eXnoyD/+fioKEeQHP17w8/GEn7fHQ4H29fZAcO7sCM6VHcG5s8HP21MFFOgCCRiTAAXYmHln1A4kkJiUinj5UYT2geDG/Se6IrhZKekJsCX9Bfh5K0KcJsgPfotAZ4OXp7slXbEuCZCAhQQowBYCY3USMEXgfnwq7samKD93YlKUWay9SlYFODO/cmX3VcQ5snB+RBbJh5JheewVBvslAUMSoAAbMu0M2lYEZEn4XlwK7sel4m6c/QX3Sb/tKcBP2vJ0d1OEuFyR/CgemhslQinIthpH7MeYBCjAxsw7o84CgeiYB4IrwiuzXHvOcE256UgBftKX7L5eKFskH0oUzENBNpUo/jsJpEOAAsxhQQJmEIi+n4LbMSmQ3/L8Vi3FmQL8JIPcAb4oWzgfokqEoErJEMiMmYUESCBjAhRgjg4SyICAzG5v3lOf6D7qrpoE+FG/8uTwQ5USIYgqGYKKEcEcYyRAApwBcwyQQOYEZAPVzbvJuHVPXTPdjLxWqwA/6m9Y3hzKjFgEuTifG/N/QRJ4SIAzYA4GwxO4cysOpy8nwMXXG7EJ6lleNicxWhDgR+OQndRVShRUBLlgUIA5IbIOCeiWAAVYt6llYKYIXDp3F5fP3cGVC/fgE+gLv/AgpGhLf6E1AX40J/KsuHFUUVQtWdBUqvjvJKBLAhRgXaaVQWVEID4uCedPR+PimTuQme9jS6VVwhGTrK2jHLUswGnsKxYLRuPKEXimTCgHLgkYigAF2FDpNm6wh05dxKkDt+Aa647kDN4byheRB8nZs2kKkh4EOA14uSL50CgqArUjwzWVAzpLAtYSoABbS47tNEHg8o1o/Dh9Jb6bthz9WzRAnUJlM/Tbxc0VIVHhiEvURGiKk3oS4DTqpQvlRePKRVGvQmHtJIKekoAVBCjAVkBjE/UTiE9IwpgZqxThvXw9+qHD84a8jaSYjB/0hlYIQayrdi4o0KMApyVLTtqSZ8QNKxVV/4CjhyRgBQEKsBXQ2ETdBCbM34Af/16J/cfPP+XokM6tUSlfxh/oAXmzwTNEO0cs6lmA05IXEZILTasUQ6PKFGJ1/59H7ywlQAG2lBjrq5bAvLU7lVnvun+PZOrjgiGDkRCT8Q0JYVULISbJRbVxPuqYEQQ4Ld7KxQugba1SymlbLCSgBwIUYD1k0eAxyAarLycsxrRlW8wiMbLHcygZmPGrL/lL5EWSn59ZfTm7kpEEOI11y+rF0aZWaQTl0EaOnD1GaF+9BCjA6s0NPTODwLdTlynie/POfTNqP6iSzdcHU18fiISY5HTbyGasApXDEZ9kdpdOq2hEARbYObP7KrPh1jVKOo09DZNAVglQgLNKkO2dQmDNjkOK8Mpva8r/+nZDmG/eDJuGViyIWBcPa7p2aBujCnAa5FLhQWhbsxSqluJhHg4deDRmEwIUYJtgZCeOIiAzXRFemflmpYTny40fevZGQlz6s+DA4AC458+VFRMOaWt0AU6DLK8syYw4PF+gQ7jTCAnYggAF2BYU2YdDCMgzXhFfeeZri/LzgN4I8sj4A1sLm7EowP8/Erw93RUR7tKgnC2GB/sgAbsToADbHTENZJXAlRt38NHYOZgwf31Wu3qsfcWi4fiobUckJaa/Izq4ZD4k+vqabTPm/l3MmvorFsyciA8+G4tyFas/1vbc6eP4cfQH2LZpNRq36IiX3xyBHIG5sGrJLIz5+kPUbdwG/QYNg5e3j9k2KcBPo3qmdCh6Na+EvIH+ZnNkRRJwBgEKsDOo06bZBOav24WPfpljs1nvk4Z/f70fApD+B7Wbpxvylg9DYvqr1I91lZAQj1++GY5cuYPQptOL8PPP/ti/JyYmYOy3H6NKjQaoXLUOlsyfhju3b+LZDj0wfcIP6NTjVaxdPg8ly1aEu7sHjh3Zh0bNO5rkRAFOH1Fw7uzo3ayScusSCwmolQAFWK2ZMbhfiUnJGD52Dr6evNSuJOqXL42B9ZshJYNrkEIrhSIW7iZ9OHnsoDL7ffWdUfDxefr1mOjbN/Hz/4ah/5sjEJAjJ86cOor5Myaga+9BmD1tnCLAq5bORmhYURw5uBst23VHtgDTzzMpwJmnplvj8niubsbHj5pMLCuQgB0JUIDtCJddW0dgw+6jGP7LXMhvR5Qpbw+AT5J3uqZyFswBt6CcJt3YtnEVFsyahFs3ruLIwT3o9cq76PTCALi5PRDvjAT4pYFDsWHNYvwweghq12+JIsXLoHipcihZppJJm1KBAmwaU63IcPRuXgm5spv/OMF0r6xBAlknQAHOOkP2YEMCMuOVma/MgB1V2tWMQtfKtTM0F1q1EGJNnIy1dP407N25Gf3f+Bhu7u747rN30bxd94fPgTMS4L6vffjwme/pE4exc9t63L93R1mW7jNwKFp37AVXN7cMfaMAmzdKQoMC0Kt5ZVQqFmxeA9YiAQcQoAA7ADJNmCZw7dZdDPxyMuau2Wm6sh1q/P3uILjFp7/UHFw6PxJNbIxav2oh7t6NRvM2XRXvRJClNG3VJdMZcJoAx8beV5akK1WtjY1rl6Jzj1eVpenmbbspS9YZFQqwZYOhZ9OKaFe7tGWNWJsE7ESAAmwnsOzWfAK7Dp/BK59Nwq4jZ8xvZOOavRrXRstSUen26uHtjtxlQ5GU8fHRuHj+NP74+XP0fW0Y/PyzKbudW7TrjmIlyyEpMQHuHp7pbsLq0us1xebGtUuQN38I/P0DsGzhXxRgG+f30e7kneF+z1aBr7f6D1qxIwZ2rQICFGAVJMHILiz4Zxf6jpyAWxYcJWkvXrPffwOpsa7pdh9aOQyxqRkvBaempmLrhpX4/ov3cf/+HfTs9w5adeyJ/Xu2Y8fmNXhxwBCk9xpSYM7cj9lLTk7CtD++V35e6Ps2OnbrzyVoOyRcTtDq36oqwvLlsEPv7JIEzCNAATaPE2vZgcDPM1bjja+n2qFn67p8rXVj1CmU/o7Z3GGBcMltelfyk5Zlc9aFc6fQtnMf65wy0YpL0NZjzZPDD/1bV4XcssRCAs4gQAF2BnXaxAc/zsTXU+z7ipE1mOcOeRvJManpNi1YtTDiLLigISU5GbOnj0eNuk2Rv0CYNe6YbEMBNonIZAUR4WZVi5msxwokYGsCFGBbE2V/Jgn0GPYr/lq+zWQ9Z1QY0rk1KuVL/+L3kLLBiPdM/3UlZ/gqNinAtiHfoU4ZvNCkgm06Yy8kYCYBCrCZoFjNNgQa9f8S63c55v1eaz2eP2QwEmOe3nHl5eeJHCVDkMGZHdaay1I7CnCW8D3WuE65QnirU03bdcieSMAEAQowh4jDCNToPRL/HjztMHvWGhrZ4zmUDEz/ejtTm7GstWltOwqwteTSbyebsz7v28S2nbI3EsiAAAWYQ8MhBCo+PwwHT9rmFiN7O+zn7YXpbwxCQuzTh4HkKZQLyBlgbxfM7p8CbDYqsyvK5qzf3mlndn1WJAFrCVCArSXHdmYTKNnufZy6eM3s+mqo+L++3RDmmzddV0KqFEa84w7qyhQHBdh+o2X+p93t1zl7JgEAFGAOA7sSCGvxFq7ciLarDXt0HhqUCz/2fhGJcU8rbUi5Aoh397KHWYv7pABbjMzsBkGB/hg/uK3Z9VmRBCwlQAG2lBjrm00gqMFA3Lkfa3Z9tVX8eUBvBHk8/e6vbzYv+BcvgNT031ZyaBgUYPviLlMoLz59qbF9jbB3wxKgABs29fYNPFvNfg69UMEe0ZQvEoaP2z2HpMSnd0SHRoUhNiXjk7Hs4U96fVKA7U+6QcUiGNThGfsbogXDEaAAGy7l9g84vOVbuHxde8vO6ZH5/fV+CID/U/8UVDgXUgOdvxmLAmz/8SwWujSIRJcG5RxjjFYMQ4ACbJhUOybQtm99jyUb9zrGmAOs1C1XCoMaNEdKOi//FqhSGAlO3oxFAXbAIPjPBG9Schxro1iiABsl0w6Ic8Svc/Hp7wsdYMmxJqa8PQA+SU+fgKWGzVgUYMeOhX6tqqBFteKONUpruiVAAdZtah0b2O/z/lGuFNRjaVOjMrpH1XkqNP8c3vAp4twL3inAjh9xr7V/Bg0rFXG8YVrUHQEKsO5S6viA5q7dic7vjXG8YQda/Oud1+Ce8PT9sQWjwhGXkv4Vho5wjwLsCMpP2xjcuRZqRYY7xzit6oYABVg3qXROIOt3HUGj/qOdY9yBVns0qoVWpas8ZTFfRG4kZ8/uQE8eN0UBdg767L5eGN6rAYoWyOUcB2hVFwQowLpIo3OCOHDiAjq+8yNOXtDWKVfW0pr13htA3NOz3eCowkjnTSVrzVjUjgJsES6bVi4ZFoThPevDx+vplRGbGmJnuiVAAdZtau0bWEpqKp4d9A1WbTtoX0Mq6v3VVo1Rr3DZpzwKKR+CeDdPp3hKAXYK9odGG1UuioHtqjvXCVrXLAEKsGZT51zH3/nuL3w/bYVznXCC9bnvv4XkJw73yp7TF16F8jnBG94H7BToTxjt1awS2tYqpQZX6IPGCFCANZYwNbg7ceFG9Bv5hxpccbgP73Vqhaj8EU/PgqPCEe+EzVicATt8CKRrcOgL9VClRIg6nKEXmiFAAdZMqtTh6L+HTqPloG9w6859dTjkBC/mvf82kmIfPwjaWZuxKMBOGADpmMyXM5vyPDg4t/M25KmDBL2whAAF2BJaBq8bl5CoiO+GXUcNTeKTFzqiVM7QpxjkjyqMpKePjbYrKwqwXfFa1Hnl4gUwrEd9i9qwsrEJUICNnX+Lon/9qz/xy8w1FrXRY2VvL0/8/eYgJMY+rrYFy4cgzsGbsSjA6hphrWuWwovNK6nLKXqjWgIUYNWmRl2OjZuzDgO/mKwup5zozVd9uqKQ/+Mbr3Lk8YNHaF6HekUBdihus4wNaFsNTaKe3idgVmNWMhQBCrCh0m1dsIdPX0L9fl/gZvQ96zrQYauQPIEY07sPEuMfnwWHOHgzFgVYfYMrm68XPuvbGKFBOdTnHD1SFQEKsKrSoU5n+oz4HVMWb1Knc0706sdXeiK/5+MnIeUvlgdJ2bI5zCsKsMNQW2SobvlCePO5mha1YWXjEaAAGy/nFkU8a9UOdP3gF4vaGKVyZOGC+KR9ZyQ9cgyWm5sLclcohHRuL7QLFgqwXbDapFMRYBFiFhLIiAAFmGMjQwKx8QnK0vOuw2dIKQMC4we9hECXx189KVghBHGujjkZiwKs3qEZGhSAz/o2gSxJs5BAegQowBwXGRIYMW4ePv1tAQllQqB2ZEm80bAFUh6Z8gYG+cO9YJBDuFGAHYLZaiNyQpaclMVCAhRgjgGzCew4eEqZ/SYkJpndxqgVJ735CvxSfB4LPySqEOJTXOyOhAJsd8RZNvDJi41QrohzjirNsvPswK4EOAO2K17tdi73+8o9vyymCbSqXhE9qtZ7rGJw8TxI9Lf/ZiwKsOn8OLuGiK+IMAsJPEmAAswx8RSBiQs2oN+oCSRjAYFpgwfCM/H/n/t6eLghsFwYUh8/sdKCHs2rSgE2j5Oza/HCBmdnQJ32KcDqzIvTvLoXE4fafT7DwZMXnOaDFg13a1ADbctWe8z10AoFEetqm7tiZTHb1RVwc3WBq8v//3nS4tWIS0xCfEIy4hKSEK/8OQkJSclaxKhbn/lusG5Tm6XAKMBZwqe/xp/9vhAf/zpXf4E5IKIZ770O1zi3h5YC8/rDPcSyzVjZfFzh7eECL+UHD367u8DD3bLnySLCZ69G4+zV2zh35cFv+e+rt3iYigOGQrom+G6ws8ir1y4FWL25cbhnx89dQe0+n+JmtHFvOsoK9P4tG6Jh0XKPdWFqM5YIbnYfF8hv+XGxTGctdvd+XAIOnr6KA/Jz6gqOnLtucR9sYD0BuaxBLm1gIQEhQAHmOHhIYNDoPzF2Fi9byMqQmPP+m0iJ/X8VDS4RhEQ//4ddyjJyDj9X5SfAx9XimW1WfEuv7a27sTh05hr2nbqMbQfP4xq/fNka8WP9VStVEEO61bWrDXauHQIUYO3kyq6eyhWDDft/aVcbRuh8cIeWqBZS/GGonl5uCCgThpzZXJHL3w2B/q6qxSDPj7ceOo9tB88pv+W/WWxP4ONeDVAhItj2HbNHzRGgAGsuZfZxuNO7P2Heul326dxgvc57/20kxaYiIKc3QosEIrSI9g7ll5mwzIjX7TmFw2evGSyD9g23RpkwvPt8bfsaYe+aIEAB1kSa7OvkjJXb0X3oWPsaMVDvH3Vrj67NqmtSeNNL08Z9Z7B610lsP3zeQFm0b6gj+zRCZGEezmFfyurvnQKs/hzZ3UPZeLVt/0m729G7gUIF8qBf+3p4uX09eMsWZp2VvScuY/WuE1i9k2Mlq6mtXa4Q3u7E25KyylHr7SnAWs9gFv2XawblukEW6wkE+PuiX/u66N+xPvLn1t5ys6WRy6at2f8cwNZD5yxtyvqPEPi8bxOUCrfsNTUC1BcBCrC+8mlxNE1f/Qprdxy2uB0bPCDQp20dvNKxAUoVNt6mmpU7jmPW+gO4cO0Oh4MVBOpXKIzXO9awoiWb6IUABVgvmbQijiUb96LtW99b0ZJNOjSIQv/n6qNGuQhDw7gTE6/MhuWHxXICo/s3Q/GCuS1vyBa6IEAB1kUarQui6we/YNaqHdY1fqJV5VLh6NuuHppUL4N9x8+j5aBvlBpNqpfFl693QrHQvIiNT8S0pVsw4PNJj7Ue2qcVBnRqiBz+Prh8IxrDx87F7FU7MPXT/qgXVRLnLt9A/88mqmKmnjdndnw3uBva1KtoE2566WT38UuYsHQnTl68qZeQHBJHo8pFMbBddYfYohH1EaAAqy8nDvFo6/4TqNPnM5vZ2jJpGFxdXODm6oqrN++g2cCvlb5njn4VRUKClMsdWtepiOebVcP7P8zA9GVblX8X4Z70ST/I9Ycf/TIHvw7tCX9fb3w1aQk+fKk1Ro6brzxb3X7wFOITElGpZPhDcbeZ82Z2FFW6kCK+FUuEmdnCWNVkNiwiLEvTLOYT+N+A5ihaIJf5DVhTNwQowLpJpWWBDPxiCsbNWWtZIzNqL/nhLaVWmgDvmjYCW/edwMufTkQ2X2+sGfceVm49iPe+/1up93yz6hj5SjsMHTMbU5dsxrC+bdClSVVMXboF7RtUVgR4QKcGOHXhGkoWDsY3U5bh7xXbzPDEtlXElz9HvWzbTnXa26LNRxQh5kEe5iW4fZ3S6NGEKyrm0dJXLQqwvvJpVjTHzl5Ble4fIzY+waz6llR6UoDnfP0awoNzKzPgZyKL4r1eLTF3zb+KIGcmwG9+Mw2vdGiA+lVK4uLV2zh/9Sb2HD2H17/60xJ3bFL3zW5N8emrHWzSl1E6kZ3SP83ZrFwAwZI5gfy5smHM663g5qbeU9KYQ/sQoADbh6uqe5Wl3i8mLLKLj08KsDwDHv16J0SE5sW1W3eRmJQMOfjD1Az40We+I/q3Q91KJZR3a8sUCVHeWX5p5O+QLxL2Lot/eAv1o0ra24wu+5cbmL6c+g9F2IzsDu5cC7Uiw82oySp6IkAB1lM2zYglOTkFZTt9gJPn7XO84JMC/KhLnZtUxchX2uPrKUvx84zVmc6A0wRYBHxY39ZYL2dVVy2FN7+ehi8GPYcfpq9UlqztVYoWzIv9M0bZq3vD9Ct3FL89ZjFF2ETGa5QNw7tdeDylYf7H+C9QCrDBMj5/3S489+5Pdos6IwFuXbcihvR+FqlIVY69DPD3QZ7A7Lh26066m7Cq9/hE8XH656/gzKXrysauLk2rOUSAq5UtgrXj3rcbIyN2/Oq38ynCmSReNjD+9EYrFMid3YjDw7AxU4ANlvqXR03AhAUb7BZ1egIsf1erYnHsOXpW2QH9z84j+GVID1QtWwQVugxDeq8hTXzCx5KFgjFxxEvKEvSuI2fQ86NxdlmCLlesILZO+shufIzc8ZBxy7H/lP0fG2iVcffGFdCxbhmtuk+/rSBAAbYCmlab3L4bg8hOQ5XZpLPL5JH9UDAoJ+r2td2rUFmNKSI0H/b9PTKr3bB9JgQowhnDkVeR5JUkFuMQoAAbJ9eYunQzeg//zekRy6UFMptdsG4XRk9a4nR/xIGQvDmxddIw5ArwV4U/enaCIpxxdj/qWR+VihXQc/oZ2yMEKMAGGg7dho7FzJXbDRSxeaGK6K759T0UC+P1cOYRy1otORHtk0lruBydDsbGlYviVZ6MlbUBpqHWFGANJSsrrp6/chNlOw1FbJzt3/3Nil/Obuvj7YnF37+J6pFFne2KoexfvnkPoyavwZkrtw0Vt6lg/X088dPrrRCYzcdUVf67DghQgHWQRHNC+HXWWrw2eoo5VQ1VZ+aXr6Jl7fKGilktwe47eRnDJ6xW3g1n+X8C/VpVQYtqxYnEAAQowAZIsoTY+s3vsGzTPoNEa16YH7/cFu/2bGFeZdayC4Gl245izNwH54KzPCBQrVRBDOlWlzgMQIACbIAkyw1Dxdq8i4TEJANEa16IzWpEQo7JZHE+gd8W7cC8jYec74hKPJBl6D/ebQ8vT3eVeEQ37EWAAmwvsirqV64A7DV8vIo8cq4rOQP8sfTHtxAZUdC5jtD6QwIjJq7GjiMXSOQ/AkO710OVkiHkoXMCFGCdJ1jCk4sQnjzYwgBhZxjiD+92w0ttucSnpjFw6cZdDB2/Atei76vJLaf50qZmKfRuXslp9mnYMQQowI7h7FQrJdq9h9MXrzvVB7UY79b8GYwf1lst7tCPRwjINYZjFzj+qkk1JoGHcqgxK7b3iQJse6aq6lEuuq/Zm5cKSFLkRqYlP76NkKBAVeWIzvw/gWG/r8Tu45eIBMD4wW0RFMiDYfQ8GCjAes4ugM/+WIiPx87VeZTmhffnqJfRvkFl8yqzllMIiPiKCLMAr7athsZREUShYwIUYB0nV0Jr0O8LbNxzTOdRmg7vxTa18dN7L5iuyBpOJyDL0LIcbfTCKwr1PwIowDrOcUxcPHLWHaDjCM0PbdOED1GxRJj5DVjTaQRkI9bgn5fi5p0Yp/mgBsMBft6Y/EFHNbhCH+xEgAJsJ7Bq6HbR+j1oP/gHNbjiVB84+3UqfquM/712H6Ys321VWz01+vqV5ogIyaWnkBjLIwQowDoeDh/9MgdfTFik4wjNC42zX/M4qanWvdgEvDVmMeT1JCOX7o3Lo2PdskZGoOvYKcA6Tm+zgV9jzXZjnzDE2a92B7icjiWnZBm5lCmUF5++1NjICHQdOwVYx+nNXW8A7sXG6zhC06Fx9muakVpryCUNb41ZgtOXb6nVRbv75eftiWnDOtndDg04hwAF2Dnc7W714MmLqPj8MLvbUbMBzn7VnB3zfONlDXwf2LyRos1aFGBt5s2k1xMWbMDLoyaYrKfnCpz9aj+7MXGJ6P/NPNy6G6v9YKyMQG5GkhuSWPRHgAKsv5wqEQ34fBJ+m/uPTqMzHVaXJtXwx8d9TFdkDdUTkOsKZSZs1NKlQSS6NChn1PB1HTcFWKfpjeo2HPuOn9dpdKbDEvEVEWbRPoF/j1zAxxNXaz8QKyPg/cBWgtNAMwqwBpJkqYtx8YnIUae/pc10Uz9ndj8cm/cl/Hy8dBOT0QMZ+N0CnLly25AY5DxoOReaRX8EKMD6yyn+2XkEjV8ZrcPIzAuJy8/mcdJSLTmUQw7nMGqRndCyI5pFXwQowPrKpxLN1KVb0Hv4eB1GZl5IU0b2Q4eGUeZVZi1NEDhy7joG/7xEE77aw8lRfRqjbOG89uiafTqRAAXYifDtZXr0pMX4cMxse3Wv6n5l+fni8u9U7SOds47AgG/n49zVaOsaa7xVnxaV0apGSY1HQfefJEAB1uGYGDT6T4ydtUaHkZkOqWvz6vht2IumK7KG5gj8Mn8bFm8x5i1JDSoWwaAOz2guZ3Q4cwIUYB2OkA6Df8TC9cY8yH7Bt6+jUbUyOswqQ9p++AI+mWTM3dCF8gfiu4EtOQh0RoACrLOESjjVeozA7iNndRhZ5iHlDPDDxWVcftZz4jt/PB0x8Yl6DjHD2OZ/2t2Qces5aAqwDrNbsNkbuHbLeLfItKtfGVM/fVmHGWVIaQRGT1+P9XtPGxIId0LrL+0UYJ3lND4hCQG1jSlCQ158FsNeaq2zjDKcRwks2nIEY+dvMySU395phzw5/AwZu16DpgDrLLMnz19FqQ5DdBaVeeFM/qQvOjaqYl5l1tIkgb0nLmPobys06XtWnf7+tZYIzxeY1W7YXkUEKMAqSoYtXDHyIRzbpwxH2aIhtsDIPlRK4ObdWPT8bKZKvbOvW5/1bYLS4UH2NcLeHUqAAuxQ3PY3tmj9HrQf/IP9DanQwt0NY+Hh7qZCz+iSLQl0GfEX7scl2LJLTfT14Qv1EFWCXzA1kSwznaQAmwlKK9WmL9uKnh+N04q7NvOzSEgQDsz81Gb9sSP1EpATseRkLKOVN5+ribrlCxktbF3HSwHWWXrHzV6LgV9O0VlUpsNpUascZo0eaLoiayPwlhIAACAASURBVGiewPezNmHlvyc0H4elAfRrVQUtqhW3tBnrq5gABVjFybHGtf9NWYohPxrvGdnb3Zth5ID21iBjG40RmLF2HyYvN95BM90bl0fHumU1li26mxkBCrDOxsfHY+fisz8W6iwq0+GMH9Yb3ZrzqD7TpLRfY/n2Y/hxzhbtB2JhBO1ql0bPphUtbMXqaiZAAVZzdqzw7e1vpuPHv1Za0VLbTZaPGYzaFbk8p+0smuf9loPn8OmUteZV1lGtJlUiMKBNNR1FxFAowDobA/1GTsDEhRt0FpXpcCjAphnppcahM9fw7tilegnH7DhqRYZjcOdaZtdnRfUToACrP0cWefj8kJ8xe/W/FrXRQ2UKsB6yaF4MF6/fwcv/m2deZR3VqlgsGMN7NtBRRAyFAqyzMfDsoG+wYusBnUVlOhwKsGlGeqkh7wDLu8BGK5FF8mHki42MFrau46UA6yy9zQZ+jTXbD+ksKtPhUIBNM9JLjZTUVLT5wHiv2nEGrJcR/P9xUIB1ltM2b36PpZv26iwq0+FQgE0z0kuN2PhEdPp4ul7CMTsOOQVLTsNi0Q8BCrB+cqlE0um9MZi3dqfOojIdDgXYNCO91Lh9Lw4vfDpDL+GYHUf10qF4v2sds+uzovoJUIDVnyOLPHzhw1/x9wrjXddGAbZomGi68pVb9/DS6DmajsEa57kL2hpq6m5DAVZ3fiz27qVPfsfkRZssbqf1BhRgrWfQfP/PXrmNV79bYH4DndSUc6DlPGgW/RCgAOsnl0okr34+GePnrtNZVFBuOQrw90U2P2/4+3rD19sLPl6e8PLygIeHB5o+E4k+rXgSlu4Sn05Ax85fx1tjlhgh1MdibFipCF5rzzGup8RTgPWUTQBvfj0NY2asUmVU3l4eyO7ng2y+3vCTH28veHt7wsvTAx7uHnB3d4Orqxvg6grABckpQFIqkJiUiuRU+Wv5+/TLq22roXFUhCrjplO2JbDv5BV8MH65bTvVQG88CUsDSbLQRQqwhcDUXv297//Gt1Pt9+Hk5+P1cBbq5yMzUU94y0zU0xOeHu5wd3eHm5sbXFxckeriqghnUgqQkJSKlFT70etUPxJdG5aznwH2rBoCq3eexLczN6rGH0c5IjchyY1ILPohQAHWTy6VSIb9PBtfTlycaVQyA83m56Ms5fr5ev03E/VSZqKeHjITFRF1V2acKTITlVlocqoiokkyLVVhaVCxCAZ14PKcClNjc5f+Wr0Xf67cY/N+1d5hqxol0adFZbW7Sf8sIEABtgCWFqp2+uDXB8u5Mgt1c4eLiwtS8d9MNDkV9+OTkJpqx6mokyDxlCAngXeC2R9mb8aKHcedYNm5JnkbknP528M6BdgeVJ3Yp1xULheWG60E58qGX95qY7SwDRnvsN9XYvfxS4aLXe4CljuBWfRDgAKsn1wqkew5cRkf/rZCZ1GZDkd2Sc8a8bzpiqyheQL9/zcPF67f0XwclgbQpUEkujTgPgdLuam5PgVYzdmxwrfz16LxyjfzrWip/SZj3miFkDwB2g+EEWRKoP2wqUhMSjYcJXkHWN4FZtEPAQqwfnKpRBITl4jOI4x3Tq7E/kbHGqhXobDOMspwHiVw6tItDPphoSGhfNW/GYoVzG3I2PUaNAVYh5ltNWSyDqMyHVLL6iXQ99ko0xVZQ7ME5m88hPGLdmjW/6w4/ufQ55DN1ysrXbCtyghQgFWWEFu40+Ozmbh1N9YWXWmqj+IFc2N0/2aa8pnOWkbg0ylrseXgOcsa6aC2CK8IMIu+CFCA9ZVPJZq3f16Co+eu6zCyzENydXHB3FHdDBe3UQKWd9C7j5qB+3EJRgn5YZyy9CxL0Cz6IkAB1lc+lWi+mPYPNu47o8PITIf0zYAWKFIgp+mKrKE5AntPXMZQA+7wl0TxIgbNDVezHKYAm4VJW5XGLdyOBZsOa8tpG3nbo0kFtK9Txka9sRs1EZi2ag+mrdqrJpcc5gtfQXIYaocaogA7FLdjjM1ctx+Tlu1yjDGVWSkdHoTP+jZRmVd0xxYE3vt1GQ6evmqLrjTXB19B0lzKzHKYAmwWJm1VWr3zBL6dabzTsNKy9Md77ZEru6+2kkZvMyVw7lo0Bhj0/XYBw1eQ9Pk/CAVYh3nddewiPvpDnVcSOgL3a+2ro2Gloo4wRRsOIrBw8xH8umCbg6ypzwxfQVJfTmzhEQXYFhRV1sfdmHh0Hfm3yrxynDu1IsMxuHMtxxmkJbsTGDVlLbYa8PUjActXkOw+vJxmgALsNPT2NSzHUcqxlEYs/j6ekGMpc/j7GDF83cUcfT8OL42eg7iEJN3FZk5AfAXJHErarEMB1mbeTHr945wtWL79mMl6eq3Qs2lFyPVtLNonIFcPyhWERi3NqxbDy62rGjV8XcdNAdZpeo2+ESs0KADfvdYSbq6uOs2wccJ6/9dlOGDQ3c+S5dc71ED9ijzjXI8jngKsx6wCOHc1GgO+NeatSGkpHdiuOhpV5mYsLQ9xOXZSjp80cvnpjVYoyFu+dDkEKMC6TOuDoIx6JnRaSvlOsPYHt1HPfk7LnOxnmPphJ+0nkhGkS4ACrOOB8cXUf7BxvzGPpExL65BudVGtVEEdZ1m/ocmysyw/G7lULBaM4T0bGBmBrmOnAOs4vbPXH8CEJTt1HKHp0CoXL4BhPeqbrsgaqiMgG69kA5aRC4+g1Hf2KcA6zu/ek5cxdPwKHUdoXmjvPl8bNcqEmVeZtVRBYPfxSxj2+0pV+OJMJz7oVhdVuYLjzBTY1TYF2K54ndt5THwiXhg1AwlJyc51xMnWyxbOh1F9GjnZC5q3hICIr4iw0cv4d9ohKIef0THoNn4KsG5T+yCwIeOWY/+pKzqP0nR4b3SsgXoV+CqHaVLOr7Fo8xGMNfCxk2kZKJA7O35+s7XzE0IP7EaAAmw3tOro+PfF/2LuhoPqcMaJXhQvmBujeaG5EzNgnulr0ffx3i/LIL+NXmqXC8fbnXikqp7HAQVYz9kFsO3weYyctEbnUZoXXu9mldCmVinzKrOWUwjIzFdmwCwAT3PT/yigAOs8x/GJSej71Vzcuhur80hNh+fq4oIRvRsiskg+05VZw+EENh04i8//XOdwu2o1+HGvhqgQkV+t7tEvGxCgANsAotq7+N/fG7B29ym1u+kQ/4oWyKWIsBxwwKIeArfvxWHo+OU4e9WYF4g8mYmCQQH46fVW6kkQPbELAQqwXbCqq9NV/57Ad7M2qcspJ3rTOCoCr7at5kQPaPpJAmPmbsHSbca9PORJHu3rlEaPJhU5UHROgAKs8wRLeNej7+Olr+YiOTnFANGaF6LcLiO3zLA4n8CaXSfxzYyNzndERR580a8JSoYFqcgjumIPAhRge1BVYZ/DJ6zCzqMXVeiZc1xyc3PF0G51Ual4Aec4QKsKgQvX7kDG5pVb90jkPwLFQ/Ng9MtNycMABCjABkiyhDhn/UH8seRfg0RrXpiB2XyUD7qgQH/zGrCWzQm8O3YpDp25ZvN+tdxh98YV0LFuGS2HQN/NJEABNhOU1qudvHQTr/+wSOth2Nz/sLw58MOgZ23eLzs0TWDU5LXYeuic6YoGqyHjUcYli/4JUID1n+OHEb41ZjGOnb9hoIjNC7VMobz49KXG5lVmLZsQGDN3K5ZuO2qTvvTUScWIYAzvxduP9JTTzGKhABsl0wAmLduFmev2Gyhi80PlrTPms8pqzfV7T2P09PVZ7UaX7fu1qoIW1YrrMjYG9TQBCrCBRsWeE5fw4W+8YSajlPdpURmtapQ00IhwfKj7Tl7BB+OXO96wBix6urspZz/n4eULGsiWbVykANuGo2Z6ee37hTh9+ZZm/HW0o4PaP4MGlYo42qwh7G0/fB6f8FjUDHNds2wY3ulS2xBjgUE+IEABNthImLXuACYu22mwqC0L9/2udVC9dKhljVg7UwI8DMb0AOGNXaYZ6a0GBVhvGTURz/XoGLz2/QLci00wWOSWhTvyxUY8M9oyZBnWnv3PAUxYyi99meGUqwe/f60lPNzdbESd3WiBAAVYC1mysY9j52/Doi28ccYU1v6tq6IZT8syhSnDf09JTcX4hduxkLcbmWT4fMNy6Fw/0mQ9VtAXAQqwvvJpVjSHz17DO78sNauu0SuJAMvOVLlJicV8AueuRSviu+vYJfMbGbSml4cbvn/tWeTPlc2gBIwbNgXYoLnnIQjmJ75EaB7IDuliBXOb38jANbcePIdxC7fj6u37BqZgfui8HMR8VnqrSQHWW0bNjGfDvjP4cto/ZtZmNW9Pd7zQpAJaVi9BGJkQ4PNey4fHqD6NUbZwXssbsoXmCVCANZ9C6wN448dFOHHxpvUdGLBlnXKF0K1xeeTl+dGPZf/s1duYumIPNh04a8BRYX3IFYsFY3hPnnxlPUFtt6QAazt/WfJ+7oaD+H0xL2iwFKKIr4iwiDELlHt8p67cjdv34ojDQgJ89chCYDqrTgHWWUItCefW3VjIwRzR9/nBaQm3tLqyHC231sitSkYscoXg1JV7IPf5slhOIDRvDuXVI27ws5ydXlpQgPWSSSvjGL9oB+ZvPGRlazbLHeCH5tWKoXnV4vD19jAEEHmHfPHWI1i85Shu3okxRMz2CJLXDtqDqrb6pABrK18291aeAb/98xIkJ6fYvG8jdSgHKTSvVhzNqxaDm5urLkNPTErG4q1HsXjLEVy6cVeXMToqKPmyJq8eBfHcZ0chV6UdCrAq0+JYp+Q5sDwPZsk6gcL5c6JxVFHUigxHNl+vrHeogh7iEpKwdvdJZcbLc8RtkxB5v1wOemExNgEKsLHzr0Qv72sO/nkJ5Jkwi20IyHNhOVxfhFjeI9ZikQNbNu4/g037z+Ia3+m1WQrllbbR/ZshLG8Om/XJjrRJgAKszbzZ3OsZa/dj8vJdNu+XHQLyqkmtsuGIKhGC7H7qnhXLhjwRXPmR6ytZbE/guXpl0a1Redt3zB41R4ACrLmU2cdhWWaUZ8Fnr9y2jwH2qmzSqhARjApFg1EhIr9q7n29euseth0+D7mrd+/Jy7jPizrsNlrluEmZ/WbXyeMJu4EySMcUYIMk2pww5X3OMXO3mFOVdbJIQDZqVSiaH2UL50N4vkBEhOSCv49nFns1v/mJCzex4+gFbDt0DsfO3zC/oQNq/vR6KxQMCnjM0rmr0Rjw7fyHf9e7eSU0rVIM8zYcxJ8r9zz8e2k3sF11FAvJDbkMYuexi/j6rw2oW74Q5MIDP29PrN55Ej/O2eyASJ42IeeKt6hW3Cm2aVR9BCjA6suJUz16f9xyHDh1xak+GNW4CHHh4EAUK5gHRYJzKjtkbfGO8flr0YrIPvi5rvwWcdJC8fHygFwNKbuuv/prveJypWIF0L9NVWUW+aQAi8BVLVkQYxdsU04ra1+7NOZtPIRSYUFISk7BwTNXUb9CYYxdsB0vNC6vnNy1YNNhh6AoFR6Ez/s2cYgtGtEGAQqwNvLkMC/l2d/nU9c5zB4NZU7A090NQYH+CAr0Q1AOfwRm886wwZ378bgTE68crKL8WX7HxCvCo9Uir3a1qlEC4xbswL9HL0AE+YNudZVXvXJl98W63ScfmwF/8mIjJdQPf1uh/JbZtGwmC/DzfijAjSoXVR61uLu54rM/HTfW3+taB8+UDtVqKui3HQhQgO0AVetdyofSZp7pq/U06sL/z/o2QWx8IkZMXK3E80LjCqhaqiCmr94LOcjCXAE+fuGGsgTt7+OF/Scvw8/HE3Iv9pFz1x3CqUbZMLzbpbZDbNGIdghQgLWTK4d5KptxPhi/3GH2aIgE0iMgZ213b1IBcsOSHP4hS899WlZW/nzmym282ra62QL8w+wHz3zlGfGg9s/gxp0YpT9ZHZj1z37IWwD2LF/0a4qSYdp8Hc2eXIzeNwXY6CMgg/h/nLMFy7cfIx0ScBqBoS/Ug5+XB2RfghTZXCXLx0+WFTuOI01gM1qCTvv3N5+rARcXF+TLmQ1H/5v9ys7ktBm2PYKVM8P7Phtlj67Zp8YJUIA1nkB7uX89+j4+GL+CRw7aCzD7zZSAzE5fbl0Fy7Yfw8x0ZqeRRfI9NgOW/5ZSvXRoupuwZBZdv2IRNIkqCvly+Vr7ZxwiwPLsWV47ypfTnxkngacIUIA5KDIksH7vaYye/mDnKQsJOJLA251qKTvCR01eiwvX7zxl+kkBTpv5/rpgW7qvIclz5EdL10bl0bZmKWU3uIizPFO2R3m5dVXlfHAWEkiPAAWY4yJTAr8u2I6Fmx3zmgZTQQLWEvjy5abKcZlq+sLYOCoCr7atZm1IbGcAAhRgAyQ5KyHGxCVi6G8rILtIWUhAjQQqRgTjhSYVMOufA5BVGzWUogVyYUTvhg49XEUNcdMHywhQgC3jZcja8v7lxxMevAbCQgIkkDkBVxcXRXzTnkuTFwlkRIACzLFhFoEpK3bj7zX7zKrLSiRgZAK9m1VCm1qljIyAsZtJgAJsJihWA4aOX6Ec1s9CAiSQPoE65QvhredqEg8JmEWAAmwWJlYSAofOXFOeBycmJRMICZDAEwTkkA9ZepYjMllIwBwCFGBzKLHOQwJz1h/AH0t2kggJkMATBD58oZ5y5zMLCZhLgAJsLinWe0iAZ0VzMJDA4wS6NiyHTvUjiYUELCJAAbYIFysLATlHV47uO3XpFoGQgOEJyOlb73etY3gOBGA5AQqw5czYAlDuDP544mrEJSSRBwkYlkCh/IEY1qM+n/sadgRkLXAKcNb4Gbr1yn9P4PtZmwzNgMEbl4C3pzs+6lEfpQvlNS4ERp4lAhTgLOFj48nLd2PGWr4fzJFgPAJyoUPDSkWMFzgjthkBCrDNUBq3Izl/Vy1HABo3C4zckQQ61i2L7o3LO9IkbemQAAVYh0l1Rkhv/rSY50U7AzxtOpxArchwDO5cy+F2aVB/BCjA+sup0yLq8slfuB+b4DT7NEwC9iYglyz8b0Bze5th/wYhQAE2SKIdEWb0/Th0HzXDEaZogwQcTsDPxxPTPuzkcLs0qF8CFGD95tYpkR06cxXvjl3mFNs0SgL2JDD5g44I8PO2pwn2bTACFGCDJdwR4R4+ew3v/LLUEaZogwQcQuCLfk1QMizIIbZoxDgEKMDGybVDIz1x8Sbe+HGRQ23SGAnYg8A3r7ZAkeCc9uiafRqcAAXY4APAnuGfuxqNAd/Ot6cJ9k0CdiXw69ttkC9nNrvaYOfGJUABNm7uHRL55Zv30PerOQ6xRSMkYEsCfw59Dtl8vWzZJfsigccIUIA5IOxOQC5v6PX5LLvboQESsAUBN1cXzBzRFfKbhQTsSYACbE+67Pshgbsx8eg68m8SIQFVE5AZr8x8WUjAEQQowI6gTBsKAbk56bnh00iDBFRJQJ71yjNfFhJwFAEKsKNI045CIDklFW2HTiENElAVAdnlLLudWUjAkQQowI6kTVsPCQwZtxz7T10hERJwOoEKEcH4uFcDp/tBB4xHgAJsvJyrJuJpq/Zg2qq9qvGHjhiPQOf6kXi+YTnjBc6IVUGAAqyKNBjXiR1HLmDExNXGBcDInUZgWI/6qFy8gNPs0zAJUIA5BpxO4Mzl2/hk8hpcvXXP6b7QAf0T8HB3w1f9m6FQ/kD9B8sIVU2AAqzq9BjHuZi4RPw8byvW7TllnKAZqcMJlCmUF+90qY0c/rxUweHwafApAhRgDgpVEZi0bBdmrtuvKp/ojD4INKtaDP1bV9VHMIxCFwQowLpIo76CWLL1qDIbZiEBWxGQjVay4YqFBNREgAKspmzQl4cE9p68jD9X7MahM9dIhQSyRGBA22poEhWRpT7YmATsQYACbA+q7NMmBBKTkjFlxR7MWX/AJv2xE2MRKFckPzrVLwt57stCAmokQAFWY1bo02MEthw8p8yGz1y5TTIkYJKAl4e7Irwd6pQxWZcVSMCZBCjAzqRP22YTiL4fhykrdmPZtmNmt2FF4xGoUiIEnepHIiIkl/GCZ8SaI0AB1lzKjO3w6p0nlGXp69H3jQ2C0T9GQG4xkk1Wzz5TgmRIQDMEKMCaSRUdTSNw6cZdZTa8fu9pQiEB1IwMR+d6ZRGaNwdpkICmCFCANZUuOvsogYWbD+PvNftw+14cwRiQQO4AP+VZL3c4GzD5OgmZAqyTRBo1jGu370OEeNGWI0hITDYqBsPFLaLbvk4Z5Mvpb7jYGbB+CFCA9ZNLQ0dy+vItLNp8BMu2c5OWngdC3fKF0LxacZQIzaPnMBmbQQhQgA2SaKOEefD0VWU2zOfD+sp49dKhaF6tGOTdXhYS0AsBCrBeMsk4HiMg1xzK0vTOoxdJRsMEKhYLVma88noRCwnojQAFWG8ZZTyPEfhnzyks3HwEh8/ySEstDQ05vap51WLKDmcWEtArAQqwXjPLuB4jsPLf41i3+xT2nLhMMiomIAdoNK9aHA0qFVGxl3SNBGxDgAJsG47sRSMEdh+/pAjx2j2nkJycohGv9e+mPOOtVTaMM179p5oRPkKAAszhYEgC569FPxTiKzfvGZKBs4OWV4hqlg1HzcgwFM6f09nu0D4JOJwABdjhyGlQTQTiEpKwdvcprNtzCgdOXVGTa7r1RTZW1fpPeOXiBBYSMCoBCrBRM8+4nyIgO6dFiGWJmsW2BAKz+aBm2TDUigznO7y2RcveNEyAAqzh5NF1+xC4fPMe9py4pGzY2nP8Eu7GxNvHkM579XB3Q/mi+VFJZryR4ZALE1hIgAT+nwAFmKOBBDIhEBOX+JgYX7h+h7wyIRDg762IrvxUjAiGzHxZSIAE0idAAebIIAELCOw/deXhzJjvFj8AF5wrG8pHBCOqRAFUKlbAApqsSgLGJkABNnb+GX0WCJy9clsR46PnruPExZuQndVGKXIWswhuVIkQhOcLNErYjJMEbEqAAmxTnOzMyASu3rqHY+dvKGL84OcG7tzX9vNjTw83FMoXiEL5AxGeP+fDP3t7cveykcc6Y7cNAQqwbTiyFxJIl8DZq7cVUX7wc135rdaSJ4efIrDh+R8Irvw5OHd2tbpLv0hA8wQowJpPIQPQGoGbd2Jx824M5PeNOzG4eTcWN+X3I38ffT/OJmG5ubogu583Avy8kd3P64nf8vdeyO7rrQiuv4+nTWyyExIgAfMIUIDN48RaJOBQAknJKQ+FOTHJsiMz3d1cHwirnzdF1aFZozESsIwABdgyXqxNAiRAAiRAAjYhQAG2CUZ2QgIkQAIkQAKWEaAAW8aLtUmABEiABEjAJgQowDbByE5IgARIgARIwDICFGDLeLE2CZAACZAACdiEAAXYJhjZCQmQAAmQAAlYRoACbBkv1iYBEiABEiABmxCgANsEIzshARIgARIgAcsIUIAt48XaJEACJEACJGATAhRgm2DUTycpKalYt+cUDp65ijwBfqgQEYyIkFx2DXDlypVK/w0bNrTKztmzZyF9PP/88/D29raqD2m04J/d+GfnYfh5e6FhtdKoWb6Y1X3Zu2FiQjIunbuL2zdikS3AC3kL+MPX37FHSUZHR+PPP/9E165dERAQYO+QM+0/OQW4cTcZ9+NS4ePlgkA/V3h5uDjVJxonAVMEKMCmCBno35dsPYqf5219KuLa5cIxoE01+Hh5mKRx8OBBrFmzBr1794aPj3mXsZsrwAkJCZg8eTJq166NiIiIh75kVYBnr96BVz6bhNt3Yx6LTwT4h3e7oWSh4AzjftS2l5cXdu3ahYULFyImJgahoaHKlwIRp7S/v3//PkJCQvDcc88hb968JnmmV+H4wes4svfaU/9UuEROlCyfcZ/Jycn4+++/8cwzzyAsLAwnTpzA0qVL0atXL/j6+ip+586dG//++y86dOhg0j+1CPDFm8k4fyPpKR75At0Qmpu3Nlk1yNjIIQQowA7BrH4jh85cw7tjl2boaNMqEXilTbXMZyHJyZgzZw7u3r2LqlWrolSpUmYFbq4AZ9RZVgT47OUbKN72PaSmpqbbfY3yEVj1y7tmCfClS5cwb948dOnSBXny5MHmzZtx9OhRtG7dGtOnT0ebNm2QP39+ReD27t2L7t27w8PD9JeaR41fPHMHuzZfyNCfkuWDULhExisWwlpWCWrWrIlVq1Zh48aN6Nmzp+LXjBkzUL9+feTLl8+svKlBgG/cTcGJy4kZ+lswtzvyB7qZFQ8rkYCjCVCAHU1cpfa+/muDsvScWZk4pAMC/TOe1V68eBGbNm1CtWrVsGfPHjRv3hx37txRliljY2Nx7do1RZRl9iezL/nAT0xMhL+/P6KiopQZ1/Lly5W6nTt3VvrYvn27IhitWrVChQoVMHv2bKVu9uzZldnw+fPnkTNnTuTIkQM9evSweAn6wzGzMHrSkkzjXvDtG2hUrXS6dR4V/w0bNjwUN6kss+Bp06ahcePGmDt3LqpUqYKKFSvCzc0NcXFxygqBi4tly6SLph8yOYJadC6ZYZ3Dhw8r4t+2bVvMmjVL4Sg/ZcqUUb48yZeExYsXo1GjRsqMWHJx7tw5ZdYuXxg8PT2VvB04cEBhLl8gXnrpJSWf8+fPV+KS/DRp0kT5b4ld2kyZMgXt2rVTcj1z5kzl3xcsWKC0k1m3fGkRG5aWbcdM37dcJcIr027lS4mMOynh4eHKkrqwkdUKGV/il/zdkiVLlDEoY1jauLq6QniePn1aaVuuXDkl/xJ/gQIFlJjld7169RSm8oXMz89P4SirIywkQAHmGFAItB82FYlJyZnSGNThGTSoWCTDOiJAIobFixdXPlxr1aoFd3d3TJw4UfnAl3+TDyWZZckydYMGDZQPPKkrH8wiwPv27UPHjh0VkThy5Ijy51u3bikf2p06dcLatWuVD7j9+/crQiZCIR+CMpOTDzZLnwFHdhqKo2cuZxr3wM6NMPr1TiYFWD60IyMjUbZsWaWuiNHUqVOVZ9vZsmXDsmXLFL8lTmuWoGPuJWLNxAtCpQAABkNJREFUwuMmR2y1+mHIFeSbbr3bt28rs3QRBflyI1+WhJ0IsMzWmzZtqoiPcJV6aSsZ8iVKvjzIY4C0vFy9elWpK1+ORGBk2TowMFARaBkDYktEWkRn3bp1ChcRpB07dqBEiRKK3RYtWij5FbETW5aU+MRU7DmdYLJJiRAPZPdxzbCerE6ULl1aEUX50tGyZUtlqV7Gb7FixbBixQplrAUHByuxN2vWTPl3yass4cvvNEEVHjI+r1y5onwZlX6FyfHjx5UvIPKFTf5evmBauvphMlBW0BwBCrDmUmZ7h+Xqu3Yf/mmy417NKqFtrfSXlWWmNG7cOGXGkFbkg0xmBfKh1r59e0Uc5QNKZhA7d+58+HdpS9AiTPLBJR9o8nfy32lilvbBJqIhH3Bpv+WDLytL0EVaDcaFq7cyjb1L02r4Y3gfkwKc0QxYREaeA8uMNyUlRYldvmh069bNog/h6Jtx2LA881UKcbJSjRDkK5gtXX9lxUEEMleuXMqXAmEpM1/5olSwYEGFd5oAi/BIDsX3tHxIftLykrYEXbduXRw6dEjJpxSJTeoVKVJEWW6X58vyRUv2B8jSvHwREwHesmULtm3bpqwUiDiJWFlSZMPVgXOmBbhofg/k9E9fgOXRw19//aVwkJl4mgALgzRhPXXqlPKlQYRXxFq+KEi8wkb++0kBlljlS6HsU5AVIClpM2z5s8T/yiuvKCsPLMYmQAE2dv4fRt/7i9m4Hn0/UxpfvtwUJULzpFtHPnDkR5YwpVy/fl350JGlRpklPCrAMktMmwGLgMpMS2ZKjwqwLNfJB585M2CZLYsgWzMD7jPid0xZvCnTuH/76EV0bVbdpABn9Ay4Tp06CgOJRT7kZRYlsyARYFmetaSYswTdqG0xeHpl/NxThFWEUTaICX+ZnYoYyjKr+JeZAD86A5Z4RbzlC4bM7iW+R2fAJUuWVB4TyBcPmfGJuF24cEFZbj527JiyvC3iLeNGRFtWOCwt5ixBVyzsCXe39Jf6z5w5o4xTyYXEltkMWIRWlqFlpUBWcURg01Y40mbAMjOWJXtZDRDxlS8isgJw+fJlRbClxMfHKys+LCRAAeYYUAis/PcEvp+VsRAVyJ0dP7/ZOl1aMouQZ5yy7Ji28Up23MpMS5Y25VnuowIssw3ZqJX2DFhmApUqVXpMgOVDSj4MzXkGLKIhfVjzDHjdv4fRZMBXGY4CHy9P3Fo3JsN/z2gXtCypyody2is6abug7927p8wCZQladiJbWo7uu4ZjB65n2Kxg4RyIrJI/025F8ER003g9uhtanmtmJsBFixZ9+AxYxFaWUfv06fPUM2ARG9kVLjmU3MjOdRFZmf2L2En+ZVlb+Ek/8nfWPAOW3c+yCzqjkie7GwrlTX8ntMzgf/rpJ2Wp/NEi4irCLH9/8+bNh8+/5Uui+CtfGIWdfHl6UoDlv4OCgpTHK/K4QQRYlrIXLVqkzKJlpUGW92UTnKXP/y0dK6yvfgIUYPXnyGEefjntH2zYd+Ype9l8vfBBt7ooFR7kMF8caei10VPw66y16ZqcMqofOjSIcqQ7Jm1tWXMWN648vVqRPYcXqtQNhZe3sV69OXwhEXdiUp7i5uvlguIFPOCRwew3vV3c8iVBZumyofDRpeW0zmX2KysYzz77rMk8sQIJmCJAATZFyGD/vuXgOazZdRKHzlxFdj9v1I4MR8tnSsDXjHeAtYxKZsKTF23C2h2H4O3liVZ1KqBf+3oIy2/fQ0isZXb+dDROH70J2Zjl4+cBmfmGRwRa253m212/k4wr0cmQjVme7i6QmW/eHJm/fmSpAMtz8N27dyvvuMtzXBYSyCoBCnBWCbI9CZAACZAACVhBgAJsBTQ2IQESIAESIIGsEqAAZ5Ug25MACZAACZCAFQQowFZAYxMSIAESIAESyCoBCnBWCbI9CZAACZAACVhBgAJsBTQ2IQESIAESIIGsEqAAZ5Ug25MACZAACZCAFQQowFZAYxMSIAESIAESyCoBCnBWCbI9CZAACZAACVhBgAJsBTQ2IQESIAESIIGsEqAAZ5Ug25MACZAACZCAFQQowFZAYxMSIAESIAESyCoBCnBWCbI9CZAACZAACVhBgAJsBTQ2IQESIAESIIGsEvg/rZlTAAdUCf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0902" name="AutoShape 6" descr="data:image/png;base64,iVBORw0KGgoAAAANSUhEUgAAAeAAAAEoCAYAAACAbyJMAAAgAElEQVR4Xu2dB3hUZfbG33OnJfSm2GiiKKgoliRYsWAjE2yoCJkAiSCou6sSzARWwZVMILDNtaAUM1FRXFtmwPK3oFgAe0MFV7HvuooNNAmZe/7PHRI2CSkzydyZW848j49Avu+c8/7Ol3nnu/fOvQR5CQEhIASEgBAQAkknQEnPKAmFgBAQAkJACAgBiAHLIhACQkAICAEhkAICYsApgC4phYAQEAJCQAiIAcsaEAJCQAgIASGQAgJiwCmALimFgBAQAkJACIgByxoQAkJACAgBIZACAmLAKYAuKYWAEBACQkAIiAHLGhACQkAICAEhkAICYsApgC4phYAQEAJCQAiIAcsaEAJCQAgIASGQAgJiwCmALimFgBAQAkJACIgByxoQAkJACAgBIZACAmLAKYAuKYWAEBACQkAIiAHLGhACJiLAzPTiuz/1cLs9PVSHo+fNy+4jwPUD7dz+8ze/4KfX75y200RypFQhYGsCYsC2br+ITzWBVavYccDR1YNcKgapwIEEOoCJe7DKPYioOzP3IqJeIPQCUy+AXQ1rvnnFquYk/AAg+h8DPxDjJwZ+Imj/p5+gqFtIdWxxeHZueXTe5B9TzUDyCwG7EhADtmvnRXfSCLy2ace+qts9CKwOUlk9UIEyCOBBDD4QoP4dKaQFA44jJP+XmbaQgs3Q/s+8pVaJbKmtcWx5apFvRxyBZKgQEAJxEhADjhOYDBcCbRFY/8GOY0B0EjmUU8AYBaBHW3Pa+/OOG3Crmb8CoJnys+RQnnlsfu7L7a1T5gkBIbAnATFgWRVCoAME3nuP3TtcVZkEymAFJ+ptuE1L1dmAG6VjoArMz4DwLIBXwoG8VzqATqYKAdsTEAO2/RIQAPES2PBB1VnkoAwGMgA+Uc8dblu1JdOAm6nleyY8S8ArzLxeDLmtbsnPhUBjAmLAsiKEQAwEXvmo6hyFcA4D5xBwUAxTkjIkxQbcdIf8JQHPkYJQL2ckdPe8yVVJgSBJhIBJCYgBm7RxUrb+BDZu3nkyI3KR0Uy3oXIjGXCTjnxOQChCCK0u8T2pf7ckgxAwHwExYPP1TCrWkcCGD3ccC8V5MYPPN9JOtyXJBjbg3SUT6F2VOQzikBym1nHxSmjTERADNl3LpOBEE1iz8v0RXQb1/bOnV5e+AIYmOr6e8cxgwI3100sghBSm0GOBiZv0ZCOxhYDRCYgBG71DUp9uBFY/8MGFHOGLoCDH2dmzreehB/QGc7puCXUIbD4DbgQhDJWXhhbkPaYDGgkpBAxPQAzY8C2SAhNJ4Mngx3vXumvyVMZ4AkY0jN3r8H4vOTyuExKZT+9YJjfgOjz0BBQsDc3PfUhvXhJfCBiJgBiwkbohtehGwJ05edjffFMW9evdW7s5RqfmEnXq22Nj5wN6ZehWhA6BrWHA9WDoGSJeWlniu18HVBJSCBiOgBiw4VoiBSWSQOfjJu1TS44/gHDt2UeOeOPyU0/LbCk+ORT0Hj5gMyk0JJE16BnLWgZcvyGmF8C8NBTwVejJTmILgVQTEANOdQckvz4Ezrna49n269UArgWwb32SFdOmv9ktvVOjQ88NC+h+0D7Pu7t3OkWfohIf1ZIG/D9MrxDz0srSvOWJJycRhUDqCYgBp74HUkGCCaRlTMlnwu8BOqJp6AsyMl+ecPyJx7eU0t01/dPuQ/YdCMAUvxsWN+D6Nr0G4I5QwLcswUtFwgmBlBIwxZtMSglJctMQcGcVXEDM2q5XewBCi697Z1z9fprbfVhLA3oPH7BecTmyzCDcJgYcbQUTrVagLq4syXvODL2RGoVAWwTEgNsiJD83PAHtAiuwo5iIJ8RS7KRTRr3gHXHMyS2N7bxfr/Wd9u0hBhwLzBSMYfA/VMW5aM38CZ+lIL2kFAIJIyAGnDCUEigVBDyZBdcxuJiAXrHm97hcNeXTZnzhcjoHNzdHuxirz5EDt4KgHYo29MtOO+BGjWD+GgotCpX4/mLoBklxQqAVAmLAsjxMSSDtuPzT2QE/GKe3R8CVZ571/GnDDm/xYqseQ/Z9wdU1vcVdcnty6jHHtgZcD5PxIhy8KDRfbuahx/qSmPoSEAPWl69ETzSBkfm9PCoXA3RdR0L37NT5hzsvn/qrQsr+zcXxdO+8pdtBfQ/uSI5kzLW9AddBJkYQCmvnh99JBnfJIQQSQUAMOBEUJUZSCLizpkwgJj+AFi+giqeQWd6xazMHH9TiBVu9jxr4quJQjosnZrLHigE3Ir6dmRaFS3PnJbsPkk8ItIeAGHB7qMmcpBKI3kzDodwMpvxEJt6/Z8+v/pY3uROBejYXt8v+vV5J36fHyFhz/rrjFzx0350I/bMcswNLcOTRjad+sfVj/KNsNja+/CzOHDMOV1x7E3r07I1nHn8Ity3+I0adeR6m/f4GeNJivx21GHAz3SF6yKE6Zz5aOn5rrL2TcUIgFQTEgFNBXXLGTMCdkX8eEW5O1K63aeK5F170/BH9BjR7LlhxOqp7D++/DUS7b+TRUuE1NdW44y9z0bvP3jjvknx07tKt0dCdO2uw5K/zkHHC6Tg28xQ8XrkSP/+4Dd6L8nD/3bfgkryrsPapxzD0iKPhdLqw5aN3MfrccW1yEgNuHhEBm1UFM8PzfaE2IcoAIZAiAmLAKQIvadsgcMxUl8cVuRmMWXqyOniffT4uvXRCfwDu5vL0OGT/da4unpPaquGTLZuiu9+rZs1HenrnPYb/9OM23P7nGzD92pvQvUcvfPbpZlQ+eDcmTPk9Hl55V9SAn3niYfQfcBA+2vQWsi/IRdfuzW7MG8UWA26rMzQ7FMgtaWuU/FwIpIKAGHAqqEvOVgmkZRScxMTzAbRpfIlAufDSiesG79O32VyeXp0/7Dao76Ft5dn40jMIPRTED99/i482vY3JM67HJb4r4XA4o1NbMuDLr56DF59bg1vKinHyadkYfMjhOGTYkRh6+DFtpYz+XAy4bUwE3K8qPDM8P++rtkfLCCGQPAJiwMljLZliIODOyJ9Vd8jZFcPwhAw5auDA9/943oWt3RnrbcXlOLK1ZE9UrsQ7b7yC6dfMg8PpxN8C1+PcC3J3nwduyYCn/u6Pu8/5bv3Xh3hj4zrs2P5z9LB0wdVzMHbcZCgOR4upxYBjXgLvE9PMytLcJ2KeIQOFgM4ExIB1BizhYyPQ5fjcvXdG3LcDuCC2GYkddUve5Jf269mr2WcBd+3f5+W0vbq1eP9orZJ1z4Txyy8/4dzzdt2MSzNk7XV2zvhWd8D1Bvzbbzuih6SPyTwZL619ApfmXRU9NH3u+ROjh6xbeokBx7cOmGhWuCS3LL5ZMloI6ENADFgfrhI1DgKuzIJjFOBOgI+OY1pCh5445NA3rzl3TLNPSVKcjp97De9fS0QtOuHXX27FittLMfV3N6Bzl67Rq53HXJCLIUOPRO3OGjhd7mYvwho/+XdRHS+tfRx99z0AXbp0x5PhB8SAE9rdPYJVpKlpVz+44OKf9E0j0YVA6wTEgGWFpJSAO7NgrAJeznHcSlKvgpfkX76xT9duGc3F7zH0gJdcndzN7pC18cyMDS8+jb8v8GPHjp8xados5IybhPfefhWvvfIc8q8sRnNfQ+rZq0+jdJFILVau+Hv0P9/UmRg3cbocgtaj4YQXlYgy47EFE9/VI7zEFAKxEBADjoWSjNGFgCcj/yoQbtEleDuCnn3kiA2Xn3paZnNT03p3ebfrwL33eLxhW2m0i7O++uJTnH9pQVtD2/VzOQTdLmz1kz4nohmVJbmrOxRFJguBdhIQA24nOJnWMQKerPwFen/FqD0Vrpg2481u6enNHoruc+SATeR0DIs1rhqJ4OH7l+KEUWdj3/0HxDotrnFiwHHhanYwgWZUBnK16w/kJQSSSkAMOKm4JZlGIC1zyn0M2nV1ksFeF2Rkvjzh+BObveCq28C9XvL07triYehUSBEDThj10lDAp93mVF5CIGkExICThloSaQQ8WQVrwdziU4iMQOme6VdtSvd49tjpktPxXZ/hA9JB2PNOGykqXAw4oeDvCwV8MT1TOqFZJZhtCYgB27b1yReeljVlIzMZ+uEGGpVJp4x6wTvimGYfRdjzsH7rnWmurOTTaz6jGHCCO0F4MVTiS8oNYBJcuYQzIQExYBM2zYwlezLz39Prfs6J5uFyOGoqpl/9hcvpGNw0dlqfLm90HbB3yr4u1bQeMeBEdz8a7/NQwKfPSXtdypWgZiUgBmzWzpmobk9m/r8AHGiiknHlmWc9f9qww5s9VN77qIEfKw7lICPoEQPWrwuhgE/eH/XDK5EByAKTZaArAU9m/jcA9tE1iQ7Bu3bqtG1ZwbQqh6Ls1zR81wP3fjmtZ5dW74ylQ0nNhhQD1pX01lDAN0jXDBLc1gTEgG3dfn3FezKn/ARQ4+fy6ZsyodFneceuzRx80KimQcnl+KrPEQP6grDrSQspfIkB6w5/bSjgO1X3LJLAlgTEgG3Zdv1FezLzawAk7YEKeijq273HV7dOzu9EwB7PBex1eP/XHB7nsXrkjSemGHA8tNo5lnB3qMQ3uZ2zZZoQaJGAGLAsjoQT8GTmfw2gzYfYJzyxDgHnXnjx80f067fHueD0Pt02dBnQp9m7ZulQRoshxYCTQ5uZ54VL8+YmJ5tksQsBMWC7dDpJOj2Z+WEAY5KUTvc0g/v23bJw/ETtilh302R9Rgz6jBRK6dWyYsC6L4HdCeRJSsljbZdMYsB26XQSdKZlTrmJQX9MQqqkplh42cR1g/fuu8d3Q7sN7vuyp0fnlF6MJQac1KUAJlwVLvHdmtysks2qBMSArdrZJOtKy5pyOTPdmeS0SUl3RP/+7829YNzhTZORy/Fpn+EDUnqVrBhwUpZAoyQMmhIO5K5IfmbJaDUCYsBW62gK9LizCi4g5odSkDppKf/um/Ly/r167rHb7Xl4v7edHteRSSukSSIx4NSQZ+ZLw6V5D6Qmu2S1CgExYKt0MkU60kZOPoVVZW2K0ictbdbBB79ROCZnjztgpffp9lKXAX1S9oAGMeCkLYHGiQjfEeGcyvm+11JUgaS1AAExYAs0MVUS3MfnH04qPQrmPW7ZmKqa9My7pODyjX26dMtommOvEYO+gUIpuepbDFjPjrcVm19K86Sf/eDci7e3NVJ+LgSaIyAGLOuinQRuVDyZXz4BYHQ7A5hu2ugjhq+/4vTRezyIofvgfV5y9+iUkl2wGHDKl9GyUMBXkPIqpABTEhADNmXbUl+0Jyv/z2Bck/pKklvB8mnT3+qe3umohlkdLueHvYb3PzS5lezKJgacCupNc1JhKJC7yAiVSA3mIiAGbK5+GaLatMyCyQxebohiklzE+cdmvDjxxJNObJq21/D+7ztczsOSXI4YcLKBt5CPVeSEF/hCBilHyjAJATFgkzTKKGW6jpt0nENxPMFAL6PUlOw67rny6k3pLvewhnnT9+q+rkv/3kl/jqzsgJPd/ebzEeFfquI4J3zzhC3GqEiqMAMBMWAzdMkoNY6alOb5zfEkgGYfVm+UMvWuY+KJJ71w/rEZTRnwXkcP2gai3nrnbxhfDDiZtNvMtSYU8FnmLnBtqpUBHSYgBtxhhPYJ4Mks+AfAV9pHcfNKFUWpuXfG1V+6nc5GzzjufvA+L7q7ddrj8LSevMSA9aQbf2wC/bkykHtd/DNlhh0JiAHbsevt0OzJmHIFiG5vx1RLTpl+xui1Zxw+vNGjCh1u5zu9jug/PJmCxYCTSTvGXKxOC5VOsuRd4WIkIMNiJCAGHCMoOw9zZxUMBfM6ApJ6eNXIzDt70retmDa9yqHQfg3r7D184IeKS0naFdFiwMZbJQze5oDjpMcCEzcZrzqpyEgExICN1A2D1uLOnFJOIJ9By0tZWTPHeNeOPHhIo11w+t7dX+jSr3fSzpGLAaes/a0mZuDecMA30ZjVSVVGISAGbJROGLQOd0b+OCKsMmh5KS1rr27dvrxtckEXhajH/wqh3/Y6elAtCF2TUZwYcDIoty8HM00Ml+be277ZMssOBMSA7dDl9moceU26R/3pRYD2uAdye0Nabd4NF1z4/JH9B57SUFf3g/Z50d09ORdjiQEbekW9X+NJO/nJuRdvM3SVUlzKCIgBpwy98ROnZebPY+AG41eaugoH7rXXlsUTfAMAuOurUNzON3sf0X9EMqoSA04G5fbnYMbicKlvZvsjyEwrExADtnJ3O6DNNTI/Q1GxrqGxdCCcpacGLrls3ZB99210E45kXYwlBmz8pcWknhEumfSM8SuVCpNNQAw42cRNks+Tma893/cCk5Sb0jKH7t/vvZvHXXx4wyI69e22tvMBfRpdoKVHkWLAelBNdEx6JhTIPSPRUSWe+QmIAZu/hwlXkJaZP4WBZQkPbOGAf8nNe7l/7z7H75ZI+HGvEQd2Av3v0LQe8sWA9aCa+JhEmFlZ4luc+MgS0cwExIDN3D09ah81o4unqvoVMBrt6PRIZaWYGYMHv3G997xGF6v1GLLvOlfX9MTcH5oQAWMHA9uJsF37M4Dt81esAgOdAXQCuDNAnbDr72lW4mt2LfLdYLN3UJ/6xYD14WraqO6s/DnE+JNpBaSw8NsmF2zs2717Rn0JTo/r9Z6H9zsmnpIIWAvQpyrUTxVSPgEpnyo1NZ8eO6zzN/HEOXNmsLPHqQwD1MNIoWHMrD2pSXuAxMB44sjYxBGQ7wYnjqVVIokBW6WTCdDhyZx0MMPxitzxqn0wTxt2+IYrzzwrs+HsXkf2/8jhdB7SUkTNcJloLUhd5/gxbd2xx9LO9mWPbda461d1r1JqTiKOnMzASSDKim2mjEoEASLKrizJXZ2IWBLD/ATEgM3fw4Qp8GTm3wpgRsIC2jDQ8qlXvNm9U+fdX0FK37vbc1369Tm1AYodRBQGEFZc7meOHUhx7WwTjfSs4op93YTjWVVHETAWoH6JziHxGhF4NBTwnS9MhIBGQAxY1kGUQNpx+SezgucFR8cIeI8+5uVJJ4/afTEWM77f+9gDezPxA6QqD2Qe4nmkYxn0m509d0knpSY9R2WMJSBn13lleSWaALNyVrh04lOJjivxzEdADNh8PdOlYk9WwcNglk/mCaBbMf2q9zt5PNo519cBujN7/FDTPRln7OyV/ThSO5aJLwMwMgFYJEQdASY8GC7xXSxAhIAYsKwBuLMKLiHm+wVFYgiMH3niCxdlZt1rRuNtjkBOUXAcE7SHcWQnhpBEAeP0UKnvWSFhbwJiwPbuf1S9OzNfu/BKLsbp+Fr4BKDbqpWfbsMrD/7W8XDGiuAtCp7GQB7tMmN5dYgArwwF8rSjC/KyMQExYBs3X5OellHgY+Jym2PoqPwfCbhdcfI/fn1p+dcdDWb0+Tn+u09QQbMIpJ0nllc7Caigk1cHcrXbvcrLpgTEgG3a+HrZnswpzwB0ms0xdET+ElaVW2pevev9jgQx49yc4vIprNIsEFr8mpUZdSWrZmIEK0t9ecnKJ3mMR0AM2Hg9SVpFnozJ2SAllLSEFkpETKuI1Ft+27D8RQvJiltK9nVL+sCdXkjArLgnywRAUUaG5k9cLyjsSUAM2J59j6pOy8pfxYxxiUBw7LCBmHrBqThr5OF49+Mvkf37v0TDnjXyCCz8wyUY0r8vfqveiZVPrMeVpcFGKecU5ODKS85Ajy7p+Pf3P2Hukkfx8DOv4b6S6Tj1uKH44t/fY3qgHGtf+zARpXY0xn+YaEbN+qUPdzSQlebnFFeMZuYFAJLyGEYLsVsWCvgKLKRHpMRBQAw4DlhWGpqeMWWkSvRyojStD94AhQgORcG3237GOVfvuu/8P8uuwuAD9sa0+Xdj7ClH47JzsuC/5UHc/+SG6M814w7+aRpe2/QpbrzjEdw5ZxK6dErDouDj+OPlY3HzXZWYPu40vLrpU1TX7MQxQwfuNvdE1R5rHAI2RkAzdm5Y+nqsc+w0LrobdqUvIMIUO+nuqFaVHceuLp0ga6qjIE04XwzYhE1LRMmerILbwXxFImI1jPH4LddF/1pvwG+uvAkb3v0XrigpR9dOaXjuriI8vWETiv6+KjrusnNG4uYZF2DObQ/jvsdfwQ1Tz8P4szJx3xPrceHpx0YN+MpLTsenX/0XQw/cD3+550ms+r+NiS67zXhEtKpq/dJL2hwoA5BTVHEVU3Q3LDfyiGU9EC8IleQVxTJUxliLgBiwtfoZkxpPxuVDQJG3AEqPaUIcg5oa8COLf4eB+/WJ7oCPH34QiiZn49HnXo8acmsGfO1fVmLGRafjtIyh+PrbH/Hlt9vw9uYv8IdF98ZRTYKGEhZWr192fYKi2SKMdqU0Q1kCQLshibxaJ/Dx19//Nuz1O6fpeh9waYLxCIgBG68nuleUlpV/MzNm65GoqQFr54DL/nAJDu7fF//94RfsrI3gwadfbXMH3PCc703TL8CoYw5FmseFwwcfgI3vfYLLb16OLZ//Rw8JjWKSgjOqXln2jO6JLJhgrP+eYSpU7VCHmHAb/WVWLg2XTnzAgstAJLVCQAzYbstj3DiH57NuH4EwWA/pTQ24YY5Lz8rEzTMuxOJ7nsDtD+66CVBLh6DrDVgz8BumjsW6NzfjjMxhuHbxSiz4/cW45f6no4esdXxtrt6wTL5e00HA4+au6lJVXaVd5Ssm3ApLuT1lBxeaSaeLAZu0ce0t252Rfx4RdHsgQEsGPHbU0Sie4gWDkTtnCbp3ScdePbvhvz/83OxFWCPzdj2S+P7SGfjsm++iF3aNPzsrKQbMRC/XrF96QnsZy7w9CXj9wffEhFtbGaxSRBlWuTD3I1k/9iEgBmyfXkeVerIKloI5Xy/ZzRmw9m8nHX0I3t78efQK6Bfe+Ah3FOch84jBGDH+BjT3NaTyUOOv1w4dtB/Kb7o8egj6zY8+w6Qb79LrEPRb1RuWyVdpdFggXn/wOQCjdAhtiZBEKK4s8QUsIUZExERADDgmTBYZdNSkHh6P8hFAe6daUcXN09Bv714YNdVQ7zdy2FnnhSEm3Crg10MB37E6t0DCG4iAGLCBmqF3KWmZBRMZXKF3nrbiD9p/r+huNvT8mygLPt7W8GT9/At3rePoX16/87tkJbRrHjHhVjpPfG6oJM8wvxR2XaPJ0i0GnCzSBsiTllHwABPLc0ib9IKB7ynCJ1S/tlzOvyVhnebMWtaVHa5KORzdDGyipaGS3MuT0AZJYQACYsAGaEIySkg/bnI/VVG0eznKzREaA/9VIZz52/plLyWjD5JjF4ExRcsOVMj1GIDDhUkjAj9EPJFha+ZO/rdwsT4BMWDr9ziq0JNVMB3Mt9lEbuwyicdWr1+u7cbklWQCOcXlpzLjcYA8SU5t6HRMuCpc4rvV0EVKcQkhIAacEIzGD+LJzF+j3SHS+JUmr0JmmlOzcen85GWUTE0JeP0V0wC+Q8g0IvBoKOA7X5hYn4AYsPV7jE7HTN034op8CobsNOr7TRSuXr/Ua4P2G16ityj4ZxCuMXyhySvwh+qd6PfUIt+O5KWUTKkgIAacCupJzmmUq5+TLLvFdNpFV8x8+s6Ny982Sk12ryO7uCJMzGPszqFevwp17OrAJDk1YvEFIQZs8QZr8tyZ+csI8oi43a1mnl69cbkc9jTQ2s8pqjiISX0WoH4GKitlpRD4z5WBvF2PFpOXZQmIAVu2tf8T5snM/wTAIBtIbVMig4M1G5bntTlQBiSdQN1jDG9JemJjJpSbchizLwmtSgw4oTiNF8x13OXHKYqa/AfoGg+FVtFmBXT6bxuWfmnM8qQqrz/4FIDRQgJwcGTQo6WTtwoL6xIQA7Zub6PK3Fn5c4ix68kGNn8x4+KajcsetDkGQ8vPKa4YzcyaCdv+xcDUcMB3l+1BWBiAGLCFm6tJ82TmrwNwosVlxiCP76zesHxaDANlSIoJZPvLbyHQVSkuI+Xp5RGFKW+B7gWIAeuOOIUJhud29qS7t6ewAsOkVkHH7tyw9HXDFCSFtEhg7OyV/dRIzXoQ7WdzTN+GAr6+NmdgafliwBZurydrSg6YtNv92fwlu1+zLQBvUXA2CDebre6E18tKRqh04qsJjysBDUFADNgQbdCniLSsgvnMXKxPdPNEld2veXpVX+mYont7KhTRLh48yHzVJ7Jimh0K5JYkMqLEMg4BMWDj9CLhlXiy8p8G4/SEBzZVQNn9mqpdDYr1FgevAePPZq0/QXWvDQV8pyYoloQxGAExYIM1JJHleDLzfwHQJZExzRZLdr9m69j/6j3n6jUeZ5fvtF3wcPOq6HDlP4YCvp4djiIBDElADNiQbel4Ue7jLj+MFPW9jkcycwTZ/Zq5e1rt8rAG+T6w2ddwa/WLAVu0u2mZ+VMYWGZReTHJkt1vTJgMPeiM65d076Skf8DAvoYuVMfiGHR+OJD7qI4pJHSKCIgBpwi83mk9mQVLAJ6qdx6jxmeme2s2Lp1o1PqkrtgJeP0VdwBs2+9wM/O8cGne3NiJyUizEBADNkun4qzTk5n/FoAj45xmmeFMPLFm/fJ7LSPIxkKy/cFzCVhtYwTyfGCLNl8M2IqNHTku3aN2+9WK0mLRxMC2mt9q+uOdCnmeaizATDDG6w++C+BwE5SqR4lbQwGfPExFD7IpjikGnOIG6JE+LatgFDM/p0dsM8SUw89m6FJ8NXqLgzeDMTu+WdYZ7XBHej46b/KP1lEkSjQCYsAWXAdpmQUTGVxhQWkxSWLiS2rWL18V02AZZAoC3lkrsuBwvGKKYnUokjlyarh08lodQkvIFBIQA04hfL1SuzMLiggc0Cu+keNGDz9vWNbbyDVKbe0j4PUH3wcwrH2zTT/rmlDA91fTqxABjQiIAVtwQXgy828FMMOC0tqUxKBgzYaleW0OlAGmI5DjD/6DgStNV3giCibcHSrxTU5EKIlhHAJiwMbpRcIq8WTmaw9gyElYQDMFYuXs6o13PWmmklyj9koAACAASURBVKXW2AjkFFeMYeZwbKOtNYpAb1UGckdYS5WoEQO24BrwZBa8DvDRFpTWqiQGvq/ZsKyP3XTbSa/XH/wJQDc7aa7XGgr45P3aYo2XhlqsoZocT0b+tyDsZUFpbUjif1ZvWD7Ofrrto9jrD94P4BL7KP6f0jQ1rceDCy7WPoDIyyIExIAt0sjdMs652uPZ9muV1WTFooeAm6o2LLsxlrEyxpwEsouDVxLjH+asvmNVR5SagWvmF3zWsSgy20gExICN1I0E1OI5fupgRCIfJyCU6UIwML5mwzJthyQvixLwFgVPA+EZi8prVRYRH1lZkveOHbVbVbMYsMU6a+ebcKjMR+3cuPxti7VU5DQgcEFxxb47mb+2IxQVdPLqQO46O2q3qmYxYIt11pOV7wWj0mKyYpJTXetw4/U7d8Y0WAaZloDXX/4jQN1NK6DdhSveUGCiLa8Cbzcyg08UAzZ4g+Itz501ZQIx3RPvPAuM/7h6w7KDLaBDJLRBwFtU/gqIsuwGiohzK0vy7Pi7bdlWiwFbrLWejClXgOh2i8mKRU5l9YZlY2MZKGPMTcDrL18OkO1uSsGEq8IlPu0mO/KyCAExYIs0sl6GJ6OgEMQLLSarbTmMBdUblxW1PVBGmJ2A119RDPB8s+uIv36aHQrklsQ/T2YYlYAYsFE708660jLz/8TAnHZON+00Ykyq2ris3LQCpPCYCWT7g5cTcGfMEywykJjLKkvzZllEjsiQpyFZbw14MvO1G7b/3nrKWldERKdWrV8qT4uxQeOz/RXnEfgRG0htLJFwZ6jEN812ui0sWHbAFmuuO3PKcrLh+TExYIst5FbkjJ1dcbyq8kv2Ubxb6QOhgO9SG+q2rGQxYIu11pM55UGALrKYrDbliAG3icgyA7Ln3HswRSKbLSMoRiEMPBkO+M6OcbgMMwEBMWATNCmeEj2Z+dqTgM6MZ44VxooBW6GLsWk478YVPSI1jh9iG22pUc+GAr7TLaXI5mLEgC22ADwZ+U+DYLtfUjFgiy3kVuSMG7fKUXVQVa19FO9SKjtg63VcDNhiPfVk5q8GcK7FZLUpRwy4TUSWGZAza1lXdrh+toygWIUQQqESnz2f8x0rI5ONEwM2WcPaKteTMeVhEJ3f1jir/VwM2GodbVlPTvF9fZlr/20fxbuVPhwK+C60oW7LShYDtlhr0zIL7mPweIvJalOOGHCbiCwzwDsnOAgRfGIZQbELkaugY2dlipFiwKZoU+xFujPzVxAwKfYZ1hgpBmyNPsaiwvvH+w5Dbe17sYy11Bime0KlubmW0mRzMWLAFlsAnsz8OwBY8cv6Own4CUS/KIqyw6EoVU6Ho8bpdNY63S61S5dOa7Y8eFOZxdopcpohkD2rPIMctMF+cHhFKJA3xX66ratYDNhivfVkFfwdzFcbVFYVEf1MhO0KKTscDkeVw7nLRN1OF7s9LnK73Q6P2+PyuF1pLpe7k9vt6uJ2ubu5XI7OiqK0KIuBqeGA7y6D6payEkggu2jFKCLHcwkMaY5Qcicsc/QpjirFgOOAZYahnswpiwC6TsdadxDRL0S0w+FQfnUojmqH01lnok72eNxwezwOj9vl9rjdaR6Pp5Pb5erqcru6Ox2ONL3qYqI/hUtyb9ArvsQ1DoHs4gofMdvuvt8E3FoZ8F1lnE5IJR0lIAbcUYIGm5+WmV/CgL/Vsgi/KETbNRNVHM5fnU5Hlcvh3Ol2uWpdbid73B7yuFwOT7rH6XZ50j3aLtTt6uZ0uXoQ4DKY5F3lEO4Olfhs94g6Q/ZC56Jyisr/yEQ36ZzGiOH/Ggr4rjFiYVJT+wiIAbePm2Fn9fMWPedxu5Dm8Shut8eZFj2a605ze1ydXC5PV4XQC0DLx3INq6zNwuQuQW0issYArz+4FEC+NdTErkKehhQ7K7OMFAM2S6dirDPbXzGZwMtjHG6dYURbQiW5Q6wjSJS0RMDrDz4FYLT9CHFJKJA32366ratYDNhivc0uvvt0YuVpi8mKQQ5XhwJ5up1jjqEAGZIkAtn+4EcE2O7DFjPPC5fmzU0SZkmTBAJiwEmAnMwU2f4VhxIcHyQzp1FyMSJDw4HJHxqlHqlDHwJef/A3ALb7sMVME8OluffqQ1WipoKAGHAqqOuYc9z1q7pXKVU/6pjCyKF9oYCvwsgFSm0dI3Bu8YqjHOx4s2NRzDk7AmStCfhs+P1nc/YrlqrFgGOhZLIxXn+QTVZyosq9JRTw/S5RwSSO8Qh4/cE/APiL8SrTv6IaT1rvJ+devE3/TJIhWQTEgJNFOol5vEXBb0DYJ4kpjZGKaH2oJHekMYqRKvQg4PUHHwFwnh6xjRyTwdvCgbzeRq5RaoufgBhw/MwMPyPbH1xPQKbhC018gZFQwOdMfFiJaAQCU6cucX3TO/1bAD2MUE8ya2BgQzjgy0pmTsmlPwExYP0ZJz1DdnFwFTHGJT2xARIy0THhktw3DFCKlJBgAt6i4GkgPJPgsKYIx8C94YBvoimKlSJjJiAGHDMq8wz0+oN/A2DTc6HsDwXySs3TLak0VgLZReVziejGWMdbaZx8BclK3fyfFjFgC/bV6y8vAihgQWltSiJgXWXAd3KbA2WA6Qh4i4LrQDjRdIUnoGD5ClICIBowhBiwAZvS0ZJy/OV5DLq7o3HMOp8VPiA8P+8rs9Yvde9JYMys4FDFgU12ZSNfQbJm58WALdjX7KK7zyRSnrSgtJgkMWhKOJC7IqbBMsgUBHKKKq5i4ltMUawORcpXkHSAaoCQYsAGaEKiSzjfX967FvRdouOaJR4B91cGfOPNUq/U2TYBb1HwURDGtj3SeiPkK0jW62m9IjFgi/bWWxzcBMZQi8prXRZhW2Rn5LA1ZZP/bUv9FhN9/szg3rUu/AtAF4tJi0mOfAUpJkymHCQGbMq2tV20t6j8LhAVtD3SmiMIuL4y4FtoTXX2UuX1B7VHD2qPILTli8G3hwN5M2wp3uKixYAt2mC7X4gF4P2vv/9txOt3Tttp0RbbRla2P/gCASfZRnAToUyUFy7JDdpVv5V1iwFbtLtj/fcMU6G+b1F5scoqCAV8y2IdLOOMRyDbX3EegbXbT9r2pUYwbPVCny2fcGb1posBW7jD3qLyb0Bkv3tC1/WUgXVh+U6wqVe4Xe/93KBpP4QCvl6mbqIU3yIBMWALL44cf8WDDL7IwhLblMag88OB3EfbHCgDDEdgrL/iJBX8guEKS25BT4QCvnOSm1KyJYuAGHCySKcgT3ZxeSEx2fpCJCZaHS7JzU4BfknZQQJef1C78Eq7AMu2L7kFpbVbLwZs4f7a+eb1DdvK4HHhQN4/Ldxqy0nLKa4YzcxPWU5YvIIUPi80P++xeKfJeHMQEAM2R5/aVeU5N97TzVmj/gdAWrsCWGQSA8+FA77TLCLHFjK8/qBmvqNtIbYVkRHFMXDN/Amf2Z2DVfWLAVu1s3W6vP7gWgCnWFxmm/LkqxxtIjLMALvfdnJ3IwgfhUp8hxqmMVJIwgmIASccqbECZhcHFxHjOmNVlfxq5G5CyWfenoxjZ6/sp6o1LwHUrz3zrTWHV4YCeZdZS5OoaUhADNji6yF7dtBLKiotLjMmeUSYWVniWxzTYBmUEgLZ/vJbCHRVSpIbLKnczc1gDdGhHDFgHaAaKWT23CWdqDpdu4+ubb8P/L9+sAqm0aFS37NG6pHUsotAjj94AQMPCY9dBJjVs8Klk+RCNAsvCDFgCze3Xlq2P3gPARNsILVNiQx+ndk5enXphB/aHCwDkkbg/LnBvWuroX0wOixpSY2daFMo4BMWxu5Rh6sTA+4wQuMH8BYHJ4Ehz8etaxUBd1UGfFON3zn7VOj1V9wB8DT7KG5DKfOCUGlekfCwNgExYGv3N6pu7Ozl/Vh1/osBlw3kxiSRQDMqA7m3xzRYBulKIKf4nonMaoWuSUwWnKCeWBmY9JLJypZy4yQgBhwnMLMO9/qDjwM426z1J7puAnaqwHnhgG9NomNLvNgJ5MypOIRVfhyMQbHPsvzIV0IB3/GWVykCIQZsk0WQUxy8jhmLbCI3JpkEfKNw5PhHSydvjWmCDEo4Aa+/4kWAT0h4YBMHJEJxZYkvYGIJUnqMBMSAYwRl9mHnFd97VIQjb5pdhw71vxcK+I7QIa6EbINAtr/8MQLlCKjGBCJqZPiaBZPfFS7WJyAGbP0e71bo9Qc3AjjORpJjlbo2FPCdGutgGddxAjnFwduZcUXHI1krAgFPVgZ8cqrIWm1tUY0YsE0arcn0+oPaYS25srKZnjPT3HBp7jwbLYeUSR1THLxUYaxMWQEGTsyEq8IlvlsNXKKUlkACYsAJhGn0UNnF95xOrD5t9DpTWN81oYDvrynMb/nU2UUrRhE5nrO80HYIZKCKVD4ktCDv83ZMlykmJCAGbMKmdaTkbH/5OwSSc54tQGSoU8KBSfKd6Y4sshbm5hRXjGHmsA6hLRGSGQ+GS30XW0KMiIiJgBhwTJisM8hbXHE9mEutoyjxSpiVC8KlEx9JfGT7RpSbwcTUe18o4JPvQ8eEyhqDxICt0ceYVWg35VBV59sAesY8yY4DGafLPaMT0/js4vJCYlqYmGjWjMLA5sj2PsMfv+XcamsqFFXNERADtuG6yPEH/8HAlTaUHpdkZkwPl/ruiGuSDN5N4MYbWXm9Jvg3ebpRTIvixlDAd1NMI2WQZQiIAVumlbELyfaXjyTQy7HPsO9IZtyR/q+0qx588OKIfSnEr3zMrOBQxUF/BfjM+GfbbsavxHRkZWnux7ZTbnPBYsA2XQDe4uCjYIy1qfy4ZDPjZZVw7ZqAb0NcE2062Du7fCxU+huAATZFEJ9s4qWhkrzL45sko61AQAzYCl1shwZvccXFYH6gHVNtOoW2g9TiUEneLTYFEJPsHH9wFgMLYhosg6IE2EGnhm/OXSs47EdADNh+Pd+t2OsPvg7gaBsjaI/0++DAnNDNvk/bM9mqc8b67xmmEt8E5gutqlEfXfREKJB7jj6xJarRCYgBG71DOtaX46+4lsGLdUxh1dCfMvGccEnefVYVGI8u7+zgVKh0E8B945knY6ME5KtHNl4IYsA2bv65hSv2cTiVdwDay8YYOiL9lkhtpGRN2eR/dySIWeeeV7RyYIR2alfu5ppVQ4rrfv9od+7wefNITXEdkj5FBMSAUwTeKGm9/uBfAPzBKPWYsI4vAL6t1u247fF5E382Yf1xlzym6N6eCiIzAJ4Bov3iDiAT6gjw7FAgr0Rw2JeAGLB9ex9Vnl1ccbTCvJ4Bl81RdEi+diMFEN/2zXdVt71+57SdHQpm0MnnXL3G4+z63QwwZgA4yKBlmqWsnyOKY/ia+RM+M0vBUmfiCYgBJ56p6SJm+8sXE+ha0xVuwIIZ/BYx7nISHngkkPe9AUuMu6RRM27t0rV7twnRHS8wPO4AMmEPAgy+PRzI03jKy8YExIBt3Px66efOvneAQ42sB7CP4EgYgX8T0wMRxqrVC3JNedOTMddXHO9QcCGDLwLQP2FkJNB2lTBydYnvPUFhbwJiwPbu/271Xn95MUDzBYcuBJ4A4QGudobDiy/7TpcMCQp6jn/5Xg52XkikmS6dnqCwEqYBAQJurgz4/ihQhIAYsKyBKIFxc1d1qaqu0nbBhwkSvQjwT0z0FFR6ilh9yijPfT2vaMXAiKJ4WcWpRHQqgB56EZC4+NgJzrLK6QnpZ8cIiAF3jJ+lZu/6PieWWEqUQcUwsBPMTxEpa5kj7zBcr64unfBDssqNXnynqmOYyAvguGTljSXPrX/IQb+9uzca+sW3P+HKv1bu/rcp5x6DszOG4LEXN+Hep7WHe+16afOuvmAkhhzQByoz3tjyNRY/8CJGHTUIl51xJDqnufHsG5/gH4+8EkspCR/DhKvCJb5bEx5YApqSgBiwKdumX9He4ornwXyyfhkkcisE3iHGWyBaz5HaNyOMrYn4jnG2f8WhBIdmsseB6Dgwa392mKET6R4Xbs4fjW++/wWLHlgXLfmYIftj+nmZ6NbJs4cBT8vJQObQflgS2oi+PbvgwpMPw2MvfYBhA/ZGbUTFps++xWkjDsSS0KvwnXkUXn7/c4Re/jApKAhYVxnwye9WUmibI4kYsDn6lLQqvbMrLoTK/0xaQknUFoEqAFu1/4iwVVX5Py1NUIj6MNAHgHZjlT6A9nfei0z8FbNzsw5BzgmH4q7Qa3h981fQDHn2xFFwOBT07tYJz7/1SaMd8J/yR0fx/HHZ/0X/r+2mP/z8v+jeOW23AY8+9iB8/p8f4XQoCNz7fFv8E/dzVi8KlU56KHEBJZLZCYgBm72DOtSfU1zxMDOfr0NoCSkE4iIQmHoWfqveiZvKn43O8505ApnD+uH+Z99B7pkjYjbgj7/6PnoIuku6B+998m90TndjSeVGfPRFcq6JY8KD4RLfxXGJl8GWJyAGbPkWxy8we07FKIrwc/HPlBlCIHEETjlyEHLPGoGHX3gfa9Z/FD30XJB9bPTPn/3nR1x1/siYDfiWh3ed89XOEf/+wuPx/c+/RuNph6UfeuE9PLhW328EKQqd8Nh8c34dLXEdlUhNCYgBy5poloC3uPwuMBUIHiGQKgJzfKeis8cF/11PRUvQLq7SDh83ff3fax+j3mBbOgRd//NrLz4BRIR9enXF5rrd7769u+7eYeuk9ZZQwPc7nWJLWBMTEAM2cfP0LH3s7JX9VHWndtxPbjmoJ2iJ3SwBbXd6xdgMPPnqFvyzmd3p8MH7NNoBa3/XXiMP69/sRVjaLvq0owfjrOMOwj8eWY/fXXh8sgz4W5UdI1eXTvhEWi0EZAcsayBmAtlF91xCpN4f8wQZKAQSRGDmJSfhwP16Yn7FWnz13Z7PuGhqwPU73ztDG5v9GpJ2Hrnha8Loo3D+icOiX1XSzFk7p6zHi0AzKgO5t+sRW2Kan4DsgM3fQ10VeP3Bv2tH/3RNIsGFQAcJLLzibPz3xx0ou3/XV5WM8CLgrsqAb6oRapEajElADNiYfTFMVWdcv6R7upL+jPb1S8MUJYUIgQYEjj54P/jOGoGHXngf697RvrGV+heDX2d2jk7mzVVSr1oqiJeAGHC8xGw43ltcfg6Y1thQukgWAu0gwCqYRodKfbu+OyUvIdACATFgWRoxEcjxB//EwJyYBssgIWBjAkSYWVniW2xjBCI9RgJiwDGCkmGA1x/UDkWfJiyEgBBongAB91YGfBOFjxCIhYAYcCyUZEyUwNjZFcerqvosQB5BIgSEQFMCtIkV9czw/LyvhI0QiIWAGHAslGTMbgLZReWFRLRQkAgBIdCUAHtDgbywcBECsRIQA46VlIzbTcDrD2o3lL9AkAgBIbCLADHfUFma9yfhIQTiISAGHA8tGRslkD27fH9SaTWAIwWJEBACeDgU8F0oHIRAvATEgOMlJuOjBHKuv/tkVhTtq0mdBYkQsDGBt1nhMXLe18YroAPSxYA7AM/uU7P9FZMJvNzuHES/bQnsIFU9t3LBpBdsS0CEd4iAGHCH8Mlkr798PkDFQkII2I0Ag6aEA7kr7KZb9CaOgBhw4ljaNpLXH9Qe2HCJbQGIcBsS4JJQIG+2DYWL5AQSEANOIEw7h/L6g68CONbODES7bQg8EAr4LrWNWhGqGwExYN3Q2i+w1x/8AUAP+ykXxTYi8Foo4DvORnpFqo4ExIB1hGu30Of4l+/lhPNbu+kWvbYh8GMo4OtpG7UiVHcCYsC6I7ZXghz/3ScwlBftpVrU2oFALWr3fjww5b920Coak0NADDg5nG2VJdtfPpJAL9tKtIi1NAGCemJlYNJLlhYp4pJOQAw46cjtkTCnqHwEE71hD7Wi0soEmOiYcEmurGUrNzlF2sSAUwTeDmnH+u8ZpkJ93w5aRaM1CdTWqgc9XjbpX9ZUJ6pSTUAMONUdsHj+MUX3HqhQRN7ALN5nK8pzgvs8Esj73oraRJMxCIgBG6MPlq6i7uENX1papIizEAGq/cX9cfraefNqLSRKpBiQgBiwAZtixZLO95f3rgV9Z0VtoslSBL4PBXx9LKVIxBiWgBiwYVtjvcLOnBns7HFhu/WUiSIrEGDgX+GA7yAraBEN5iAgBmyOPlmmylE33ujsWjN4p2UEiRCrEHgjFPAdYxUxosMcBMSAzdEny1Xp9QefAzDKcsJEkOkIEPBkZcB3tukKl4JNT0AM2PQtNK+A7KLyuUR0o3kVSOUWIHBTKOCTNWiBRppRghiwGbtmoZpziivGMHPYQpJEikkIkKpmVy6YtNok5UqZFiQgBmzBpppN0tjr7zlCVdRKAAPNVrvUa0oCVaxSVnhB7tumrF6KtgwBMWDLtNLcQsZdv6p7lVJ1G4DLzK1Eqjc4geedHlz8yFyfPLXL4I2yQ3liwHbosok0ev3BAIAiE5UspZqEABHuqCzxTTdJuVKmDQiIAdugyWaTmF0UVIkga9NsjTNwvczgcKlPMXCJUpoNCcibnA2bbgbJXn+wCoDHDLVKjcYmIOZr7P7YuToxYDt33+DaL5wTPLcmArlK1eB9MnJ5zFwVLs1LN3KNUpt9CYgB27f3plHu9QcjAOTwoWk6lvpCZdeb+h5IBW0TEANum5GMMAABr7/iAYAvNkApUoLxCfwYCvh6Gr9MqdDuBMSA7b4CTKZfLtAyWcOSWK7sepMIW1IlhIAYcEIwSpBkEsj2Bz8g4NBk5pRcBidA+CpU4jvA4FVKeUKgEQExYFkQpiUgu2HTti5hhcuuN2EoJVAKCIgBpwC6pEwcgWx/cD0BmYmLKJFMQ4DxdqjUd5Rp6pVChUATAmLAsiQsQSDHH/yagX0tIUZEtE6AaHuoJLerYBICZicgBmz2Dkr9jQh4/RXbAe4sWCxJoCYU8MnNWSzZWnuKEgO2Z98tr9rrD+4E4LS8UHsIjIQCPumlPXptK5ViwLZqt/3EyoVapu65Ggr4HKZWIMULgVYIiAHL8rAFATFi87RZrmw2T6+k0o4REAPuGD+ZbTICXn+wGoDbZGXbpVzZ8dql06IzSkAMWBaCLQl4/cFPAQy0pXijiWb6LlSau5fRypJ6hIDeBMSA9SYs8Q1NIPv6it+D+C/y/OHktkk7zMxq7eTVC6eUJzezZBMCxiEgBmycXkglKSYgV04noQHyHd4kQJYUZiEgBmyWTkmdSSPgLQq+xcBw2RUnBrm22yWFloVKci9PTESJIgSsQUAM2Bp9FBU6ERjjv3ueAmWOPI84PsCa6UKhcLgkNye+mTJaCNiHgBiwfXotShNAILuo/DciSktAKCuGqA0FfC4rChNNQkAPAmLAelCVmLYg4C0Ofskq9rProerooWXCf0IBn9yD2xYrXkQmmoAYcKKJSjzbEvD6g68CONqqh6s1w1UU2qFyZHY4MOnvtm20CBcCCSIgBpwgkBJGCDRHwFtc/jmrdIAJd8kqgz4OB3IPkc4KASGgDwExYH24SlQh0CIBr/+eJwH1OADdWLtUiZJ/Q5zoRVLanXgIzIwaItwRCviukbYJASGQPAJiwMljLZmEQMwETv39yszOnXf+nYBhrMb3VCdFoVqV8TWB14ipxoxcBgqBpBMQA046ckkoBISAEBACQkDuBS1rQAgIASEgBIRASgjIDjgl2CWpEBACQkAI2J2AGLDdV4DoFwJCQAgIgZQQEANOCXZJKgSEgBAQAnYnIAZs9xUg+oWAEBACQiAlBMSAU4JdkgoBISAEhIDdCYgB230FiH4hIASEgBBICQEx4JRgl6RCQAgIASFgdwJiwHZfAU30j5ux6qDfulVt1m6PuOtB6vgpVOLrqSemmTNnqlr8RYsWKe3JU1hY+DOArqqq3rh48eKb2hNDm+POzK8lwKH9WQVX7dywPL29sfSeF175YRmgXqfdTRLQbitJm7LHDz1c77wN48+aNetpZj6diJ5ZuHDhGcnM3TTXa5uryyLgRjwyh3iSyiOV+iW3OQmIAZuzb7pUnV0UVFu6LzEzzQqX5pa1lbiwsLAWgIOZyxYtWjSrrfHaz2M14MLCwukAbgNQU1ZW5qmP3VEDdmfkR4jQrPmrTJ/v3Lh0QEs6muT+88yZM38mooa/V+vLyspGN/13Ivp84cKFLcZtjVt45SbtA0uzv7vZ44e1+Dt9zTXXZDidzg1EtH3hwoVdCwsLqwB4iOi2hQsXXllYWMjaS6s/lvqMYsAbNle1yCNzSJq8x8XySyhjUkJAFmdKsBsvaU5xxS/M3KW1ykIBX6vrpf4Nvi5GpKyszBmL0lgNOEYTjGsH7MzK3+BgZLRWZ/WGZS3qbmjARFRERNqu+autW7eOGjBgwOY6M34XwBHM/N2iRYsGNTDjy8rKylbGwqh+TGvmWzeGs8cPa/FIQkPW2p/r6vsFwDQA9zHzN4sWLdovlpqMYMCtmW89j8whae06shILAxkjBDpCQAy4I/QsNNfrD0afjtPai1mtDJdOGtvSmJkzZ/6XiPoQ0Q/M3LOsrKzrrFmzHtUOUzacox0qVhTlBm2nXP/vdTsvrYbomyUzVxPR7l2u9vNFixZ1Kyws1MxC++99AFlN48Z7CNqTmd+2bmBnzYZl7uZ0NzHgudqY+kPps2bNupWZZxDRT8zcvU7jhK1bt746aNCgaxYuXHg9gO1tcW/48/DKTW3W29ouuLCwcCcQfbjDZZrh1rHWdr0b6nhuBKIfSD4BcGDD3NqhZlVV3yCiwob/zsxrAZzScOdPRP9k5ouIaDMzfwzgXM3cAawjoou1PxPRvvVxtDWzcOHCXvGw0MZu2FzVJo+2dsENPohE0zPzs0R0WhPt7zLzEQCiHyzrP8g0OdpRP+WXnTt35rhcrue0ntfW1p6m/bmB1ugRiHi1ynjrERADtl5P26UoNgMGh0t9re6uiEitra09vu5Q5wcAvq47T6iZ0CMAJmmHkLVTrprJ1tbWnl3/RkVEUQOORCL5SbYkowAABYJJREFUiqIs1d7ctD87nc7ZzHwgEX3AzEPrDDj6BtajR48jfvzxx7c0M2/POeBYDFjL09IuuKEBK4oyTzt9XFZWFv1gcd11191Q92/aBwaNxe6ddiyHeJs2cvXKD95i8JFtN5irs8cfltbCB4YXAZzQgOE2AJrxReoZ1tVcb8Cqw+G4KBKJPKxpqz9CrfXF4XBopyS0uTsAdCaiT2pra+c7HI5lmvE0MBwttlP7N0VRdtQdaYnmA6Dl76HFjfcagA2bq99CDDyIUZ1xSFqzPLQatUPvmjYi0gzz9AYGXLt169ahAwcO3FL34Uk71O0govnMPBvAdwD6aCzLysq6NYgVPZqkrd96DvVrWVGU2+o+WMZ99KPtvssIsxEQAzZbx3So11u0/DSQ85m2QmsXZbVkwDNnzlzYzM5Ie8N9VntTqzfHuvOMESLabZgNdhPR9zntjbhuV8L1Zlb3JqkZmWa8u/+vvfF15BxwIg2YiJrdAdft9laVlZX9Ydy4cQc1ODQd15vw6pWbtjEQywVxavb4YbuPLjTsa2Fh4fiGO19VVQs0w6zfCTPz3IYGXH+BVX0/6gw42pf6Q9DMHO1nWVlZ9P2ksLAwoo0DUFV3SF7756jh1h/piEQil9d/yKqrL+ZTFvV61m+p3kbMMfHIHJLWLA8AXeqOqmhHXF5sYsBRY505c+avmg5mXqXt3qPX6AEKMy8hIu3QfSMDrj+P3uRDSNP32jVlZWVj2vqdk59bm4AYsLX7G7O6WHbAIGwPlfiaPXRWf2iz/k141qxZHzHzkLqd39CGBtxwB6yq6oz6HVPdhqGhAce6A35be0PUawesvZHWbFze7M4/xnPAvwFIVxTl4wULFowoLCz8QdsRKoryhwULFvwt5iYBiOUQNEB3Zo8fqhlDs6+6DzPaz+oNpv5c8DZVVf8WgwHX9+VvdbvZ6rqLuRrtgBVFuV07BK8l0rSqqvpX7c/aYWlVVQ/W/vzZZ58NGThw4IeaOdevnXh4xHIImoA7M4akNctj1qxZ0d2qdtGgoihHt7YD1j4YNmCnqqo6r/4IR5MdsKZxOzN3qvsgov09yqyOxZhFixZdGI9OGWtNAmLA1uxr3KpauwK6PlgrF2HV7yJ272LqL8iq3x01MWBtB9upuXPA9TvgWbNmXc/MpfW59ToH7M7KryLG7nPNzYGL9SKsxYsXx3MVdLvOA8ZiwK2dA67boUbPAzfoye6roSORyH/aMODFMZ4DLlq4cOGC+iur68xL2wUrtbW1mU6nU/vgsfscfirOAdfv4Jv2vH4H2+TftavZR9Z/4AKwRlXVDc0ZcIO1qp12IUVR/M2t5XjP/8f9Sy0TDE9ADNjwLUpega3vgmlHKJDb6lXSyas0sZlaOwzNDLVm47KWDl8mtpAYo7VmwsRYNeayYZfEGMoSw1rdBTOtyjzE0yyP5q7irj98Xn91eP3Oth5UYWGhdv2Cqz27dUvAFhEJJSAGnFCc5g/m9Qeju5T/7TzBUGheuCRXu8DIsq/mdsIR8Gu1G5YfZ0TRzXwdqdWvHxlRQyJraubrSNzW14/iNeD6q6WJ6J2FCxfGcDFcIhVKLCsSEAO2YldFkxAQAkJACBiegBiw4VskBQoBISAEhIAVCYgBW7GrokkICAEhIAQMT0AM2PAtkgKFgBAQAkLAigTEgK3YVdEkBISAEBAChicgBmz4FkmBQkAICAEhYEUCYsBW7KpoEgJCQAgIAcMTEAM2fIukQCEgBISAELAiATFgK3ZVNAkBISAEhIDhCYgBG75FUqAQEAJCQAhYkYAYsBW7KpqEgBAQAkLA8ATEgA3fIilQCAgBISAErEhADNiKXRVNQkAICAEhYHgCYsCGb5EUKASEgBAQAlYk8P96X9hVuU35u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0904" name="AutoShape 8" descr="data:image/png;base64,iVBORw0KGgoAAAANSUhEUgAAAeAAAAEoCAYAAACAbyJMAAAgAElEQVR4Xu2dB3hUZfbG33OnJfSm2GiiKKgoliRYsWAjE2yoCJkAiSCou6sSzARWwZVMILDNtaAUM1FRXFtmwPK3oFgAe0MFV7HvuooNNAmZe/7PHRI2CSkzydyZW848j49Avu+c8/7Ol3nnu/fOvQR5CQEhIASEgBAQAkknQEnPKAmFgBAQAkJACAgBiAHLIhACQkAICAEhkAICYsApgC4phYAQEAJCQAiIAcsaEAJCQAgIASGQAgJiwCmALimFgBAQAkJACIgByxoQAkJACAgBIZACAmLAKYAuKYWAEBACQkAIiAHLGhACQkAICAEhkAICYsApgC4phYAQEAJCQAiIAcsaEAJCQAgIASGQAgJiwCmALimFgBAQAkJACIgByxoQAkJACAgBIZACAmLAKYAuKYWAEBACQkAIiAHLGhACJiLAzPTiuz/1cLs9PVSHo+fNy+4jwPUD7dz+8ze/4KfX75y200RypFQhYGsCYsC2br+ITzWBVavYccDR1YNcKgapwIEEOoCJe7DKPYioOzP3IqJeIPQCUy+AXQ1rvnnFquYk/AAg+h8DPxDjJwZ+Imj/p5+gqFtIdWxxeHZueXTe5B9TzUDyCwG7EhADtmvnRXfSCLy2ace+qts9CKwOUlk9UIEyCOBBDD4QoP4dKaQFA44jJP+XmbaQgs3Q/s+8pVaJbKmtcWx5apFvRxyBZKgQEAJxEhADjhOYDBcCbRFY/8GOY0B0EjmUU8AYBaBHW3Pa+/OOG3Crmb8CoJnys+RQnnlsfu7L7a1T5gkBIbAnATFgWRVCoAME3nuP3TtcVZkEymAFJ+ptuE1L1dmAG6VjoArMz4DwLIBXwoG8VzqATqYKAdsTEAO2/RIQAPES2PBB1VnkoAwGMgA+Uc8dblu1JdOAm6nleyY8S8ArzLxeDLmtbsnPhUBjAmLAsiKEQAwEXvmo6hyFcA4D5xBwUAxTkjIkxQbcdIf8JQHPkYJQL2ckdPe8yVVJgSBJhIBJCYgBm7RxUrb+BDZu3nkyI3KR0Uy3oXIjGXCTjnxOQChCCK0u8T2pf7ckgxAwHwExYPP1TCrWkcCGD3ccC8V5MYPPN9JOtyXJBjbg3SUT6F2VOQzikBym1nHxSmjTERADNl3LpOBEE1iz8v0RXQb1/bOnV5e+AIYmOr6e8cxgwI3100sghBSm0GOBiZv0ZCOxhYDRCYgBG71DUp9uBFY/8MGFHOGLoCDH2dmzreehB/QGc7puCXUIbD4DbgQhDJWXhhbkPaYDGgkpBAxPQAzY8C2SAhNJ4Mngx3vXumvyVMZ4AkY0jN3r8H4vOTyuExKZT+9YJjfgOjz0BBQsDc3PfUhvXhJfCBiJgBiwkbohtehGwJ05edjffFMW9evdW7s5RqfmEnXq22Nj5wN6ZehWhA6BrWHA9WDoGSJeWlniu18HVBJSCBiOgBiw4VoiBSWSQOfjJu1TS44/gHDt2UeOeOPyU0/LbCk+ORT0Hj5gMyk0JJE16BnLWgZcvyGmF8C8NBTwVejJTmILgVQTEANOdQckvz4Ezrna49n269UArgWwb32SFdOmv9ktvVOjQ88NC+h+0D7Pu7t3OkWfohIf1ZIG/D9MrxDz0srSvOWJJycRhUDqCYgBp74HUkGCCaRlTMlnwu8BOqJp6AsyMl+ecPyJx7eU0t01/dPuQ/YdCMAUvxsWN+D6Nr0G4I5QwLcswUtFwgmBlBIwxZtMSglJctMQcGcVXEDM2q5XewBCi697Z1z9fprbfVhLA3oPH7BecTmyzCDcJgYcbQUTrVagLq4syXvODL2RGoVAWwTEgNsiJD83PAHtAiuwo5iIJ8RS7KRTRr3gHXHMyS2N7bxfr/Wd9u0hBhwLzBSMYfA/VMW5aM38CZ+lIL2kFAIJIyAGnDCUEigVBDyZBdcxuJiAXrHm97hcNeXTZnzhcjoHNzdHuxirz5EDt4KgHYo29MtOO+BGjWD+GgotCpX4/mLoBklxQqAVAmLAsjxMSSDtuPzT2QE/GKe3R8CVZ571/GnDDm/xYqseQ/Z9wdU1vcVdcnty6jHHtgZcD5PxIhy8KDRfbuahx/qSmPoSEAPWl69ETzSBkfm9PCoXA3RdR0L37NT5hzsvn/qrQsr+zcXxdO+8pdtBfQ/uSI5kzLW9AddBJkYQCmvnh99JBnfJIQQSQUAMOBEUJUZSCLizpkwgJj+AFi+giqeQWd6xazMHH9TiBVu9jxr4quJQjosnZrLHigE3Ir6dmRaFS3PnJbsPkk8ItIeAGHB7qMmcpBKI3kzDodwMpvxEJt6/Z8+v/pY3uROBejYXt8v+vV5J36fHyFhz/rrjFzx0350I/bMcswNLcOTRjad+sfVj/KNsNja+/CzOHDMOV1x7E3r07I1nHn8Ity3+I0adeR6m/f4GeNJivx21GHAz3SF6yKE6Zz5aOn5rrL2TcUIgFQTEgFNBXXLGTMCdkX8eEW5O1K63aeK5F170/BH9BjR7LlhxOqp7D++/DUS7b+TRUuE1NdW44y9z0bvP3jjvknx07tKt0dCdO2uw5K/zkHHC6Tg28xQ8XrkSP/+4Dd6L8nD/3bfgkryrsPapxzD0iKPhdLqw5aN3MfrccW1yEgNuHhEBm1UFM8PzfaE2IcoAIZAiAmLAKQIvadsgcMxUl8cVuRmMWXqyOniffT4uvXRCfwDu5vL0OGT/da4unpPaquGTLZuiu9+rZs1HenrnPYb/9OM23P7nGzD92pvQvUcvfPbpZlQ+eDcmTPk9Hl55V9SAn3niYfQfcBA+2vQWsi/IRdfuzW7MG8UWA26rMzQ7FMgtaWuU/FwIpIKAGHAqqEvOVgmkZRScxMTzAbRpfIlAufDSiesG79O32VyeXp0/7Dao76Ft5dn40jMIPRTED99/i482vY3JM67HJb4r4XA4o1NbMuDLr56DF59bg1vKinHyadkYfMjhOGTYkRh6+DFtpYz+XAy4bUwE3K8qPDM8P++rtkfLCCGQPAJiwMljLZliIODOyJ9Vd8jZFcPwhAw5auDA9/943oWt3RnrbcXlOLK1ZE9UrsQ7b7yC6dfMg8PpxN8C1+PcC3J3nwduyYCn/u6Pu8/5bv3Xh3hj4zrs2P5z9LB0wdVzMHbcZCgOR4upxYBjXgLvE9PMytLcJ2KeIQOFgM4ExIB1BizhYyPQ5fjcvXdG3LcDuCC2GYkddUve5Jf269mr2WcBd+3f5+W0vbq1eP9orZJ1z4Txyy8/4dzzdt2MSzNk7XV2zvhWd8D1Bvzbbzuih6SPyTwZL619ApfmXRU9NH3u+ROjh6xbeokBx7cOmGhWuCS3LL5ZMloI6ENADFgfrhI1DgKuzIJjFOBOgI+OY1pCh5445NA3rzl3TLNPSVKcjp97De9fS0QtOuHXX27FittLMfV3N6Bzl67Rq53HXJCLIUOPRO3OGjhd7mYvwho/+XdRHS+tfRx99z0AXbp0x5PhB8SAE9rdPYJVpKlpVz+44OKf9E0j0YVA6wTEgGWFpJSAO7NgrAJeznHcSlKvgpfkX76xT9duGc3F7zH0gJdcndzN7pC18cyMDS8+jb8v8GPHjp8xados5IybhPfefhWvvfIc8q8sRnNfQ+rZq0+jdJFILVau+Hv0P9/UmRg3cbocgtaj4YQXlYgy47EFE9/VI7zEFAKxEBADjoWSjNGFgCcj/yoQbtEleDuCnn3kiA2Xn3paZnNT03p3ebfrwL33eLxhW2m0i7O++uJTnH9pQVtD2/VzOQTdLmz1kz4nohmVJbmrOxRFJguBdhIQA24nOJnWMQKerPwFen/FqD0Vrpg2481u6enNHoruc+SATeR0DIs1rhqJ4OH7l+KEUWdj3/0HxDotrnFiwHHhanYwgWZUBnK16w/kJQSSSkAMOKm4JZlGIC1zyn0M2nV1ksFeF2Rkvjzh+BObveCq28C9XvL07triYehUSBEDThj10lDAp93mVF5CIGkExICThloSaQQ8WQVrwdziU4iMQOme6VdtSvd49tjpktPxXZ/hA9JB2PNOGykqXAw4oeDvCwV8MT1TOqFZJZhtCYgB27b1yReeljVlIzMZ+uEGGpVJp4x6wTvimGYfRdjzsH7rnWmurOTTaz6jGHCCO0F4MVTiS8oNYBJcuYQzIQExYBM2zYwlezLz39Prfs6J5uFyOGoqpl/9hcvpGNw0dlqfLm90HbB3yr4u1bQeMeBEdz8a7/NQwKfPSXtdypWgZiUgBmzWzpmobk9m/r8AHGiiknHlmWc9f9qww5s9VN77qIEfKw7lICPoEQPWrwuhgE/eH/XDK5EByAKTZaArAU9m/jcA9tE1iQ7Bu3bqtG1ZwbQqh6Ls1zR81wP3fjmtZ5dW74ylQ0nNhhQD1pX01lDAN0jXDBLc1gTEgG3dfn3FezKn/ARQ4+fy6ZsyodFneceuzRx80KimQcnl+KrPEQP6grDrSQspfIkB6w5/bSjgO1X3LJLAlgTEgG3Zdv1FezLzawAk7YEKeijq273HV7dOzu9EwB7PBex1eP/XHB7nsXrkjSemGHA8tNo5lnB3qMQ3uZ2zZZoQaJGAGLAsjoQT8GTmfw2gzYfYJzyxDgHnXnjx80f067fHueD0Pt02dBnQp9m7ZulQRoshxYCTQ5uZ54VL8+YmJ5tksQsBMWC7dDpJOj2Z+WEAY5KUTvc0g/v23bJw/ETtilh302R9Rgz6jBRK6dWyYsC6L4HdCeRJSsljbZdMYsB26XQSdKZlTrmJQX9MQqqkplh42cR1g/fuu8d3Q7sN7vuyp0fnlF6MJQac1KUAJlwVLvHdmtysks2qBMSArdrZJOtKy5pyOTPdmeS0SUl3RP/+7829YNzhTZORy/Fpn+EDUnqVrBhwUpZAoyQMmhIO5K5IfmbJaDUCYsBW62gK9LizCi4g5odSkDppKf/um/Ly/r167rHb7Xl4v7edHteRSSukSSIx4NSQZ+ZLw6V5D6Qmu2S1CgExYKt0MkU60kZOPoVVZW2K0ictbdbBB79ROCZnjztgpffp9lKXAX1S9oAGMeCkLYHGiQjfEeGcyvm+11JUgaS1AAExYAs0MVUS3MfnH04qPQrmPW7ZmKqa9My7pODyjX26dMtommOvEYO+gUIpuepbDFjPjrcVm19K86Sf/eDci7e3NVJ+LgSaIyAGLOuinQRuVDyZXz4BYHQ7A5hu2ugjhq+/4vTRezyIofvgfV5y9+iUkl2wGHDKl9GyUMBXkPIqpABTEhADNmXbUl+0Jyv/z2Bck/pKklvB8mnT3+qe3umohlkdLueHvYb3PzS5lezKJgacCupNc1JhKJC7yAiVSA3mIiAGbK5+GaLatMyCyQxebohiklzE+cdmvDjxxJNObJq21/D+7ztczsOSXI4YcLKBt5CPVeSEF/hCBilHyjAJATFgkzTKKGW6jpt0nENxPMFAL6PUlOw67rny6k3pLvewhnnT9+q+rkv/3kl/jqzsgJPd/ebzEeFfquI4J3zzhC3GqEiqMAMBMWAzdMkoNY6alOb5zfEkgGYfVm+UMvWuY+KJJ71w/rEZTRnwXkcP2gai3nrnbxhfDDiZtNvMtSYU8FnmLnBtqpUBHSYgBtxhhPYJ4Mks+AfAV9pHcfNKFUWpuXfG1V+6nc5GzzjufvA+L7q7ddrj8LSevMSA9aQbf2wC/bkykHtd/DNlhh0JiAHbsevt0OzJmHIFiG5vx1RLTpl+xui1Zxw+vNGjCh1u5zu9jug/PJmCxYCTSTvGXKxOC5VOsuRd4WIkIMNiJCAGHCMoOw9zZxUMBfM6ApJ6eNXIzDt70retmDa9yqHQfg3r7D184IeKS0naFdFiwMZbJQze5oDjpMcCEzcZrzqpyEgExICN1A2D1uLOnFJOIJ9By0tZWTPHeNeOPHhIo11w+t7dX+jSr3fSzpGLAaes/a0mZuDecMA30ZjVSVVGISAGbJROGLQOd0b+OCKsMmh5KS1rr27dvrxtckEXhajH/wqh3/Y6elAtCF2TUZwYcDIoty8HM00Ml+be277ZMssOBMSA7dDl9moceU26R/3pRYD2uAdye0Nabd4NF1z4/JH9B57SUFf3g/Z50d09ORdjiQEbekW9X+NJO/nJuRdvM3SVUlzKCIgBpwy98ROnZebPY+AG41eaugoH7rXXlsUTfAMAuOurUNzON3sf0X9EMqoSA04G5fbnYMbicKlvZvsjyEwrExADtnJ3O6DNNTI/Q1GxrqGxdCCcpacGLrls3ZB99210E45kXYwlBmz8pcWknhEumfSM8SuVCpNNQAw42cRNks+Tma893/cCk5Sb0jKH7t/vvZvHXXx4wyI69e22tvMBfRpdoKVHkWLAelBNdEx6JhTIPSPRUSWe+QmIAZu/hwlXkJaZP4WBZQkPbOGAf8nNe7l/7z7H75ZI+HGvEQd2Av3v0LQe8sWA9aCa+JhEmFlZ4luc+MgS0cwExIDN3D09ah81o4unqvoVMBrt6PRIZaWYGYMHv3G997xGF6v1GLLvOlfX9MTcH5oQAWMHA9uJsF37M4Dt81esAgOdAXQCuDNAnbDr72lW4mt2LfLdYLN3UJ/6xYD14WraqO6s/DnE+JNpBaSw8NsmF2zs2717Rn0JTo/r9Z6H9zsmnpIIWAvQpyrUTxVSPgEpnyo1NZ8eO6zzN/HEOXNmsLPHqQwD1MNIoWHMrD2pSXuAxMB44sjYxBGQ7wYnjqVVIokBW6WTCdDhyZx0MMPxitzxqn0wTxt2+IYrzzwrs+HsXkf2/8jhdB7SUkTNcJloLUhd5/gxbd2xx9LO9mWPbda461d1r1JqTiKOnMzASSDKim2mjEoEASLKrizJXZ2IWBLD/ATEgM3fw4Qp8GTm3wpgRsIC2jDQ8qlXvNm9U+fdX0FK37vbc1369Tm1AYodRBQGEFZc7meOHUhx7WwTjfSs4op93YTjWVVHETAWoH6JziHxGhF4NBTwnS9MhIBGQAxY1kGUQNpx+SezgucFR8cIeI8+5uVJJ4/afTEWM77f+9gDezPxA6QqD2Qe4nmkYxn0m509d0knpSY9R2WMJSBn13lleSWaALNyVrh04lOJjivxzEdADNh8PdOlYk9WwcNglk/mCaBbMf2q9zt5PNo519cBujN7/FDTPRln7OyV/ThSO5aJLwMwMgFYJEQdASY8GC7xXSxAhIAYsKwBuLMKLiHm+wVFYgiMH3niCxdlZt1rRuNtjkBOUXAcE7SHcWQnhpBEAeP0UKnvWSFhbwJiwPbuf1S9OzNfu/BKLsbp+Fr4BKDbqpWfbsMrD/7W8XDGiuAtCp7GQB7tMmN5dYgArwwF8rSjC/KyMQExYBs3X5OellHgY+Jym2PoqPwfCbhdcfI/fn1p+dcdDWb0+Tn+u09QQbMIpJ0nllc7Caigk1cHcrXbvcrLpgTEgG3a+HrZnswpzwB0ms0xdET+ElaVW2pevev9jgQx49yc4vIprNIsEFr8mpUZdSWrZmIEK0t9ecnKJ3mMR0AM2Hg9SVpFnozJ2SAllLSEFkpETKuI1Ft+27D8RQvJiltK9nVL+sCdXkjArLgnywRAUUaG5k9cLyjsSUAM2J59j6pOy8pfxYxxiUBw7LCBmHrBqThr5OF49+Mvkf37v0TDnjXyCCz8wyUY0r8vfqveiZVPrMeVpcFGKecU5ODKS85Ajy7p+Pf3P2Hukkfx8DOv4b6S6Tj1uKH44t/fY3qgHGtf+zARpXY0xn+YaEbN+qUPdzSQlebnFFeMZuYFAJLyGEYLsVsWCvgKLKRHpMRBQAw4DlhWGpqeMWWkSvRyojStD94AhQgORcG3237GOVfvuu/8P8uuwuAD9sa0+Xdj7ClH47JzsuC/5UHc/+SG6M814w7+aRpe2/QpbrzjEdw5ZxK6dErDouDj+OPlY3HzXZWYPu40vLrpU1TX7MQxQwfuNvdE1R5rHAI2RkAzdm5Y+nqsc+w0LrobdqUvIMIUO+nuqFaVHceuLp0ga6qjIE04XwzYhE1LRMmerILbwXxFImI1jPH4LddF/1pvwG+uvAkb3v0XrigpR9dOaXjuriI8vWETiv6+KjrusnNG4uYZF2DObQ/jvsdfwQ1Tz8P4szJx3xPrceHpx0YN+MpLTsenX/0XQw/cD3+550ms+r+NiS67zXhEtKpq/dJL2hwoA5BTVHEVU3Q3LDfyiGU9EC8IleQVxTJUxliLgBiwtfoZkxpPxuVDQJG3AEqPaUIcg5oa8COLf4eB+/WJ7oCPH34QiiZn49HnXo8acmsGfO1fVmLGRafjtIyh+PrbH/Hlt9vw9uYv8IdF98ZRTYKGEhZWr192fYKi2SKMdqU0Q1kCQLshibxaJ/Dx19//Nuz1O6fpeh9waYLxCIgBG68nuleUlpV/MzNm65GoqQFr54DL/nAJDu7fF//94RfsrI3gwadfbXMH3PCc703TL8CoYw5FmseFwwcfgI3vfYLLb16OLZ//Rw8JjWKSgjOqXln2jO6JLJhgrP+eYSpU7VCHmHAb/WVWLg2XTnzAgstAJLVCQAzYbstj3DiH57NuH4EwWA/pTQ24YY5Lz8rEzTMuxOJ7nsDtD+66CVBLh6DrDVgz8BumjsW6NzfjjMxhuHbxSiz4/cW45f6no4esdXxtrt6wTL5e00HA4+au6lJVXaVd5Ssm3ApLuT1lBxeaSaeLAZu0ce0t252Rfx4RdHsgQEsGPHbU0Sie4gWDkTtnCbp3ScdePbvhvz/83OxFWCPzdj2S+P7SGfjsm++iF3aNPzsrKQbMRC/XrF96QnsZy7w9CXj9wffEhFtbGaxSRBlWuTD3I1k/9iEgBmyfXkeVerIKloI5Xy/ZzRmw9m8nHX0I3t78efQK6Bfe+Ah3FOch84jBGDH+BjT3NaTyUOOv1w4dtB/Kb7o8egj6zY8+w6Qb79LrEPRb1RuWyVdpdFggXn/wOQCjdAhtiZBEKK4s8QUsIUZExERADDgmTBYZdNSkHh6P8hFAe6daUcXN09Bv714YNdVQ7zdy2FnnhSEm3Crg10MB37E6t0DCG4iAGLCBmqF3KWmZBRMZXKF3nrbiD9p/r+huNvT8mygLPt7W8GT9/At3rePoX16/87tkJbRrHjHhVjpPfG6oJM8wvxR2XaPJ0i0GnCzSBsiTllHwABPLc0ib9IKB7ynCJ1S/tlzOvyVhnebMWtaVHa5KORzdDGyipaGS3MuT0AZJYQACYsAGaEIySkg/bnI/VVG0eznKzREaA/9VIZz52/plLyWjD5JjF4ExRcsOVMj1GIDDhUkjAj9EPJFha+ZO/rdwsT4BMWDr9ziq0JNVMB3Mt9lEbuwyicdWr1+u7cbklWQCOcXlpzLjcYA8SU5t6HRMuCpc4rvV0EVKcQkhIAacEIzGD+LJzF+j3SHS+JUmr0JmmlOzcen85GWUTE0JeP0V0wC+Q8g0IvBoKOA7X5hYn4AYsPV7jE7HTN034op8CobsNOr7TRSuXr/Ua4P2G16ityj4ZxCuMXyhySvwh+qd6PfUIt+O5KWUTKkgIAacCupJzmmUq5+TLLvFdNpFV8x8+s6Ny982Sk12ryO7uCJMzGPszqFevwp17OrAJDk1YvEFIQZs8QZr8tyZ+csI8oi43a1mnl69cbkc9jTQ2s8pqjiISX0WoH4GKitlpRD4z5WBvF2PFpOXZQmIAVu2tf8T5snM/wTAIBtIbVMig4M1G5bntTlQBiSdQN1jDG9JemJjJpSbchizLwmtSgw4oTiNF8x13OXHKYqa/AfoGg+FVtFmBXT6bxuWfmnM8qQqrz/4FIDRQgJwcGTQo6WTtwoL6xIQA7Zub6PK3Fn5c4ix68kGNn8x4+KajcsetDkGQ8vPKa4YzcyaCdv+xcDUcMB3l+1BWBiAGLCFm6tJ82TmrwNwosVlxiCP76zesHxaDANlSIoJZPvLbyHQVSkuI+Xp5RGFKW+B7gWIAeuOOIUJhud29qS7t6ewAsOkVkHH7tyw9HXDFCSFtEhg7OyV/dRIzXoQ7WdzTN+GAr6+NmdgafliwBZurydrSg6YtNv92fwlu1+zLQBvUXA2CDebre6E18tKRqh04qsJjysBDUFADNgQbdCniLSsgvnMXKxPdPNEld2veXpVX+mYont7KhTRLh48yHzVJ7Jimh0K5JYkMqLEMg4BMWDj9CLhlXiy8p8G4/SEBzZVQNn9mqpdDYr1FgevAePPZq0/QXWvDQV8pyYoloQxGAExYIM1JJHleDLzfwHQJZExzRZLdr9m69j/6j3n6jUeZ5fvtF3wcPOq6HDlP4YCvp4djiIBDElADNiQbel4Ue7jLj+MFPW9jkcycwTZ/Zq5e1rt8rAG+T6w2ddwa/WLAVu0u2mZ+VMYWGZReTHJkt1vTJgMPeiM65d076Skf8DAvoYuVMfiGHR+OJD7qI4pJHSKCIgBpwi83mk9mQVLAJ6qdx6jxmeme2s2Lp1o1PqkrtgJeP0VdwBs2+9wM/O8cGne3NiJyUizEBADNkun4qzTk5n/FoAj45xmmeFMPLFm/fJ7LSPIxkKy/cFzCVhtYwTyfGCLNl8M2IqNHTku3aN2+9WK0mLRxMC2mt9q+uOdCnmeaizATDDG6w++C+BwE5SqR4lbQwGfPExFD7IpjikGnOIG6JE+LatgFDM/p0dsM8SUw89m6FJ8NXqLgzeDMTu+WdYZ7XBHej46b/KP1lEkSjQCYsAWXAdpmQUTGVxhQWkxSWLiS2rWL18V02AZZAoC3lkrsuBwvGKKYnUokjlyarh08lodQkvIFBIQA04hfL1SuzMLiggc0Cu+keNGDz9vWNbbyDVKbe0j4PUH3wcwrH2zTT/rmlDA91fTqxABjQiIAVtwQXgy828FMMOC0tqUxKBgzYaleW0OlAGmI5DjD/6DgStNV3giCibcHSrxTU5EKIlhHAJiwMbpRcIq8WTmaw9gyElYQDMFYuXs6o13PWmmklyj9koAACAASURBVKXW2AjkFFeMYeZwbKOtNYpAb1UGckdYS5WoEQO24BrwZBa8DvDRFpTWqiQGvq/ZsKyP3XTbSa/XH/wJQDc7aa7XGgr45P3aYo2XhlqsoZocT0b+tyDsZUFpbUjif1ZvWD7Ofrrto9jrD94P4BL7KP6f0jQ1rceDCy7WPoDIyyIExIAt0sjdMs652uPZ9muV1WTFooeAm6o2LLsxlrEyxpwEsouDVxLjH+asvmNVR5SagWvmF3zWsSgy20gExICN1I0E1OI5fupgRCIfJyCU6UIwML5mwzJthyQvixLwFgVPA+EZi8prVRYRH1lZkveOHbVbVbMYsMU6a+ebcKjMR+3cuPxti7VU5DQgcEFxxb47mb+2IxQVdPLqQO46O2q3qmYxYIt11pOV7wWj0mKyYpJTXetw4/U7d8Y0WAaZloDXX/4jQN1NK6DdhSveUGCiLa8Cbzcyg08UAzZ4g+Itz501ZQIx3RPvPAuM/7h6w7KDLaBDJLRBwFtU/gqIsuwGiohzK0vy7Pi7bdlWiwFbrLWejClXgOh2i8mKRU5l9YZlY2MZKGPMTcDrL18OkO1uSsGEq8IlPu0mO/KyCAExYIs0sl6GJ6OgEMQLLSarbTmMBdUblxW1PVBGmJ2A119RDPB8s+uIv36aHQrklsQ/T2YYlYAYsFE708660jLz/8TAnHZON+00Ykyq2ris3LQCpPCYCWT7g5cTcGfMEywykJjLKkvzZllEjsiQpyFZbw14MvO1G7b/3nrKWldERKdWrV8qT4uxQeOz/RXnEfgRG0htLJFwZ6jEN812ui0sWHbAFmuuO3PKcrLh+TExYIst5FbkjJ1dcbyq8kv2Ubxb6QOhgO9SG+q2rGQxYIu11pM55UGALrKYrDbliAG3icgyA7Ln3HswRSKbLSMoRiEMPBkO+M6OcbgMMwEBMWATNCmeEj2Z+dqTgM6MZ44VxooBW6GLsWk478YVPSI1jh9iG22pUc+GAr7TLaXI5mLEgC22ADwZ+U+DYLtfUjFgiy3kVuSMG7fKUXVQVa19FO9SKjtg63VcDNhiPfVk5q8GcK7FZLUpRwy4TUSWGZAza1lXdrh+toygWIUQQqESnz2f8x0rI5ONEwM2WcPaKteTMeVhEJ3f1jir/VwM2GodbVlPTvF9fZlr/20fxbuVPhwK+C60oW7LShYDtlhr0zIL7mPweIvJalOOGHCbiCwzwDsnOAgRfGIZQbELkaugY2dlipFiwKZoU+xFujPzVxAwKfYZ1hgpBmyNPsaiwvvH+w5Dbe17sYy11Bime0KlubmW0mRzMWLAFlsAnsz8OwBY8cv6Own4CUS/KIqyw6EoVU6Ho8bpdNY63S61S5dOa7Y8eFOZxdopcpohkD2rPIMctMF+cHhFKJA3xX66ratYDNhivfVkFfwdzFcbVFYVEf1MhO0KKTscDkeVw7nLRN1OF7s9LnK73Q6P2+PyuF1pLpe7k9vt6uJ2ubu5XI7OiqK0KIuBqeGA7y6D6payEkggu2jFKCLHcwkMaY5Qcicsc/QpjirFgOOAZYahnswpiwC6TsdadxDRL0S0w+FQfnUojmqH01lnok72eNxwezwOj9vl9rjdaR6Pp5Pb5erqcru6Ox2ONL3qYqI/hUtyb9ArvsQ1DoHs4gofMdvuvt8E3FoZ8F1lnE5IJR0lIAbcUYIGm5+WmV/CgL/Vsgi/KETbNRNVHM5fnU5Hlcvh3Ol2uWpdbid73B7yuFwOT7rH6XZ50j3aLtTt6uZ0uXoQ4DKY5F3lEO4Olfhs94g6Q/ZC56Jyisr/yEQ36ZzGiOH/Ggr4rjFiYVJT+wiIAbePm2Fn9fMWPedxu5Dm8Shut8eZFj2a605ze1ydXC5PV4XQC0DLx3INq6zNwuQuQW0issYArz+4FEC+NdTErkKehhQ7K7OMFAM2S6dirDPbXzGZwMtjHG6dYURbQiW5Q6wjSJS0RMDrDz4FYLT9CHFJKJA32366ratYDNhivc0uvvt0YuVpi8mKQQ5XhwJ5up1jjqEAGZIkAtn+4EcE2O7DFjPPC5fmzU0SZkmTBAJiwEmAnMwU2f4VhxIcHyQzp1FyMSJDw4HJHxqlHqlDHwJef/A3ALb7sMVME8OluffqQ1WipoKAGHAqqOuYc9z1q7pXKVU/6pjCyKF9oYCvwsgFSm0dI3Bu8YqjHOx4s2NRzDk7AmStCfhs+P1nc/YrlqrFgGOhZLIxXn+QTVZyosq9JRTw/S5RwSSO8Qh4/cE/APiL8SrTv6IaT1rvJ+devE3/TJIhWQTEgJNFOol5vEXBb0DYJ4kpjZGKaH2oJHekMYqRKvQg4PUHHwFwnh6xjRyTwdvCgbzeRq5RaoufgBhw/MwMPyPbH1xPQKbhC018gZFQwOdMfFiJaAQCU6cucX3TO/1bAD2MUE8ya2BgQzjgy0pmTsmlPwExYP0ZJz1DdnFwFTHGJT2xARIy0THhktw3DFCKlJBgAt6i4GkgPJPgsKYIx8C94YBvoimKlSJjJiAGHDMq8wz0+oN/A2DTc6HsDwXySs3TLak0VgLZReVziejGWMdbaZx8BclK3fyfFjFgC/bV6y8vAihgQWltSiJgXWXAd3KbA2WA6Qh4i4LrQDjRdIUnoGD5ClICIBowhBiwAZvS0ZJy/OV5DLq7o3HMOp8VPiA8P+8rs9Yvde9JYMys4FDFgU12ZSNfQbJm58WALdjX7KK7zyRSnrSgtJgkMWhKOJC7IqbBMsgUBHKKKq5i4ltMUawORcpXkHSAaoCQYsAGaEKiSzjfX967FvRdouOaJR4B91cGfOPNUq/U2TYBb1HwURDGtj3SeiPkK0jW62m9IjFgi/bWWxzcBMZQi8prXRZhW2Rn5LA1ZZP/bUv9FhN9/szg3rUu/AtAF4tJi0mOfAUpJkymHCQGbMq2tV20t6j8LhAVtD3SmiMIuL4y4FtoTXX2UuX1B7VHD2qPILTli8G3hwN5M2wp3uKixYAt2mC7X4gF4P2vv/9txOt3Tttp0RbbRla2P/gCASfZRnAToUyUFy7JDdpVv5V1iwFbtLtj/fcMU6G+b1F5scoqCAV8y2IdLOOMRyDbX3EegbXbT9r2pUYwbPVCny2fcGb1posBW7jD3qLyb0Bkv3tC1/WUgXVh+U6wqVe4Xe/93KBpP4QCvl6mbqIU3yIBMWALL44cf8WDDL7IwhLblMag88OB3EfbHCgDDEdgrL/iJBX8guEKS25BT4QCvnOSm1KyJYuAGHCySKcgT3ZxeSEx2fpCJCZaHS7JzU4BfknZQQJef1C78Eq7AMu2L7kFpbVbLwZs4f7a+eb1DdvK4HHhQN4/Ldxqy0nLKa4YzcxPWU5YvIIUPi80P++xeKfJeHMQEAM2R5/aVeU5N97TzVmj/gdAWrsCWGQSA8+FA77TLCLHFjK8/qBmvqNtIbYVkRHFMXDN/Amf2Z2DVfWLAVu1s3W6vP7gWgCnWFxmm/LkqxxtIjLMALvfdnJ3IwgfhUp8hxqmMVJIwgmIASccqbECZhcHFxHjOmNVlfxq5G5CyWfenoxjZ6/sp6o1LwHUrz3zrTWHV4YCeZdZS5OoaUhADNji6yF7dtBLKiotLjMmeUSYWVniWxzTYBmUEgLZ/vJbCHRVSpIbLKnczc1gDdGhHDFgHaAaKWT23CWdqDpdu4+ubb8P/L9+sAqm0aFS37NG6pHUsotAjj94AQMPCY9dBJjVs8Klk+RCNAsvCDFgCze3Xlq2P3gPARNsILVNiQx+ndk5enXphB/aHCwDkkbg/LnBvWuroX0wOixpSY2daFMo4BMWxu5Rh6sTA+4wQuMH8BYHJ4Ehz8etaxUBd1UGfFON3zn7VOj1V9wB8DT7KG5DKfOCUGlekfCwNgExYGv3N6pu7Ozl/Vh1/osBlw3kxiSRQDMqA7m3xzRYBulKIKf4nonMaoWuSUwWnKCeWBmY9JLJypZy4yQgBhwnMLMO9/qDjwM426z1J7puAnaqwHnhgG9NomNLvNgJ5MypOIRVfhyMQbHPsvzIV0IB3/GWVykCIQZsk0WQUxy8jhmLbCI3JpkEfKNw5PhHSydvjWmCDEo4Aa+/4kWAT0h4YBMHJEJxZYkvYGIJUnqMBMSAYwRl9mHnFd97VIQjb5pdhw71vxcK+I7QIa6EbINAtr/8MQLlCKjGBCJqZPiaBZPfFS7WJyAGbP0e71bo9Qc3AjjORpJjlbo2FPCdGutgGddxAjnFwduZcUXHI1krAgFPVgZ8cqrIWm1tUY0YsE0arcn0+oPaYS25srKZnjPT3HBp7jwbLYeUSR1THLxUYaxMWQEGTsyEq8IlvlsNXKKUlkACYsAJhGn0UNnF95xOrD5t9DpTWN81oYDvrynMb/nU2UUrRhE5nrO80HYIZKCKVD4ktCDv83ZMlykmJCAGbMKmdaTkbH/5OwSSc54tQGSoU8KBSfKd6Y4sshbm5hRXjGHmsA6hLRGSGQ+GS30XW0KMiIiJgBhwTJisM8hbXHE9mEutoyjxSpiVC8KlEx9JfGT7RpSbwcTUe18o4JPvQ8eEyhqDxICt0ceYVWg35VBV59sAesY8yY4DGafLPaMT0/js4vJCYlqYmGjWjMLA5sj2PsMfv+XcamsqFFXNERADtuG6yPEH/8HAlTaUHpdkZkwPl/ruiGuSDN5N4MYbWXm9Jvg3ebpRTIvixlDAd1NMI2WQZQiIAVumlbELyfaXjyTQy7HPsO9IZtyR/q+0qx588OKIfSnEr3zMrOBQxUF/BfjM+GfbbsavxHRkZWnux7ZTbnPBYsA2XQDe4uCjYIy1qfy4ZDPjZZVw7ZqAb0NcE2062Du7fCxU+huAATZFEJ9s4qWhkrzL45sko61AQAzYCl1shwZvccXFYH6gHVNtOoW2g9TiUEneLTYFEJPsHH9wFgMLYhosg6IE2EGnhm/OXSs47EdADNh+Pd+t2OsPvg7gaBsjaI/0++DAnNDNvk/bM9mqc8b67xmmEt8E5gutqlEfXfREKJB7jj6xJarRCYgBG71DOtaX46+4lsGLdUxh1dCfMvGccEnefVYVGI8u7+zgVKh0E8B945knY6ME5KtHNl4IYsA2bv65hSv2cTiVdwDay8YYOiL9lkhtpGRN2eR/dySIWeeeV7RyYIR2alfu5ppVQ4rrfv9od+7wefNITXEdkj5FBMSAUwTeKGm9/uBfAPzBKPWYsI4vAL6t1u247fF5E382Yf1xlzym6N6eCiIzAJ4Bov3iDiAT6gjw7FAgr0Rw2JeAGLB9ex9Vnl1ccbTCvJ4Bl81RdEi+diMFEN/2zXdVt71+57SdHQpm0MnnXL3G4+z63QwwZgA4yKBlmqWsnyOKY/ia+RM+M0vBUmfiCYgBJ56p6SJm+8sXE+ha0xVuwIIZ/BYx7nISHngkkPe9AUuMu6RRM27t0rV7twnRHS8wPO4AMmEPAgy+PRzI03jKy8YExIBt3Px66efOvneAQ42sB7CP4EgYgX8T0wMRxqrVC3JNedOTMddXHO9QcCGDLwLQP2FkJNB2lTBydYnvPUFhbwJiwPbu/271Xn95MUDzBYcuBJ4A4QGudobDiy/7TpcMCQp6jn/5Xg52XkikmS6dnqCwEqYBAQJurgz4/ihQhIAYsKyBKIFxc1d1qaqu0nbBhwkSvQjwT0z0FFR6ilh9yijPfT2vaMXAiKJ4WcWpRHQqgB56EZC4+NgJzrLK6QnpZ8cIiAF3jJ+lZu/6PieWWEqUQcUwsBPMTxEpa5kj7zBcr64unfBDssqNXnynqmOYyAvguGTljSXPrX/IQb+9uzca+sW3P+HKv1bu/rcp5x6DszOG4LEXN+Hep7WHe+16afOuvmAkhhzQByoz3tjyNRY/8CJGHTUIl51xJDqnufHsG5/gH4+8EkspCR/DhKvCJb5bEx5YApqSgBiwKdumX9He4ornwXyyfhkkcisE3iHGWyBaz5HaNyOMrYn4jnG2f8WhBIdmsseB6Dgwa392mKET6R4Xbs4fjW++/wWLHlgXLfmYIftj+nmZ6NbJs4cBT8vJQObQflgS2oi+PbvgwpMPw2MvfYBhA/ZGbUTFps++xWkjDsSS0KvwnXkUXn7/c4Re/jApKAhYVxnwye9WUmibI4kYsDn6lLQqvbMrLoTK/0xaQknUFoEqAFu1/4iwVVX5Py1NUIj6MNAHgHZjlT6A9nfei0z8FbNzsw5BzgmH4q7Qa3h981fQDHn2xFFwOBT07tYJz7/1SaMd8J/yR0fx/HHZ/0X/r+2mP/z8v+jeOW23AY8+9iB8/p8f4XQoCNz7fFv8E/dzVi8KlU56KHEBJZLZCYgBm72DOtSfU1zxMDOfr0NoCSkE4iIQmHoWfqveiZvKn43O8505ApnD+uH+Z99B7pkjYjbgj7/6PnoIuku6B+998m90TndjSeVGfPRFcq6JY8KD4RLfxXGJl8GWJyAGbPkWxy8we07FKIrwc/HPlBlCIHEETjlyEHLPGoGHX3gfa9Z/FD30XJB9bPTPn/3nR1x1/siYDfiWh3ed89XOEf/+wuPx/c+/RuNph6UfeuE9PLhW328EKQqd8Nh8c34dLXEdlUhNCYgBy5poloC3uPwuMBUIHiGQKgJzfKeis8cF/11PRUvQLq7SDh83ff3fax+j3mBbOgRd//NrLz4BRIR9enXF5rrd7769u+7eYeuk9ZZQwPc7nWJLWBMTEAM2cfP0LH3s7JX9VHWndtxPbjmoJ2iJ3SwBbXd6xdgMPPnqFvyzmd3p8MH7NNoBa3/XXiMP69/sRVjaLvq0owfjrOMOwj8eWY/fXXh8sgz4W5UdI1eXTvhEWi0EZAcsayBmAtlF91xCpN4f8wQZKAQSRGDmJSfhwP16Yn7FWnz13Z7PuGhqwPU73ztDG5v9GpJ2Hrnha8Loo3D+icOiX1XSzFk7p6zHi0AzKgO5t+sRW2Kan4DsgM3fQ10VeP3Bv2tH/3RNIsGFQAcJLLzibPz3xx0ou3/XV5WM8CLgrsqAb6oRapEajElADNiYfTFMVWdcv6R7upL+jPb1S8MUJYUIgQYEjj54P/jOGoGHXngf697RvrGV+heDX2d2jk7mzVVSr1oqiJeAGHC8xGw43ltcfg6Y1thQukgWAu0gwCqYRodKfbu+OyUvIdACATFgWRoxEcjxB//EwJyYBssgIWBjAkSYWVniW2xjBCI9RgJiwDGCkmGA1x/UDkWfJiyEgBBongAB91YGfBOFjxCIhYAYcCyUZEyUwNjZFcerqvosQB5BIgSEQFMCtIkV9czw/LyvhI0QiIWAGHAslGTMbgLZReWFRLRQkAgBIdCUAHtDgbywcBECsRIQA46VlIzbTcDrD2o3lL9AkAgBIbCLADHfUFma9yfhIQTiISAGHA8tGRslkD27fH9SaTWAIwWJEBACeDgU8F0oHIRAvATEgOMlJuOjBHKuv/tkVhTtq0mdBYkQsDGBt1nhMXLe18YroAPSxYA7AM/uU7P9FZMJvNzuHES/bQnsIFU9t3LBpBdsS0CEd4iAGHCH8Mlkr798PkDFQkII2I0Ag6aEA7kr7KZb9CaOgBhw4ljaNpLXH9Qe2HCJbQGIcBsS4JJQIG+2DYWL5AQSEANOIEw7h/L6g68CONbODES7bQg8EAr4LrWNWhGqGwExYN3Q2i+w1x/8AUAP+ykXxTYi8Foo4DvORnpFqo4ExIB1hGu30Of4l+/lhPNbu+kWvbYh8GMo4OtpG7UiVHcCYsC6I7ZXghz/3ScwlBftpVrU2oFALWr3fjww5b920Coak0NADDg5nG2VJdtfPpJAL9tKtIi1NAGCemJlYNJLlhYp4pJOQAw46cjtkTCnqHwEE71hD7Wi0soEmOiYcEmurGUrNzlF2sSAUwTeDmnH+u8ZpkJ93w5aRaM1CdTWqgc9XjbpX9ZUJ6pSTUAMONUdsHj+MUX3HqhQRN7ALN5nK8pzgvs8Esj73oraRJMxCIgBG6MPlq6i7uENX1papIizEAGq/cX9cfraefNqLSRKpBiQgBiwAZtixZLO95f3rgV9Z0VtoslSBL4PBXx9LKVIxBiWgBiwYVtjvcLOnBns7HFhu/WUiSIrEGDgX+GA7yAraBEN5iAgBmyOPlmmylE33ujsWjN4p2UEiRCrEHgjFPAdYxUxosMcBMSAzdEny1Xp9QefAzDKcsJEkOkIEPBkZcB3tukKl4JNT0AM2PQtNK+A7KLyuUR0o3kVSOUWIHBTKOCTNWiBRppRghiwGbtmoZpziivGMHPYQpJEikkIkKpmVy6YtNok5UqZFiQgBmzBpppN0tjr7zlCVdRKAAPNVrvUa0oCVaxSVnhB7tumrF6KtgwBMWDLtNLcQsZdv6p7lVJ1G4DLzK1Eqjc4geedHlz8yFyfPLXL4I2yQ3liwHbosok0ev3BAIAiE5UspZqEABHuqCzxTTdJuVKmDQiIAdugyWaTmF0UVIkga9NsjTNwvczgcKlPMXCJUpoNCcibnA2bbgbJXn+wCoDHDLVKjcYmIOZr7P7YuToxYDt33+DaL5wTPLcmArlK1eB9MnJ5zFwVLs1LN3KNUpt9CYgB27f3plHu9QcjAOTwoWk6lvpCZdeb+h5IBW0TEANum5GMMAABr7/iAYAvNkApUoLxCfwYCvh6Gr9MqdDuBMSA7b4CTKZfLtAyWcOSWK7sepMIW1IlhIAYcEIwSpBkEsj2Bz8g4NBk5pRcBidA+CpU4jvA4FVKeUKgEQExYFkQpiUgu2HTti5hhcuuN2EoJVAKCIgBpwC6pEwcgWx/cD0BmYmLKJFMQ4DxdqjUd5Rp6pVChUATAmLAsiQsQSDHH/yagX0tIUZEtE6AaHuoJLerYBICZicgBmz2Dkr9jQh4/RXbAe4sWCxJoCYU8MnNWSzZWnuKEgO2Z98tr9rrD+4E4LS8UHsIjIQCPumlPXptK5ViwLZqt/3EyoVapu65Ggr4HKZWIMULgVYIiAHL8rAFATFi87RZrmw2T6+k0o4REAPuGD+ZbTICXn+wGoDbZGXbpVzZ8dql06IzSkAMWBaCLQl4/cFPAQy0pXijiWb6LlSau5fRypJ6hIDeBMSA9SYs8Q1NIPv6it+D+C/y/OHktkk7zMxq7eTVC6eUJzezZBMCxiEgBmycXkglKSYgV04noQHyHd4kQJYUZiEgBmyWTkmdSSPgLQq+xcBw2RUnBrm22yWFloVKci9PTESJIgSsQUAM2Bp9FBU6ERjjv3ueAmWOPI84PsCa6UKhcLgkNye+mTJaCNiHgBiwfXotShNAILuo/DciSktAKCuGqA0FfC4rChNNQkAPAmLAelCVmLYg4C0Ofskq9rProerooWXCf0IBn9yD2xYrXkQmmoAYcKKJSjzbEvD6g68CONqqh6s1w1UU2qFyZHY4MOnvtm20CBcCCSIgBpwgkBJGCDRHwFtc/jmrdIAJd8kqgz4OB3IPkc4KASGgDwExYH24SlQh0CIBr/+eJwH1OADdWLtUiZJ/Q5zoRVLanXgIzIwaItwRCviukbYJASGQPAJiwMljLZmEQMwETv39yszOnXf+nYBhrMb3VCdFoVqV8TWB14ipxoxcBgqBpBMQA046ckkoBISAEBACQkDuBS1rQAgIASEgBIRASgjIDjgl2CWpEBACQkAI2J2AGLDdV4DoFwJCQAgIgZQQEANOCXZJKgSEgBAQAnYnIAZs9xUg+oWAEBACQiAlBMSAU4JdkgoBISAEhIDdCYgB230FiH4hIASEgBBICQEx4JRgl6RCQAgIASFgdwJiwHZfAU30j5ux6qDfulVt1m6PuOtB6vgpVOLrqSemmTNnqlr8RYsWKe3JU1hY+DOArqqq3rh48eKb2hNDm+POzK8lwKH9WQVX7dywPL29sfSeF175YRmgXqfdTRLQbitJm7LHDz1c77wN48+aNetpZj6diJ5ZuHDhGcnM3TTXa5uryyLgRjwyh3iSyiOV+iW3OQmIAZuzb7pUnV0UVFu6LzEzzQqX5pa1lbiwsLAWgIOZyxYtWjSrrfHaz2M14MLCwukAbgNQU1ZW5qmP3VEDdmfkR4jQrPmrTJ/v3Lh0QEs6muT+88yZM38mooa/V+vLyspGN/13Ivp84cKFLcZtjVt45SbtA0uzv7vZ44e1+Dt9zTXXZDidzg1EtH3hwoVdCwsLqwB4iOi2hQsXXllYWMjaS6s/lvqMYsAbNle1yCNzSJq8x8XySyhjUkJAFmdKsBsvaU5xxS/M3KW1ykIBX6vrpf4Nvi5GpKyszBmL0lgNOEYTjGsH7MzK3+BgZLRWZ/WGZS3qbmjARFRERNqu+autW7eOGjBgwOY6M34XwBHM/N2iRYsGNTDjy8rKylbGwqh+TGvmWzeGs8cPa/FIQkPW2p/r6vsFwDQA9zHzN4sWLdovlpqMYMCtmW89j8whae06shILAxkjBDpCQAy4I/QsNNfrD0afjtPai1mtDJdOGtvSmJkzZ/6XiPoQ0Q/M3LOsrKzrrFmzHtUOUzacox0qVhTlBm2nXP/vdTsvrYbomyUzVxPR7l2u9vNFixZ1Kyws1MxC++99AFlN48Z7CNqTmd+2bmBnzYZl7uZ0NzHgudqY+kPps2bNupWZZxDRT8zcvU7jhK1bt746aNCgaxYuXHg9gO1tcW/48/DKTW3W29ouuLCwcCcQfbjDZZrh1rHWdr0b6nhuBKIfSD4BcGDD3NqhZlVV3yCiwob/zsxrAZzScOdPRP9k5ouIaDMzfwzgXM3cAawjoou1PxPRvvVxtDWzcOHCXvGw0MZu2FzVJo+2dsENPohE0zPzs0R0WhPt7zLzEQCiHyzrP8g0OdpRP+WXnTt35rhcrue0ntfW1p6m/bmB1ugRiHi1ynjrERADtl5P26UoNgMGh0t9re6uiEitra09vu5Q5wcAvq47T6iZ0CMAJmmHkLVTrprJ1tbWnl3/RkVEUQOORCL5SbYkowAABYJJREFUiqIs1d7ctD87nc7ZzHwgEX3AzEPrDDj6BtajR48jfvzxx7c0M2/POeBYDFjL09IuuKEBK4oyTzt9XFZWFv1gcd11191Q92/aBwaNxe6ddiyHeJs2cvXKD95i8JFtN5irs8cfltbCB4YXAZzQgOE2AJrxReoZ1tVcb8Cqw+G4KBKJPKxpqz9CrfXF4XBopyS0uTsAdCaiT2pra+c7HI5lmvE0MBwttlP7N0VRdtQdaYnmA6Dl76HFjfcagA2bq99CDDyIUZ1xSFqzPLQatUPvmjYi0gzz9AYGXLt169ahAwcO3FL34Uk71O0govnMPBvAdwD6aCzLysq6NYgVPZqkrd96DvVrWVGU2+o+WMZ99KPtvssIsxEQAzZbx3So11u0/DSQ85m2QmsXZbVkwDNnzlzYzM5Ie8N9VntTqzfHuvOMESLabZgNdhPR9zntjbhuV8L1Zlb3JqkZmWa8u/+vvfF15BxwIg2YiJrdAdft9laVlZX9Ydy4cQc1ODQd15vw6pWbtjEQywVxavb4YbuPLjTsa2Fh4fiGO19VVQs0w6zfCTPz3IYGXH+BVX0/6gw42pf6Q9DMHO1nWVlZ9P2ksLAwoo0DUFV3SF7756jh1h/piEQil9d/yKqrL+ZTFvV61m+p3kbMMfHIHJLWLA8AXeqOqmhHXF5sYsBRY505c+avmg5mXqXt3qPX6AEKMy8hIu3QfSMDrj+P3uRDSNP32jVlZWVj2vqdk59bm4AYsLX7G7O6WHbAIGwPlfiaPXRWf2iz/k141qxZHzHzkLqd39CGBtxwB6yq6oz6HVPdhqGhAce6A35be0PUawesvZHWbFze7M4/xnPAvwFIVxTl4wULFowoLCz8QdsRKoryhwULFvwt5iYBiOUQNEB3Zo8fqhlDs6+6DzPaz+oNpv5c8DZVVf8WgwHX9+VvdbvZ6rqLuRrtgBVFuV07BK8l0rSqqvpX7c/aYWlVVQ/W/vzZZ58NGThw4IeaOdevnXh4xHIImoA7M4akNctj1qxZ0d2qdtGgoihHt7YD1j4YNmCnqqo6r/4IR5MdsKZxOzN3qvsgov09yqyOxZhFixZdGI9OGWtNAmLA1uxr3KpauwK6PlgrF2HV7yJ272LqL8iq3x01MWBtB9upuXPA9TvgWbNmXc/MpfW59ToH7M7KryLG7nPNzYGL9SKsxYsXx3MVdLvOA8ZiwK2dA67boUbPAzfoye6roSORyH/aMODFMZ4DLlq4cOGC+iur68xL2wUrtbW1mU6nU/vgsfscfirOAdfv4Jv2vH4H2+TftavZR9Z/4AKwRlXVDc0ZcIO1qp12IUVR/M2t5XjP/8f9Sy0TDE9ADNjwLUpega3vgmlHKJDb6lXSyas0sZlaOwzNDLVm47KWDl8mtpAYo7VmwsRYNeayYZfEGMoSw1rdBTOtyjzE0yyP5q7irj98Xn91eP3Oth5UYWGhdv2Cqz27dUvAFhEJJSAGnFCc5g/m9Qeju5T/7TzBUGheuCRXu8DIsq/mdsIR8Gu1G5YfZ0TRzXwdqdWvHxlRQyJraubrSNzW14/iNeD6q6WJ6J2FCxfGcDFcIhVKLCsSEAO2YldFkxAQAkJACBiegBiw4VskBQoBISAEhIAVCYgBW7GrokkICAEhIAQMT0AM2PAtkgKFgBAQAkLAigTEgK3YVdEkBISAEBAChicgBmz4FkmBQkAICAEhYEUCYsBW7KpoEgJCQAgIAcMTEAM2fIukQCEgBISAELAiATFgK3ZVNAkBISAEhIDhCYgBG75FUqAQEAJCQAhYkYAYsBW7KpqEgBAQAkLA8ATEgA3fIilQCAgBISAErEhADNiKXRVNQkAICAEhYHgCYsCGb5EUKASEgBAQAlYk8P96X9hVuU35u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0906" name="AutoShape 10" descr="data:image/png;base64,iVBORw0KGgoAAAANSUhEUgAAAeAAAAEoCAYAAACAbyJMAAAgAElEQVR4Xu2dB3hUZfbG33OnJfSm2GiiKKgoliRYsWAjE2yoCJkAiSCou6sSzARWwZVMILDNtaAUM1FRXFtmwPK3oFgAe0MFV7HvuooNNAmZe/7PHRI2CSkzydyZW848j49Avu+c8/7Ol3nnu/fOvQR5CQEhIASEgBAQAkknQEnPKAmFgBAQAkJACAgBiAHLIhACQkAICAEhkAICYsApgC4phYAQEAJCQAiIAcsaEAJCQAgIASGQAgJiwCmALimFgBAQAkJACIgByxoQAkJACAgBIZACAmLAKYAuKYWAEBACQkAIiAHLGhACQkAICAEhkAICYsApgC4phYAQEAJCQAiIAcsaEAJCQAgIASGQAgJiwCmALimFgBAQAkJACIgByxoQAkJACAgBIZACAmLAKYAuKYWAEBACQkAIiAHLGhACJiLAzPTiuz/1cLs9PVSHo+fNy+4jwPUD7dz+8ze/4KfX75y200RypFQhYGsCYsC2br+ITzWBVavYccDR1YNcKgapwIEEOoCJe7DKPYioOzP3IqJeIPQCUy+AXQ1rvnnFquYk/AAg+h8DPxDjJwZ+Imj/p5+gqFtIdWxxeHZueXTe5B9TzUDyCwG7EhADtmvnRXfSCLy2ace+qts9CKwOUlk9UIEyCOBBDD4QoP4dKaQFA44jJP+XmbaQgs3Q/s+8pVaJbKmtcWx5apFvRxyBZKgQEAJxEhADjhOYDBcCbRFY/8GOY0B0EjmUU8AYBaBHW3Pa+/OOG3Crmb8CoJnys+RQnnlsfu7L7a1T5gkBIbAnATFgWRVCoAME3nuP3TtcVZkEymAFJ+ptuE1L1dmAG6VjoArMz4DwLIBXwoG8VzqATqYKAdsTEAO2/RIQAPES2PBB1VnkoAwGMgA+Uc8dblu1JdOAm6nleyY8S8ArzLxeDLmtbsnPhUBjAmLAsiKEQAwEXvmo6hyFcA4D5xBwUAxTkjIkxQbcdIf8JQHPkYJQL2ckdPe8yVVJgSBJhIBJCYgBm7RxUrb+BDZu3nkyI3KR0Uy3oXIjGXCTjnxOQChCCK0u8T2pf7ckgxAwHwExYPP1TCrWkcCGD3ccC8V5MYPPN9JOtyXJBjbg3SUT6F2VOQzikBym1nHxSmjTERADNl3LpOBEE1iz8v0RXQb1/bOnV5e+AIYmOr6e8cxgwI3100sghBSm0GOBiZv0ZCOxhYDRCYgBG71DUp9uBFY/8MGFHOGLoCDH2dmzreehB/QGc7puCXUIbD4DbgQhDJWXhhbkPaYDGgkpBAxPQAzY8C2SAhNJ4Mngx3vXumvyVMZ4AkY0jN3r8H4vOTyuExKZT+9YJjfgOjz0BBQsDc3PfUhvXhJfCBiJgBiwkbohtehGwJ05edjffFMW9evdW7s5RqfmEnXq22Nj5wN6ZehWhA6BrWHA9WDoGSJeWlniu18HVBJSCBiOgBiw4VoiBSWSQOfjJu1TS44/gHDt2UeOeOPyU0/LbCk+ORT0Hj5gMyk0JJE16BnLWgZcvyGmF8C8NBTwVejJTmILgVQTEANOdQckvz4Ezrna49n269UArgWwb32SFdOmv9ktvVOjQ88NC+h+0D7Pu7t3OkWfohIf1ZIG/D9MrxDz0srSvOWJJycRhUDqCYgBp74HUkGCCaRlTMlnwu8BOqJp6AsyMl+ecPyJx7eU0t01/dPuQ/YdCMAUvxsWN+D6Nr0G4I5QwLcswUtFwgmBlBIwxZtMSglJctMQcGcVXEDM2q5XewBCi697Z1z9fprbfVhLA3oPH7BecTmyzCDcJgYcbQUTrVagLq4syXvODL2RGoVAWwTEgNsiJD83PAHtAiuwo5iIJ8RS7KRTRr3gHXHMyS2N7bxfr/Wd9u0hBhwLzBSMYfA/VMW5aM38CZ+lIL2kFAIJIyAGnDCUEigVBDyZBdcxuJiAXrHm97hcNeXTZnzhcjoHNzdHuxirz5EDt4KgHYo29MtOO+BGjWD+GgotCpX4/mLoBklxQqAVAmLAsjxMSSDtuPzT2QE/GKe3R8CVZ571/GnDDm/xYqseQ/Z9wdU1vcVdcnty6jHHtgZcD5PxIhy8KDRfbuahx/qSmPoSEAPWl69ETzSBkfm9PCoXA3RdR0L37NT5hzsvn/qrQsr+zcXxdO+8pdtBfQ/uSI5kzLW9AddBJkYQCmvnh99JBnfJIQQSQUAMOBEUJUZSCLizpkwgJj+AFi+giqeQWd6xazMHH9TiBVu9jxr4quJQjosnZrLHigE3Ir6dmRaFS3PnJbsPkk8ItIeAGHB7qMmcpBKI3kzDodwMpvxEJt6/Z8+v/pY3uROBejYXt8v+vV5J36fHyFhz/rrjFzx0350I/bMcswNLcOTRjad+sfVj/KNsNja+/CzOHDMOV1x7E3r07I1nHn8Ity3+I0adeR6m/f4GeNJivx21GHAz3SF6yKE6Zz5aOn5rrL2TcUIgFQTEgFNBXXLGTMCdkX8eEW5O1K63aeK5F170/BH9BjR7LlhxOqp7D++/DUS7b+TRUuE1NdW44y9z0bvP3jjvknx07tKt0dCdO2uw5K/zkHHC6Tg28xQ8XrkSP/+4Dd6L8nD/3bfgkryrsPapxzD0iKPhdLqw5aN3MfrccW1yEgNuHhEBm1UFM8PzfaE2IcoAIZAiAmLAKQIvadsgcMxUl8cVuRmMWXqyOniffT4uvXRCfwDu5vL0OGT/da4unpPaquGTLZuiu9+rZs1HenrnPYb/9OM23P7nGzD92pvQvUcvfPbpZlQ+eDcmTPk9Hl55V9SAn3niYfQfcBA+2vQWsi/IRdfuzW7MG8UWA26rMzQ7FMgtaWuU/FwIpIKAGHAqqEvOVgmkZRScxMTzAbRpfIlAufDSiesG79O32VyeXp0/7Dao76Ft5dn40jMIPRTED99/i482vY3JM67HJb4r4XA4o1NbMuDLr56DF59bg1vKinHyadkYfMjhOGTYkRh6+DFtpYz+XAy4bUwE3K8qPDM8P++rtkfLCCGQPAJiwMljLZliIODOyJ9Vd8jZFcPwhAw5auDA9/943oWt3RnrbcXlOLK1ZE9UrsQ7b7yC6dfMg8PpxN8C1+PcC3J3nwduyYCn/u6Pu8/5bv3Xh3hj4zrs2P5z9LB0wdVzMHbcZCgOR4upxYBjXgLvE9PMytLcJ2KeIQOFgM4ExIB1BizhYyPQ5fjcvXdG3LcDuCC2GYkddUve5Jf269mr2WcBd+3f5+W0vbq1eP9orZJ1z4Txyy8/4dzzdt2MSzNk7XV2zvhWd8D1Bvzbbzuih6SPyTwZL619ApfmXRU9NH3u+ROjh6xbeokBx7cOmGhWuCS3LL5ZMloI6ENADFgfrhI1DgKuzIJjFOBOgI+OY1pCh5445NA3rzl3TLNPSVKcjp97De9fS0QtOuHXX27FittLMfV3N6Bzl67Rq53HXJCLIUOPRO3OGjhd7mYvwho/+XdRHS+tfRx99z0AXbp0x5PhB8SAE9rdPYJVpKlpVz+44OKf9E0j0YVA6wTEgGWFpJSAO7NgrAJeznHcSlKvgpfkX76xT9duGc3F7zH0gJdcndzN7pC18cyMDS8+jb8v8GPHjp8xados5IybhPfefhWvvfIc8q8sRnNfQ+rZq0+jdJFILVau+Hv0P9/UmRg3cbocgtaj4YQXlYgy47EFE9/VI7zEFAKxEBADjoWSjNGFgCcj/yoQbtEleDuCnn3kiA2Xn3paZnNT03p3ebfrwL33eLxhW2m0i7O++uJTnH9pQVtD2/VzOQTdLmz1kz4nohmVJbmrOxRFJguBdhIQA24nOJnWMQKerPwFen/FqD0Vrpg2481u6enNHoruc+SATeR0DIs1rhqJ4OH7l+KEUWdj3/0HxDotrnFiwHHhanYwgWZUBnK16w/kJQSSSkAMOKm4JZlGIC1zyn0M2nV1ksFeF2Rkvjzh+BObveCq28C9XvL07triYehUSBEDThj10lDAp93mVF5CIGkExICThloSaQQ8WQVrwdziU4iMQOme6VdtSvd49tjpktPxXZ/hA9JB2PNOGykqXAw4oeDvCwV8MT1TOqFZJZhtCYgB27b1yReeljVlIzMZ+uEGGpVJp4x6wTvimGYfRdjzsH7rnWmurOTTaz6jGHCCO0F4MVTiS8oNYBJcuYQzIQExYBM2zYwlezLz39Prfs6J5uFyOGoqpl/9hcvpGNw0dlqfLm90HbB3yr4u1bQeMeBEdz8a7/NQwKfPSXtdypWgZiUgBmzWzpmobk9m/r8AHGiiknHlmWc9f9qww5s9VN77qIEfKw7lICPoEQPWrwuhgE/eH/XDK5EByAKTZaArAU9m/jcA9tE1iQ7Bu3bqtG1ZwbQqh6Ls1zR81wP3fjmtZ5dW74ylQ0nNhhQD1pX01lDAN0jXDBLc1gTEgG3dfn3FezKn/ARQ4+fy6ZsyodFneceuzRx80KimQcnl+KrPEQP6grDrSQspfIkB6w5/bSjgO1X3LJLAlgTEgG3Zdv1FezLzawAk7YEKeijq273HV7dOzu9EwB7PBex1eP/XHB7nsXrkjSemGHA8tNo5lnB3qMQ3uZ2zZZoQaJGAGLAsjoQT8GTmfw2gzYfYJzyxDgHnXnjx80f067fHueD0Pt02dBnQp9m7ZulQRoshxYCTQ5uZ54VL8+YmJ5tksQsBMWC7dDpJOj2Z+WEAY5KUTvc0g/v23bJw/ETtilh302R9Rgz6jBRK6dWyYsC6L4HdCeRJSsljbZdMYsB26XQSdKZlTrmJQX9MQqqkplh42cR1g/fuu8d3Q7sN7vuyp0fnlF6MJQac1KUAJlwVLvHdmtysks2qBMSArdrZJOtKy5pyOTPdmeS0SUl3RP/+7829YNzhTZORy/Fpn+EDUnqVrBhwUpZAoyQMmhIO5K5IfmbJaDUCYsBW62gK9LizCi4g5odSkDppKf/um/Ly/r167rHb7Xl4v7edHteRSSukSSIx4NSQZ+ZLw6V5D6Qmu2S1CgExYKt0MkU60kZOPoVVZW2K0ictbdbBB79ROCZnjztgpffp9lKXAX1S9oAGMeCkLYHGiQjfEeGcyvm+11JUgaS1AAExYAs0MVUS3MfnH04qPQrmPW7ZmKqa9My7pODyjX26dMtommOvEYO+gUIpuepbDFjPjrcVm19K86Sf/eDci7e3NVJ+LgSaIyAGLOuinQRuVDyZXz4BYHQ7A5hu2ugjhq+/4vTRezyIofvgfV5y9+iUkl2wGHDKl9GyUMBXkPIqpABTEhADNmXbUl+0Jyv/z2Bck/pKklvB8mnT3+qe3umohlkdLueHvYb3PzS5lezKJgacCupNc1JhKJC7yAiVSA3mIiAGbK5+GaLatMyCyQxebohiklzE+cdmvDjxxJNObJq21/D+7ztczsOSXI4YcLKBt5CPVeSEF/hCBilHyjAJATFgkzTKKGW6jpt0nENxPMFAL6PUlOw67rny6k3pLvewhnnT9+q+rkv/3kl/jqzsgJPd/ebzEeFfquI4J3zzhC3GqEiqMAMBMWAzdMkoNY6alOb5zfEkgGYfVm+UMvWuY+KJJ71w/rEZTRnwXkcP2gai3nrnbxhfDDiZtNvMtSYU8FnmLnBtqpUBHSYgBtxhhPYJ4Mks+AfAV9pHcfNKFUWpuXfG1V+6nc5GzzjufvA+L7q7ddrj8LSevMSA9aQbf2wC/bkykHtd/DNlhh0JiAHbsevt0OzJmHIFiG5vx1RLTpl+xui1Zxw+vNGjCh1u5zu9jug/PJmCxYCTSTvGXKxOC5VOsuRd4WIkIMNiJCAGHCMoOw9zZxUMBfM6ApJ6eNXIzDt70retmDa9yqHQfg3r7D184IeKS0naFdFiwMZbJQze5oDjpMcCEzcZrzqpyEgExICN1A2D1uLOnFJOIJ9By0tZWTPHeNeOPHhIo11w+t7dX+jSr3fSzpGLAaes/a0mZuDecMA30ZjVSVVGISAGbJROGLQOd0b+OCKsMmh5KS1rr27dvrxtckEXhajH/wqh3/Y6elAtCF2TUZwYcDIoty8HM00Ml+be277ZMssOBMSA7dDl9moceU26R/3pRYD2uAdye0Nabd4NF1z4/JH9B57SUFf3g/Z50d09ORdjiQEbekW9X+NJO/nJuRdvM3SVUlzKCIgBpwy98ROnZebPY+AG41eaugoH7rXXlsUTfAMAuOurUNzON3sf0X9EMqoSA04G5fbnYMbicKlvZvsjyEwrExADtnJ3O6DNNTI/Q1GxrqGxdCCcpacGLrls3ZB99210E45kXYwlBmz8pcWknhEumfSM8SuVCpNNQAw42cRNks+Tma893/cCk5Sb0jKH7t/vvZvHXXx4wyI69e22tvMBfRpdoKVHkWLAelBNdEx6JhTIPSPRUSWe+QmIAZu/hwlXkJaZP4WBZQkPbOGAf8nNe7l/7z7H75ZI+HGvEQd2Av3v0LQe8sWA9aCa+JhEmFlZ4luc+MgS0cwExIDN3D09ah81o4unqvoVMBrt6PRIZaWYGYMHv3G997xGF6v1GLLvOlfX9MTcH5oQAWMHA9uJsF37M4Dt81esAgOdAXQCuDNAnbDr72lW4mt2LfLdYLN3UJ/6xYD14WraqO6s/DnE+JNpBaSw8NsmF2zs2717Rn0JTo/r9Z6H9zsmnpIIWAvQpyrUTxVSPgEpnyo1NZ8eO6zzN/HEOXNmsLPHqQwD1MNIoWHMrD2pSXuAxMB44sjYxBGQ7wYnjqVVIokBW6WTCdDhyZx0MMPxitzxqn0wTxt2+IYrzzwrs+HsXkf2/8jhdB7SUkTNcJloLUhd5/gxbd2xx9LO9mWPbda461d1r1JqTiKOnMzASSDKim2mjEoEASLKrizJXZ2IWBLD/ATEgM3fw4Qp8GTm3wpgRsIC2jDQ8qlXvNm9U+fdX0FK37vbc1369Tm1AYodRBQGEFZc7meOHUhx7WwTjfSs4op93YTjWVVHETAWoH6JziHxGhF4NBTwnS9MhIBGQAxY1kGUQNpx+SezgucFR8cIeI8+5uVJJ4/afTEWM77f+9gDezPxA6QqD2Qe4nmkYxn0m509d0knpSY9R2WMJSBn13lleSWaALNyVrh04lOJjivxzEdADNh8PdOlYk9WwcNglk/mCaBbMf2q9zt5PNo519cBujN7/FDTPRln7OyV/ThSO5aJLwMwMgFYJEQdASY8GC7xXSxAhIAYsKwBuLMKLiHm+wVFYgiMH3niCxdlZt1rRuNtjkBOUXAcE7SHcWQnhpBEAeP0UKnvWSFhbwJiwPbuf1S9OzNfu/BKLsbp+Fr4BKDbqpWfbsMrD/7W8XDGiuAtCp7GQB7tMmN5dYgArwwF8rSjC/KyMQExYBs3X5OellHgY+Jym2PoqPwfCbhdcfI/fn1p+dcdDWb0+Tn+u09QQbMIpJ0nllc7Caigk1cHcrXbvcrLpgTEgG3a+HrZnswpzwB0ms0xdET+ElaVW2pevev9jgQx49yc4vIprNIsEFr8mpUZdSWrZmIEK0t9ecnKJ3mMR0AM2Hg9SVpFnozJ2SAllLSEFkpETKuI1Ft+27D8RQvJiltK9nVL+sCdXkjArLgnywRAUUaG5k9cLyjsSUAM2J59j6pOy8pfxYxxiUBw7LCBmHrBqThr5OF49+Mvkf37v0TDnjXyCCz8wyUY0r8vfqveiZVPrMeVpcFGKecU5ODKS85Ajy7p+Pf3P2Hukkfx8DOv4b6S6Tj1uKH44t/fY3qgHGtf+zARpXY0xn+YaEbN+qUPdzSQlebnFFeMZuYFAJLyGEYLsVsWCvgKLKRHpMRBQAw4DlhWGpqeMWWkSvRyojStD94AhQgORcG3237GOVfvuu/8P8uuwuAD9sa0+Xdj7ClH47JzsuC/5UHc/+SG6M814w7+aRpe2/QpbrzjEdw5ZxK6dErDouDj+OPlY3HzXZWYPu40vLrpU1TX7MQxQwfuNvdE1R5rHAI2RkAzdm5Y+nqsc+w0LrobdqUvIMIUO+nuqFaVHceuLp0ga6qjIE04XwzYhE1LRMmerILbwXxFImI1jPH4LddF/1pvwG+uvAkb3v0XrigpR9dOaXjuriI8vWETiv6+KjrusnNG4uYZF2DObQ/jvsdfwQ1Tz8P4szJx3xPrceHpx0YN+MpLTsenX/0XQw/cD3+550ms+r+NiS67zXhEtKpq/dJL2hwoA5BTVHEVU3Q3LDfyiGU9EC8IleQVxTJUxliLgBiwtfoZkxpPxuVDQJG3AEqPaUIcg5oa8COLf4eB+/WJ7oCPH34QiiZn49HnXo8acmsGfO1fVmLGRafjtIyh+PrbH/Hlt9vw9uYv8IdF98ZRTYKGEhZWr192fYKi2SKMdqU0Q1kCQLshibxaJ/Dx19//Nuz1O6fpeh9waYLxCIgBG68nuleUlpV/MzNm65GoqQFr54DL/nAJDu7fF//94RfsrI3gwadfbXMH3PCc703TL8CoYw5FmseFwwcfgI3vfYLLb16OLZ//Rw8JjWKSgjOqXln2jO6JLJhgrP+eYSpU7VCHmHAb/WVWLg2XTnzAgstAJLVCQAzYbstj3DiH57NuH4EwWA/pTQ24YY5Lz8rEzTMuxOJ7nsDtD+66CVBLh6DrDVgz8BumjsW6NzfjjMxhuHbxSiz4/cW45f6no4esdXxtrt6wTL5e00HA4+au6lJVXaVd5Ssm3ApLuT1lBxeaSaeLAZu0ce0t252Rfx4RdHsgQEsGPHbU0Sie4gWDkTtnCbp3ScdePbvhvz/83OxFWCPzdj2S+P7SGfjsm++iF3aNPzsrKQbMRC/XrF96QnsZy7w9CXj9wffEhFtbGaxSRBlWuTD3I1k/9iEgBmyfXkeVerIKloI5Xy/ZzRmw9m8nHX0I3t78efQK6Bfe+Ah3FOch84jBGDH+BjT3NaTyUOOv1w4dtB/Kb7o8egj6zY8+w6Qb79LrEPRb1RuWyVdpdFggXn/wOQCjdAhtiZBEKK4s8QUsIUZExERADDgmTBYZdNSkHh6P8hFAe6daUcXN09Bv714YNdVQ7zdy2FnnhSEm3Crg10MB37E6t0DCG4iAGLCBmqF3KWmZBRMZXKF3nrbiD9p/r+huNvT8mygLPt7W8GT9/At3rePoX16/87tkJbRrHjHhVjpPfG6oJM8wvxR2XaPJ0i0GnCzSBsiTllHwABPLc0ib9IKB7ynCJ1S/tlzOvyVhnebMWtaVHa5KORzdDGyipaGS3MuT0AZJYQACYsAGaEIySkg/bnI/VVG0eznKzREaA/9VIZz52/plLyWjD5JjF4ExRcsOVMj1GIDDhUkjAj9EPJFha+ZO/rdwsT4BMWDr9ziq0JNVMB3Mt9lEbuwyicdWr1+u7cbklWQCOcXlpzLjcYA8SU5t6HRMuCpc4rvV0EVKcQkhIAacEIzGD+LJzF+j3SHS+JUmr0JmmlOzcen85GWUTE0JeP0V0wC+Q8g0IvBoKOA7X5hYn4AYsPV7jE7HTN034op8CobsNOr7TRSuXr/Ua4P2G16ityj4ZxCuMXyhySvwh+qd6PfUIt+O5KWUTKkgIAacCupJzmmUq5+TLLvFdNpFV8x8+s6Ny982Sk12ryO7uCJMzGPszqFevwp17OrAJDk1YvEFIQZs8QZr8tyZ+csI8oi43a1mnl69cbkc9jTQ2s8pqjiISX0WoH4GKitlpRD4z5WBvF2PFpOXZQmIAVu2tf8T5snM/wTAIBtIbVMig4M1G5bntTlQBiSdQN1jDG9JemJjJpSbchizLwmtSgw4oTiNF8x13OXHKYqa/AfoGg+FVtFmBXT6bxuWfmnM8qQqrz/4FIDRQgJwcGTQo6WTtwoL6xIQA7Zub6PK3Fn5c4ix68kGNn8x4+KajcsetDkGQ8vPKa4YzcyaCdv+xcDUcMB3l+1BWBiAGLCFm6tJ82TmrwNwosVlxiCP76zesHxaDANlSIoJZPvLbyHQVSkuI+Xp5RGFKW+B7gWIAeuOOIUJhud29qS7t6ewAsOkVkHH7tyw9HXDFCSFtEhg7OyV/dRIzXoQ7WdzTN+GAr6+NmdgafliwBZurydrSg6YtNv92fwlu1+zLQBvUXA2CDebre6E18tKRqh04qsJjysBDUFADNgQbdCniLSsgvnMXKxPdPNEld2veXpVX+mYont7KhTRLh48yHzVJ7Jimh0K5JYkMqLEMg4BMWDj9CLhlXiy8p8G4/SEBzZVQNn9mqpdDYr1FgevAePPZq0/QXWvDQV8pyYoloQxGAExYIM1JJHleDLzfwHQJZExzRZLdr9m69j/6j3n6jUeZ5fvtF3wcPOq6HDlP4YCvp4djiIBDElADNiQbel4Ue7jLj+MFPW9jkcycwTZ/Zq5e1rt8rAG+T6w2ddwa/WLAVu0u2mZ+VMYWGZReTHJkt1vTJgMPeiM65d076Skf8DAvoYuVMfiGHR+OJD7qI4pJHSKCIgBpwi83mk9mQVLAJ6qdx6jxmeme2s2Lp1o1PqkrtgJeP0VdwBs2+9wM/O8cGne3NiJyUizEBADNkun4qzTk5n/FoAj45xmmeFMPLFm/fJ7LSPIxkKy/cFzCVhtYwTyfGCLNl8M2IqNHTku3aN2+9WK0mLRxMC2mt9q+uOdCnmeaizATDDG6w++C+BwE5SqR4lbQwGfPExFD7IpjikGnOIG6JE+LatgFDM/p0dsM8SUw89m6FJ8NXqLgzeDMTu+WdYZ7XBHej46b/KP1lEkSjQCYsAWXAdpmQUTGVxhQWkxSWLiS2rWL18V02AZZAoC3lkrsuBwvGKKYnUokjlyarh08lodQkvIFBIQA04hfL1SuzMLiggc0Cu+keNGDz9vWNbbyDVKbe0j4PUH3wcwrH2zTT/rmlDA91fTqxABjQiIAVtwQXgy828FMMOC0tqUxKBgzYaleW0OlAGmI5DjD/6DgStNV3giCibcHSrxTU5EKIlhHAJiwMbpRcIq8WTmaw9gyElYQDMFYuXs6o13PWmmklyj9koAACAASURBVKXW2AjkFFeMYeZwbKOtNYpAb1UGckdYS5WoEQO24BrwZBa8DvDRFpTWqiQGvq/ZsKyP3XTbSa/XH/wJQDc7aa7XGgr45P3aYo2XhlqsoZocT0b+tyDsZUFpbUjif1ZvWD7Ofrrto9jrD94P4BL7KP6f0jQ1rceDCy7WPoDIyyIExIAt0sjdMs652uPZ9muV1WTFooeAm6o2LLsxlrEyxpwEsouDVxLjH+asvmNVR5SagWvmF3zWsSgy20gExICN1I0E1OI5fupgRCIfJyCU6UIwML5mwzJthyQvixLwFgVPA+EZi8prVRYRH1lZkveOHbVbVbMYsMU6a+ebcKjMR+3cuPxti7VU5DQgcEFxxb47mb+2IxQVdPLqQO46O2q3qmYxYIt11pOV7wWj0mKyYpJTXetw4/U7d8Y0WAaZloDXX/4jQN1NK6DdhSveUGCiLa8Cbzcyg08UAzZ4g+Itz501ZQIx3RPvPAuM/7h6w7KDLaBDJLRBwFtU/gqIsuwGiohzK0vy7Pi7bdlWiwFbrLWejClXgOh2i8mKRU5l9YZlY2MZKGPMTcDrL18OkO1uSsGEq8IlPu0mO/KyCAExYIs0sl6GJ6OgEMQLLSarbTmMBdUblxW1PVBGmJ2A119RDPB8s+uIv36aHQrklsQ/T2YYlYAYsFE708660jLz/8TAnHZON+00Ykyq2ris3LQCpPCYCWT7g5cTcGfMEywykJjLKkvzZllEjsiQpyFZbw14MvO1G7b/3nrKWldERKdWrV8qT4uxQeOz/RXnEfgRG0htLJFwZ6jEN812ui0sWHbAFmuuO3PKcrLh+TExYIst5FbkjJ1dcbyq8kv2Ubxb6QOhgO9SG+q2rGQxYIu11pM55UGALrKYrDbliAG3icgyA7Ln3HswRSKbLSMoRiEMPBkO+M6OcbgMMwEBMWATNCmeEj2Z+dqTgM6MZ44VxooBW6GLsWk478YVPSI1jh9iG22pUc+GAr7TLaXI5mLEgC22ADwZ+U+DYLtfUjFgiy3kVuSMG7fKUXVQVa19FO9SKjtg63VcDNhiPfVk5q8GcK7FZLUpRwy4TUSWGZAza1lXdrh+toygWIUQQqESnz2f8x0rI5ONEwM2WcPaKteTMeVhEJ3f1jir/VwM2GodbVlPTvF9fZlr/20fxbuVPhwK+C60oW7LShYDtlhr0zIL7mPweIvJalOOGHCbiCwzwDsnOAgRfGIZQbELkaugY2dlipFiwKZoU+xFujPzVxAwKfYZ1hgpBmyNPsaiwvvH+w5Dbe17sYy11Bime0KlubmW0mRzMWLAFlsAnsz8OwBY8cv6Own4CUS/KIqyw6EoVU6Ho8bpdNY63S61S5dOa7Y8eFOZxdopcpohkD2rPIMctMF+cHhFKJA3xX66ratYDNhivfVkFfwdzFcbVFYVEf1MhO0KKTscDkeVw7nLRN1OF7s9LnK73Q6P2+PyuF1pLpe7k9vt6uJ2ubu5XI7OiqK0KIuBqeGA7y6D6payEkggu2jFKCLHcwkMaY5Qcicsc/QpjirFgOOAZYahnswpiwC6TsdadxDRL0S0w+FQfnUojmqH01lnok72eNxwezwOj9vl9rjdaR6Pp5Pb5erqcru6Ox2ONL3qYqI/hUtyb9ArvsQ1DoHs4gofMdvuvt8E3FoZ8F1lnE5IJR0lIAbcUYIGm5+WmV/CgL/Vsgi/KETbNRNVHM5fnU5Hlcvh3Ol2uWpdbid73B7yuFwOT7rH6XZ50j3aLtTt6uZ0uXoQ4DKY5F3lEO4Olfhs94g6Q/ZC56Jyisr/yEQ36ZzGiOH/Ggr4rjFiYVJT+wiIAbePm2Fn9fMWPedxu5Dm8Shut8eZFj2a605ze1ydXC5PV4XQC0DLx3INq6zNwuQuQW0issYArz+4FEC+NdTErkKehhQ7K7OMFAM2S6dirDPbXzGZwMtjHG6dYURbQiW5Q6wjSJS0RMDrDz4FYLT9CHFJKJA32366ratYDNhivc0uvvt0YuVpi8mKQQ5XhwJ5up1jjqEAGZIkAtn+4EcE2O7DFjPPC5fmzU0SZkmTBAJiwEmAnMwU2f4VhxIcHyQzp1FyMSJDw4HJHxqlHqlDHwJef/A3ALb7sMVME8OluffqQ1WipoKAGHAqqOuYc9z1q7pXKVU/6pjCyKF9oYCvwsgFSm0dI3Bu8YqjHOx4s2NRzDk7AmStCfhs+P1nc/YrlqrFgGOhZLIxXn+QTVZyosq9JRTw/S5RwSSO8Qh4/cE/APiL8SrTv6IaT1rvJ+devE3/TJIhWQTEgJNFOol5vEXBb0DYJ4kpjZGKaH2oJHekMYqRKvQg4PUHHwFwnh6xjRyTwdvCgbzeRq5RaoufgBhw/MwMPyPbH1xPQKbhC018gZFQwOdMfFiJaAQCU6cucX3TO/1bAD2MUE8ya2BgQzjgy0pmTsmlPwExYP0ZJz1DdnFwFTHGJT2xARIy0THhktw3DFCKlJBgAt6i4GkgPJPgsKYIx8C94YBvoimKlSJjJiAGHDMq8wz0+oN/A2DTc6HsDwXySs3TLak0VgLZReVziejGWMdbaZx8BclK3fyfFjFgC/bV6y8vAihgQWltSiJgXWXAd3KbA2WA6Qh4i4LrQDjRdIUnoGD5ClICIBowhBiwAZvS0ZJy/OV5DLq7o3HMOp8VPiA8P+8rs9Yvde9JYMys4FDFgU12ZSNfQbJm58WALdjX7KK7zyRSnrSgtJgkMWhKOJC7IqbBMsgUBHKKKq5i4ltMUawORcpXkHSAaoCQYsAGaEKiSzjfX967FvRdouOaJR4B91cGfOPNUq/U2TYBb1HwURDGtj3SeiPkK0jW62m9IjFgi/bWWxzcBMZQi8prXRZhW2Rn5LA1ZZP/bUv9FhN9/szg3rUu/AtAF4tJi0mOfAUpJkymHCQGbMq2tV20t6j8LhAVtD3SmiMIuL4y4FtoTXX2UuX1B7VHD2qPILTli8G3hwN5M2wp3uKixYAt2mC7X4gF4P2vv/9txOt3Tttp0RbbRla2P/gCASfZRnAToUyUFy7JDdpVv5V1iwFbtLtj/fcMU6G+b1F5scoqCAV8y2IdLOOMRyDbX3EegbXbT9r2pUYwbPVCny2fcGb1posBW7jD3qLyb0Bkv3tC1/WUgXVh+U6wqVe4Xe/93KBpP4QCvl6mbqIU3yIBMWALL44cf8WDDL7IwhLblMag88OB3EfbHCgDDEdgrL/iJBX8guEKS25BT4QCvnOSm1KyJYuAGHCySKcgT3ZxeSEx2fpCJCZaHS7JzU4BfknZQQJef1C78Eq7AMu2L7kFpbVbLwZs4f7a+eb1DdvK4HHhQN4/Ldxqy0nLKa4YzcxPWU5YvIIUPi80P++xeKfJeHMQEAM2R5/aVeU5N97TzVmj/gdAWrsCWGQSA8+FA77TLCLHFjK8/qBmvqNtIbYVkRHFMXDN/Amf2Z2DVfWLAVu1s3W6vP7gWgCnWFxmm/LkqxxtIjLMALvfdnJ3IwgfhUp8hxqmMVJIwgmIASccqbECZhcHFxHjOmNVlfxq5G5CyWfenoxjZ6/sp6o1LwHUrz3zrTWHV4YCeZdZS5OoaUhADNji6yF7dtBLKiotLjMmeUSYWVniWxzTYBmUEgLZ/vJbCHRVSpIbLKnczc1gDdGhHDFgHaAaKWT23CWdqDpdu4+ubb8P/L9+sAqm0aFS37NG6pHUsotAjj94AQMPCY9dBJjVs8Klk+RCNAsvCDFgCze3Xlq2P3gPARNsILVNiQx+ndk5enXphB/aHCwDkkbg/LnBvWuroX0wOixpSY2daFMo4BMWxu5Rh6sTA+4wQuMH8BYHJ4Ehz8etaxUBd1UGfFON3zn7VOj1V9wB8DT7KG5DKfOCUGlekfCwNgExYGv3N6pu7Ozl/Vh1/osBlw3kxiSRQDMqA7m3xzRYBulKIKf4nonMaoWuSUwWnKCeWBmY9JLJypZy4yQgBhwnMLMO9/qDjwM426z1J7puAnaqwHnhgG9NomNLvNgJ5MypOIRVfhyMQbHPsvzIV0IB3/GWVykCIQZsk0WQUxy8jhmLbCI3JpkEfKNw5PhHSydvjWmCDEo4Aa+/4kWAT0h4YBMHJEJxZYkvYGIJUnqMBMSAYwRl9mHnFd97VIQjb5pdhw71vxcK+I7QIa6EbINAtr/8MQLlCKjGBCJqZPiaBZPfFS7WJyAGbP0e71bo9Qc3AjjORpJjlbo2FPCdGutgGddxAjnFwduZcUXHI1krAgFPVgZ8cqrIWm1tUY0YsE0arcn0+oPaYS25srKZnjPT3HBp7jwbLYeUSR1THLxUYaxMWQEGTsyEq8IlvlsNXKKUlkACYsAJhGn0UNnF95xOrD5t9DpTWN81oYDvrynMb/nU2UUrRhE5nrO80HYIZKCKVD4ktCDv83ZMlykmJCAGbMKmdaTkbH/5OwSSc54tQGSoU8KBSfKd6Y4sshbm5hRXjGHmsA6hLRGSGQ+GS30XW0KMiIiJgBhwTJisM8hbXHE9mEutoyjxSpiVC8KlEx9JfGT7RpSbwcTUe18o4JPvQ8eEyhqDxICt0ceYVWg35VBV59sAesY8yY4DGafLPaMT0/js4vJCYlqYmGjWjMLA5sj2PsMfv+XcamsqFFXNERADtuG6yPEH/8HAlTaUHpdkZkwPl/ruiGuSDN5N4MYbWXm9Jvg3ebpRTIvixlDAd1NMI2WQZQiIAVumlbELyfaXjyTQy7HPsO9IZtyR/q+0qx588OKIfSnEr3zMrOBQxUF/BfjM+GfbbsavxHRkZWnux7ZTbnPBYsA2XQDe4uCjYIy1qfy4ZDPjZZVw7ZqAb0NcE2062Du7fCxU+huAATZFEJ9s4qWhkrzL45sko61AQAzYCl1shwZvccXFYH6gHVNtOoW2g9TiUEneLTYFEJPsHH9wFgMLYhosg6IE2EGnhm/OXSs47EdADNh+Pd+t2OsPvg7gaBsjaI/0++DAnNDNvk/bM9mqc8b67xmmEt8E5gutqlEfXfREKJB7jj6xJarRCYgBG71DOtaX46+4lsGLdUxh1dCfMvGccEnefVYVGI8u7+zgVKh0E8B945knY6ME5KtHNl4IYsA2bv65hSv2cTiVdwDay8YYOiL9lkhtpGRN2eR/dySIWeeeV7RyYIR2alfu5ppVQ4rrfv9od+7wefNITXEdkj5FBMSAUwTeKGm9/uBfAPzBKPWYsI4vAL6t1u247fF5E382Yf1xlzym6N6eCiIzAJ4Bov3iDiAT6gjw7FAgr0Rw2JeAGLB9ex9Vnl1ccbTCvJ4Bl81RdEi+diMFEN/2zXdVt71+57SdHQpm0MnnXL3G4+z63QwwZgA4yKBlmqWsnyOKY/ia+RM+M0vBUmfiCYgBJ56p6SJm+8sXE+ha0xVuwIIZ/BYx7nISHngkkPe9AUuMu6RRM27t0rV7twnRHS8wPO4AMmEPAgy+PRzI03jKy8YExIBt3Px66efOvneAQ42sB7CP4EgYgX8T0wMRxqrVC3JNedOTMddXHO9QcCGDLwLQP2FkJNB2lTBydYnvPUFhbwJiwPbu/271Xn95MUDzBYcuBJ4A4QGudobDiy/7TpcMCQp6jn/5Xg52XkikmS6dnqCwEqYBAQJurgz4/ihQhIAYsKyBKIFxc1d1qaqu0nbBhwkSvQjwT0z0FFR6ilh9yijPfT2vaMXAiKJ4WcWpRHQqgB56EZC4+NgJzrLK6QnpZ8cIiAF3jJ+lZu/6PieWWEqUQcUwsBPMTxEpa5kj7zBcr64unfBDssqNXnynqmOYyAvguGTljSXPrX/IQb+9uzca+sW3P+HKv1bu/rcp5x6DszOG4LEXN+Hep7WHe+16afOuvmAkhhzQByoz3tjyNRY/8CJGHTUIl51xJDqnufHsG5/gH4+8EkspCR/DhKvCJb5bEx5YApqSgBiwKdumX9He4ornwXyyfhkkcisE3iHGWyBaz5HaNyOMrYn4jnG2f8WhBIdmsseB6Dgwa392mKET6R4Xbs4fjW++/wWLHlgXLfmYIftj+nmZ6NbJs4cBT8vJQObQflgS2oi+PbvgwpMPw2MvfYBhA/ZGbUTFps++xWkjDsSS0KvwnXkUXn7/c4Re/jApKAhYVxnwye9WUmibI4kYsDn6lLQqvbMrLoTK/0xaQknUFoEqAFu1/4iwVVX5Py1NUIj6MNAHgHZjlT6A9nfei0z8FbNzsw5BzgmH4q7Qa3h981fQDHn2xFFwOBT07tYJz7/1SaMd8J/yR0fx/HHZ/0X/r+2mP/z8v+jeOW23AY8+9iB8/p8f4XQoCNz7fFv8E/dzVi8KlU56KHEBJZLZCYgBm72DOtSfU1zxMDOfr0NoCSkE4iIQmHoWfqveiZvKn43O8505ApnD+uH+Z99B7pkjYjbgj7/6PnoIuku6B+998m90TndjSeVGfPRFcq6JY8KD4RLfxXGJl8GWJyAGbPkWxy8we07FKIrwc/HPlBlCIHEETjlyEHLPGoGHX3gfa9Z/FD30XJB9bPTPn/3nR1x1/siYDfiWh3ed89XOEf/+wuPx/c+/RuNph6UfeuE9PLhW328EKQqd8Nh8c34dLXEdlUhNCYgBy5poloC3uPwuMBUIHiGQKgJzfKeis8cF/11PRUvQLq7SDh83ff3fax+j3mBbOgRd//NrLz4BRIR9enXF5rrd7769u+7eYeuk9ZZQwPc7nWJLWBMTEAM2cfP0LH3s7JX9VHWndtxPbjmoJ2iJ3SwBbXd6xdgMPPnqFvyzmd3p8MH7NNoBa3/XXiMP69/sRVjaLvq0owfjrOMOwj8eWY/fXXh8sgz4W5UdI1eXTvhEWi0EZAcsayBmAtlF91xCpN4f8wQZKAQSRGDmJSfhwP16Yn7FWnz13Z7PuGhqwPU73ztDG5v9GpJ2Hrnha8Loo3D+icOiX1XSzFk7p6zHi0AzKgO5t+sRW2Kan4DsgM3fQ10VeP3Bv2tH/3RNIsGFQAcJLLzibPz3xx0ou3/XV5WM8CLgrsqAb6oRapEajElADNiYfTFMVWdcv6R7upL+jPb1S8MUJYUIgQYEjj54P/jOGoGHXngf697RvrGV+heDX2d2jk7mzVVSr1oqiJeAGHC8xGw43ltcfg6Y1thQukgWAu0gwCqYRodKfbu+OyUvIdACATFgWRoxEcjxB//EwJyYBssgIWBjAkSYWVniW2xjBCI9RgJiwDGCkmGA1x/UDkWfJiyEgBBongAB91YGfBOFjxCIhYAYcCyUZEyUwNjZFcerqvosQB5BIgSEQFMCtIkV9czw/LyvhI0QiIWAGHAslGTMbgLZReWFRLRQkAgBIdCUAHtDgbywcBECsRIQA46VlIzbTcDrD2o3lL9AkAgBIbCLADHfUFma9yfhIQTiISAGHA8tGRslkD27fH9SaTWAIwWJEBACeDgU8F0oHIRAvATEgOMlJuOjBHKuv/tkVhTtq0mdBYkQsDGBt1nhMXLe18YroAPSxYA7AM/uU7P9FZMJvNzuHES/bQnsIFU9t3LBpBdsS0CEd4iAGHCH8Mlkr798PkDFQkII2I0Ag6aEA7kr7KZb9CaOgBhw4ljaNpLXH9Qe2HCJbQGIcBsS4JJQIG+2DYWL5AQSEANOIEw7h/L6g68CONbODES7bQg8EAr4LrWNWhGqGwExYN3Q2i+w1x/8AUAP+ykXxTYi8Foo4DvORnpFqo4ExIB1hGu30Of4l+/lhPNbu+kWvbYh8GMo4OtpG7UiVHcCYsC6I7ZXghz/3ScwlBftpVrU2oFALWr3fjww5b920Coak0NADDg5nG2VJdtfPpJAL9tKtIi1NAGCemJlYNJLlhYp4pJOQAw46cjtkTCnqHwEE71hD7Wi0soEmOiYcEmurGUrNzlF2sSAUwTeDmnH+u8ZpkJ93w5aRaM1CdTWqgc9XjbpX9ZUJ6pSTUAMONUdsHj+MUX3HqhQRN7ALN5nK8pzgvs8Esj73oraRJMxCIgBG6MPlq6i7uENX1papIizEAGq/cX9cfraefNqLSRKpBiQgBiwAZtixZLO95f3rgV9Z0VtoslSBL4PBXx9LKVIxBiWgBiwYVtjvcLOnBns7HFhu/WUiSIrEGDgX+GA7yAraBEN5iAgBmyOPlmmylE33ujsWjN4p2UEiRCrEHgjFPAdYxUxosMcBMSAzdEny1Xp9QefAzDKcsJEkOkIEPBkZcB3tukKl4JNT0AM2PQtNK+A7KLyuUR0o3kVSOUWIHBTKOCTNWiBRppRghiwGbtmoZpziivGMHPYQpJEikkIkKpmVy6YtNok5UqZFiQgBmzBpppN0tjr7zlCVdRKAAPNVrvUa0oCVaxSVnhB7tumrF6KtgwBMWDLtNLcQsZdv6p7lVJ1G4DLzK1Eqjc4geedHlz8yFyfPLXL4I2yQ3liwHbosok0ev3BAIAiE5UspZqEABHuqCzxTTdJuVKmDQiIAdugyWaTmF0UVIkga9NsjTNwvczgcKlPMXCJUpoNCcibnA2bbgbJXn+wCoDHDLVKjcYmIOZr7P7YuToxYDt33+DaL5wTPLcmArlK1eB9MnJ5zFwVLs1LN3KNUpt9CYgB27f3plHu9QcjAOTwoWk6lvpCZdeb+h5IBW0TEANum5GMMAABr7/iAYAvNkApUoLxCfwYCvh6Gr9MqdDuBMSA7b4CTKZfLtAyWcOSWK7sepMIW1IlhIAYcEIwSpBkEsj2Bz8g4NBk5pRcBidA+CpU4jvA4FVKeUKgEQExYFkQpiUgu2HTti5hhcuuN2EoJVAKCIgBpwC6pEwcgWx/cD0BmYmLKJFMQ4DxdqjUd5Rp6pVChUATAmLAsiQsQSDHH/yagX0tIUZEtE6AaHuoJLerYBICZicgBmz2Dkr9jQh4/RXbAe4sWCxJoCYU8MnNWSzZWnuKEgO2Z98tr9rrD+4E4LS8UHsIjIQCPumlPXptK5ViwLZqt/3EyoVapu65Ggr4HKZWIMULgVYIiAHL8rAFATFi87RZrmw2T6+k0o4REAPuGD+ZbTICXn+wGoDbZGXbpVzZ8dql06IzSkAMWBaCLQl4/cFPAQy0pXijiWb6LlSau5fRypJ6hIDeBMSA9SYs8Q1NIPv6it+D+C/y/OHktkk7zMxq7eTVC6eUJzezZBMCxiEgBmycXkglKSYgV04noQHyHd4kQJYUZiEgBmyWTkmdSSPgLQq+xcBw2RUnBrm22yWFloVKci9PTESJIgSsQUAM2Bp9FBU6ERjjv3ueAmWOPI84PsCa6UKhcLgkNye+mTJaCNiHgBiwfXotShNAILuo/DciSktAKCuGqA0FfC4rChNNQkAPAmLAelCVmLYg4C0Ofskq9rProerooWXCf0IBn9yD2xYrXkQmmoAYcKKJSjzbEvD6g68CONqqh6s1w1UU2qFyZHY4MOnvtm20CBcCCSIgBpwgkBJGCDRHwFtc/jmrdIAJd8kqgz4OB3IPkc4KASGgDwExYH24SlQh0CIBr/+eJwH1OADdWLtUiZJ/Q5zoRVLanXgIzIwaItwRCviukbYJASGQPAJiwMljLZmEQMwETv39yszOnXf+nYBhrMb3VCdFoVqV8TWB14ipxoxcBgqBpBMQA046ckkoBISAEBACQkDuBS1rQAgIASEgBIRASgjIDjgl2CWpEBACQkAI2J2AGLDdV4DoFwJCQAgIgZQQEANOCXZJKgSEgBAQAnYnIAZs9xUg+oWAEBACQiAlBMSAU4JdkgoBISAEhIDdCYgB230FiH4hIASEgBBICQEx4JRgl6RCQAgIASFgdwJiwHZfAU30j5ux6qDfulVt1m6PuOtB6vgpVOLrqSemmTNnqlr8RYsWKe3JU1hY+DOArqqq3rh48eKb2hNDm+POzK8lwKH9WQVX7dywPL29sfSeF175YRmgXqfdTRLQbitJm7LHDz1c77wN48+aNetpZj6diJ5ZuHDhGcnM3TTXa5uryyLgRjwyh3iSyiOV+iW3OQmIAZuzb7pUnV0UVFu6LzEzzQqX5pa1lbiwsLAWgIOZyxYtWjSrrfHaz2M14MLCwukAbgNQU1ZW5qmP3VEDdmfkR4jQrPmrTJ/v3Lh0QEs6muT+88yZM38mooa/V+vLyspGN/13Ivp84cKFLcZtjVt45SbtA0uzv7vZ44e1+Dt9zTXXZDidzg1EtH3hwoVdCwsLqwB4iOi2hQsXXllYWMjaS6s/lvqMYsAbNle1yCNzSJq8x8XySyhjUkJAFmdKsBsvaU5xxS/M3KW1ykIBX6vrpf4Nvi5GpKyszBmL0lgNOEYTjGsH7MzK3+BgZLRWZ/WGZS3qbmjARFRERNqu+autW7eOGjBgwOY6M34XwBHM/N2iRYsGNTDjy8rKylbGwqh+TGvmWzeGs8cPa/FIQkPW2p/r6vsFwDQA9zHzN4sWLdovlpqMYMCtmW89j8whae06shILAxkjBDpCQAy4I/QsNNfrD0afjtPai1mtDJdOGtvSmJkzZ/6XiPoQ0Q/M3LOsrKzrrFmzHtUOUzacox0qVhTlBm2nXP/vdTsvrYbomyUzVxPR7l2u9vNFixZ1Kyws1MxC++99AFlN48Z7CNqTmd+2bmBnzYZl7uZ0NzHgudqY+kPps2bNupWZZxDRT8zcvU7jhK1bt746aNCgaxYuXHg9gO1tcW/48/DKTW3W29ouuLCwcCcQfbjDZZrh1rHWdr0b6nhuBKIfSD4BcGDD3NqhZlVV3yCiwob/zsxrAZzScOdPRP9k5ouIaDMzfwzgXM3cAawjoou1PxPRvvVxtDWzcOHCXvGw0MZu2FzVJo+2dsENPohE0zPzs0R0WhPt7zLzEQCiHyzrP8g0OdpRP+WXnTt35rhcrue0ntfW1p6m/bmB1ugRiHi1ynjrERADtl5P26UoNgMGh0t9re6uiEitra09vu5Q5wcAvq47T6iZ0CMAJmmHkLVTrprJ1tbWnl3/RkVEUQOORCL5SbYkowAABYJJREFUiqIs1d7ctD87nc7ZzHwgEX3AzEPrDDj6BtajR48jfvzxx7c0M2/POeBYDFjL09IuuKEBK4oyTzt9XFZWFv1gcd11191Q92/aBwaNxe6ddiyHeJs2cvXKD95i8JFtN5irs8cfltbCB4YXAZzQgOE2AJrxReoZ1tVcb8Cqw+G4KBKJPKxpqz9CrfXF4XBopyS0uTsAdCaiT2pra+c7HI5lmvE0MBwttlP7N0VRdtQdaYnmA6Dl76HFjfcagA2bq99CDDyIUZ1xSFqzPLQatUPvmjYi0gzz9AYGXLt169ahAwcO3FL34Uk71O0govnMPBvAdwD6aCzLysq6NYgVPZqkrd96DvVrWVGU2+o+WMZ99KPtvssIsxEQAzZbx3So11u0/DSQ85m2QmsXZbVkwDNnzlzYzM5Ie8N9VntTqzfHuvOMESLabZgNdhPR9zntjbhuV8L1Zlb3JqkZmWa8u/+vvfF15BxwIg2YiJrdAdft9laVlZX9Ydy4cQc1ODQd15vw6pWbtjEQywVxavb4YbuPLjTsa2Fh4fiGO19VVQs0w6zfCTPz3IYGXH+BVX0/6gw42pf6Q9DMHO1nWVlZ9P2ksLAwoo0DUFV3SF7756jh1h/piEQil9d/yKqrL+ZTFvV61m+p3kbMMfHIHJLWLA8AXeqOqmhHXF5sYsBRY505c+avmg5mXqXt3qPX6AEKMy8hIu3QfSMDrj+P3uRDSNP32jVlZWVj2vqdk59bm4AYsLX7G7O6WHbAIGwPlfiaPXRWf2iz/k141qxZHzHzkLqd39CGBtxwB6yq6oz6HVPdhqGhAce6A35be0PUawesvZHWbFze7M4/xnPAvwFIVxTl4wULFowoLCz8QdsRKoryhwULFvwt5iYBiOUQNEB3Zo8fqhlDs6+6DzPaz+oNpv5c8DZVVf8WgwHX9+VvdbvZ6rqLuRrtgBVFuV07BK8l0rSqqvpX7c/aYWlVVQ/W/vzZZ58NGThw4IeaOdevnXh4xHIImoA7M4akNctj1qxZ0d2qdtGgoihHt7YD1j4YNmCnqqo6r/4IR5MdsKZxOzN3qvsgov09yqyOxZhFixZdGI9OGWtNAmLA1uxr3KpauwK6PlgrF2HV7yJ272LqL8iq3x01MWBtB9upuXPA9TvgWbNmXc/MpfW59ToH7M7KryLG7nPNzYGL9SKsxYsXx3MVdLvOA8ZiwK2dA67boUbPAzfoye6roSORyH/aMODFMZ4DLlq4cOGC+iur68xL2wUrtbW1mU6nU/vgsfscfirOAdfv4Jv2vH4H2+TftavZR9Z/4AKwRlXVDc0ZcIO1qp12IUVR/M2t5XjP/8f9Sy0TDE9ADNjwLUpega3vgmlHKJDb6lXSyas0sZlaOwzNDLVm47KWDl8mtpAYo7VmwsRYNeayYZfEGMoSw1rdBTOtyjzE0yyP5q7irj98Xn91eP3Oth5UYWGhdv2Cqz27dUvAFhEJJSAGnFCc5g/m9Qeju5T/7TzBUGheuCRXu8DIsq/mdsIR8Gu1G5YfZ0TRzXwdqdWvHxlRQyJraubrSNzW14/iNeD6q6WJ6J2FCxfGcDFcIhVKLCsSEAO2YldFkxAQAkJACBiegBiw4VskBQoBISAEhIAVCYgBW7GrokkICAEhIAQMT0AM2PAtkgKFgBAQAkLAigTEgK3YVdEkBISAEBAChicgBmz4FkmBQkAICAEhYEUCYsBW7KpoEgJCQAgIAcMTEAM2fIukQCEgBISAELAiATFgK3ZVNAkBISAEhIDhCYgBG75FUqAQEAJCQAhYkYAYsBW7KpqEgBAQAkLA8ATEgA3fIilQCAgBISAErEhADNiKXRVNQkAICAEhYHgCYsCGb5EUKASEgBAQAlYk8P96X9hVuU35u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0908" name="AutoShape 12" descr="data:image/png;base64,iVBORw0KGgoAAAANSUhEUgAAAeAAAAEoCAYAAACAbyJMAAAgAElEQVR4Xu2dB3hUZfbG33OnJfSm2GiiKKgoliRYsWAjE2yoCJkAiSCou6sSzARWwZVMILDNtaAUM1FRXFtmwPK3oFgAe0MFV7HvuooNNAmZe/7PHRI2CSkzydyZW848j49Avu+c8/7Ol3nnu/fOvQR5CQEhIASEgBAQAkknQEnPKAmFgBAQAkJACAgBiAHLIhACQkAICAEhkAICYsApgC4phYAQEAJCQAiIAcsaEAJCQAgIASGQAgJiwCmALimFgBAQAkJACIgByxoQAkJACAgBIZACAmLAKYAuKYWAEBACQkAIiAHLGhACQkAICAEhkAICYsApgC4phYAQEAJCQAiIAcsaEAJCQAgIASGQAgJiwCmALimFgBAQAkJACIgByxoQAkJACAgBIZACAmLAKYAuKYWAEBACQkAIiAHLGhACJiLAzPTiuz/1cLs9PVSHo+fNy+4jwPUD7dz+8ze/4KfX75y200RypFQhYGsCYsC2br+ITzWBVavYccDR1YNcKgapwIEEOoCJe7DKPYioOzP3IqJeIPQCUy+AXQ1rvnnFquYk/AAg+h8DPxDjJwZ+Imj/p5+gqFtIdWxxeHZueXTe5B9TzUDyCwG7EhADtmvnRXfSCLy2ace+qts9CKwOUlk9UIEyCOBBDD4QoP4dKaQFA44jJP+XmbaQgs3Q/s+8pVaJbKmtcWx5apFvRxyBZKgQEAJxEhADjhOYDBcCbRFY/8GOY0B0EjmUU8AYBaBHW3Pa+/OOG3Crmb8CoJnys+RQnnlsfu7L7a1T5gkBIbAnATFgWRVCoAME3nuP3TtcVZkEymAFJ+ptuE1L1dmAG6VjoArMz4DwLIBXwoG8VzqATqYKAdsTEAO2/RIQAPES2PBB1VnkoAwGMgA+Uc8dblu1JdOAm6nleyY8S8ArzLxeDLmtbsnPhUBjAmLAsiKEQAwEXvmo6hyFcA4D5xBwUAxTkjIkxQbcdIf8JQHPkYJQL2ckdPe8yVVJgSBJhIBJCYgBm7RxUrb+BDZu3nkyI3KR0Uy3oXIjGXCTjnxOQChCCK0u8T2pf7ckgxAwHwExYPP1TCrWkcCGD3ccC8V5MYPPN9JOtyXJBjbg3SUT6F2VOQzikBym1nHxSmjTERADNl3LpOBEE1iz8v0RXQb1/bOnV5e+AIYmOr6e8cxgwI3100sghBSm0GOBiZv0ZCOxhYDRCYgBG71DUp9uBFY/8MGFHOGLoCDH2dmzreehB/QGc7puCXUIbD4DbgQhDJWXhhbkPaYDGgkpBAxPQAzY8C2SAhNJ4Mngx3vXumvyVMZ4AkY0jN3r8H4vOTyuExKZT+9YJjfgOjz0BBQsDc3PfUhvXhJfCBiJgBiwkbohtehGwJ05edjffFMW9evdW7s5RqfmEnXq22Nj5wN6ZehWhA6BrWHA9WDoGSJeWlniu18HVBJSCBiOgBiw4VoiBSWSQOfjJu1TS44/gHDt2UeOeOPyU0/LbCk+ORT0Hj5gMyk0JJE16BnLWgZcvyGmF8C8NBTwVejJTmILgVQTEANOdQckvz4Ezrna49n269UArgWwb32SFdOmv9ktvVOjQ88NC+h+0D7Pu7t3OkWfohIf1ZIG/D9MrxDz0srSvOWJJycRhUDqCYgBp74HUkGCCaRlTMlnwu8BOqJp6AsyMl+ecPyJx7eU0t01/dPuQ/YdCMAUvxsWN+D6Nr0G4I5QwLcswUtFwgmBlBIwxZtMSglJctMQcGcVXEDM2q5XewBCi697Z1z9fprbfVhLA3oPH7BecTmyzCDcJgYcbQUTrVagLq4syXvODL2RGoVAWwTEgNsiJD83PAHtAiuwo5iIJ8RS7KRTRr3gHXHMyS2N7bxfr/Wd9u0hBhwLzBSMYfA/VMW5aM38CZ+lIL2kFAIJIyAGnDCUEigVBDyZBdcxuJiAXrHm97hcNeXTZnzhcjoHNzdHuxirz5EDt4KgHYo29MtOO+BGjWD+GgotCpX4/mLoBklxQqAVAmLAsjxMSSDtuPzT2QE/GKe3R8CVZ571/GnDDm/xYqseQ/Z9wdU1vcVdcnty6jHHtgZcD5PxIhy8KDRfbuahx/qSmPoSEAPWl69ETzSBkfm9PCoXA3RdR0L37NT5hzsvn/qrQsr+zcXxdO+8pdtBfQ/uSI5kzLW9AddBJkYQCmvnh99JBnfJIQQSQUAMOBEUJUZSCLizpkwgJj+AFi+giqeQWd6xazMHH9TiBVu9jxr4quJQjosnZrLHigE3Ir6dmRaFS3PnJbsPkk8ItIeAGHB7qMmcpBKI3kzDodwMpvxEJt6/Z8+v/pY3uROBejYXt8v+vV5J36fHyFhz/rrjFzx0350I/bMcswNLcOTRjad+sfVj/KNsNja+/CzOHDMOV1x7E3r07I1nHn8Ity3+I0adeR6m/f4GeNJivx21GHAz3SF6yKE6Zz5aOn5rrL2TcUIgFQTEgFNBXXLGTMCdkX8eEW5O1K63aeK5F170/BH9BjR7LlhxOqp7D++/DUS7b+TRUuE1NdW44y9z0bvP3jjvknx07tKt0dCdO2uw5K/zkHHC6Tg28xQ8XrkSP/+4Dd6L8nD/3bfgkryrsPapxzD0iKPhdLqw5aN3MfrccW1yEgNuHhEBm1UFM8PzfaE2IcoAIZAiAmLAKQIvadsgcMxUl8cVuRmMWXqyOniffT4uvXRCfwDu5vL0OGT/da4unpPaquGTLZuiu9+rZs1HenrnPYb/9OM23P7nGzD92pvQvUcvfPbpZlQ+eDcmTPk9Hl55V9SAn3niYfQfcBA+2vQWsi/IRdfuzW7MG8UWA26rMzQ7FMgtaWuU/FwIpIKAGHAqqEvOVgmkZRScxMTzAbRpfIlAufDSiesG79O32VyeXp0/7Dao76Ft5dn40jMIPRTED99/i482vY3JM67HJb4r4XA4o1NbMuDLr56DF59bg1vKinHyadkYfMjhOGTYkRh6+DFtpYz+XAy4bUwE3K8qPDM8P++rtkfLCCGQPAJiwMljLZliIODOyJ9Vd8jZFcPwhAw5auDA9/943oWt3RnrbcXlOLK1ZE9UrsQ7b7yC6dfMg8PpxN8C1+PcC3J3nwduyYCn/u6Pu8/5bv3Xh3hj4zrs2P5z9LB0wdVzMHbcZCgOR4upxYBjXgLvE9PMytLcJ2KeIQOFgM4ExIB1BizhYyPQ5fjcvXdG3LcDuCC2GYkddUve5Jf269mr2WcBd+3f5+W0vbq1eP9orZJ1z4Txyy8/4dzzdt2MSzNk7XV2zvhWd8D1Bvzbbzuih6SPyTwZL619ApfmXRU9NH3u+ROjh6xbeokBx7cOmGhWuCS3LL5ZMloI6ENADFgfrhI1DgKuzIJjFOBOgI+OY1pCh5445NA3rzl3TLNPSVKcjp97De9fS0QtOuHXX27FittLMfV3N6Bzl67Rq53HXJCLIUOPRO3OGjhd7mYvwho/+XdRHS+tfRx99z0AXbp0x5PhB8SAE9rdPYJVpKlpVz+44OKf9E0j0YVA6wTEgGWFpJSAO7NgrAJeznHcSlKvgpfkX76xT9duGc3F7zH0gJdcndzN7pC18cyMDS8+jb8v8GPHjp8xados5IybhPfefhWvvfIc8q8sRnNfQ+rZq0+jdJFILVau+Hv0P9/UmRg3cbocgtaj4YQXlYgy47EFE9/VI7zEFAKxEBADjoWSjNGFgCcj/yoQbtEleDuCnn3kiA2Xn3paZnNT03p3ebfrwL33eLxhW2m0i7O++uJTnH9pQVtD2/VzOQTdLmz1kz4nohmVJbmrOxRFJguBdhIQA24nOJnWMQKerPwFen/FqD0Vrpg2481u6enNHoruc+SATeR0DIs1rhqJ4OH7l+KEUWdj3/0HxDotrnFiwHHhanYwgWZUBnK16w/kJQSSSkAMOKm4JZlGIC1zyn0M2nV1ksFeF2Rkvjzh+BObveCq28C9XvL07triYehUSBEDThj10lDAp93mVF5CIGkExICThloSaQQ8WQVrwdziU4iMQOme6VdtSvd49tjpktPxXZ/hA9JB2PNOGykqXAw4oeDvCwV8MT1TOqFZJZhtCYgB27b1yReeljVlIzMZ+uEGGpVJp4x6wTvimGYfRdjzsH7rnWmurOTTaz6jGHCCO0F4MVTiS8oNYBJcuYQzIQExYBM2zYwlezLz39Prfs6J5uFyOGoqpl/9hcvpGNw0dlqfLm90HbB3yr4u1bQeMeBEdz8a7/NQwKfPSXtdypWgZiUgBmzWzpmobk9m/r8AHGiiknHlmWc9f9qww5s9VN77qIEfKw7lICPoEQPWrwuhgE/eH/XDK5EByAKTZaArAU9m/jcA9tE1iQ7Bu3bqtG1ZwbQqh6Ls1zR81wP3fjmtZ5dW74ylQ0nNhhQD1pX01lDAN0jXDBLc1gTEgG3dfn3FezKn/ARQ4+fy6ZsyodFneceuzRx80KimQcnl+KrPEQP6grDrSQspfIkB6w5/bSjgO1X3LJLAlgTEgG3Zdv1FezLzawAk7YEKeijq273HV7dOzu9EwB7PBex1eP/XHB7nsXrkjSemGHA8tNo5lnB3qMQ3uZ2zZZoQaJGAGLAsjoQT8GTmfw2gzYfYJzyxDgHnXnjx80f067fHueD0Pt02dBnQp9m7ZulQRoshxYCTQ5uZ54VL8+YmJ5tksQsBMWC7dDpJOj2Z+WEAY5KUTvc0g/v23bJw/ETtilh302R9Rgz6jBRK6dWyYsC6L4HdCeRJSsljbZdMYsB26XQSdKZlTrmJQX9MQqqkplh42cR1g/fuu8d3Q7sN7vuyp0fnlF6MJQac1KUAJlwVLvHdmtysks2qBMSArdrZJOtKy5pyOTPdmeS0SUl3RP/+7829YNzhTZORy/Fpn+EDUnqVrBhwUpZAoyQMmhIO5K5IfmbJaDUCYsBW62gK9LizCi4g5odSkDppKf/um/Ly/r167rHb7Xl4v7edHteRSSukSSIx4NSQZ+ZLw6V5D6Qmu2S1CgExYKt0MkU60kZOPoVVZW2K0ictbdbBB79ROCZnjztgpffp9lKXAX1S9oAGMeCkLYHGiQjfEeGcyvm+11JUgaS1AAExYAs0MVUS3MfnH04qPQrmPW7ZmKqa9My7pODyjX26dMtommOvEYO+gUIpuepbDFjPjrcVm19K86Sf/eDci7e3NVJ+LgSaIyAGLOuinQRuVDyZXz4BYHQ7A5hu2ugjhq+/4vTRezyIofvgfV5y9+iUkl2wGHDKl9GyUMBXkPIqpABTEhADNmXbUl+0Jyv/z2Bck/pKklvB8mnT3+qe3umohlkdLueHvYb3PzS5lezKJgacCupNc1JhKJC7yAiVSA3mIiAGbK5+GaLatMyCyQxebohiklzE+cdmvDjxxJNObJq21/D+7ztczsOSXI4YcLKBt5CPVeSEF/hCBilHyjAJATFgkzTKKGW6jpt0nENxPMFAL6PUlOw67rny6k3pLvewhnnT9+q+rkv/3kl/jqzsgJPd/ebzEeFfquI4J3zzhC3GqEiqMAMBMWAzdMkoNY6alOb5zfEkgGYfVm+UMvWuY+KJJ71w/rEZTRnwXkcP2gai3nrnbxhfDDiZtNvMtSYU8FnmLnBtqpUBHSYgBtxhhPYJ4Mks+AfAV9pHcfNKFUWpuXfG1V+6nc5GzzjufvA+L7q7ddrj8LSevMSA9aQbf2wC/bkykHtd/DNlhh0JiAHbsevt0OzJmHIFiG5vx1RLTpl+xui1Zxw+vNGjCh1u5zu9jug/PJmCxYCTSTvGXKxOC5VOsuRd4WIkIMNiJCAGHCMoOw9zZxUMBfM6ApJ6eNXIzDt70retmDa9yqHQfg3r7D184IeKS0naFdFiwMZbJQze5oDjpMcCEzcZrzqpyEgExICN1A2D1uLOnFJOIJ9By0tZWTPHeNeOPHhIo11w+t7dX+jSr3fSzpGLAaes/a0mZuDecMA30ZjVSVVGISAGbJROGLQOd0b+OCKsMmh5KS1rr27dvrxtckEXhajH/wqh3/Y6elAtCF2TUZwYcDIoty8HM00Ml+be277ZMssOBMSA7dDl9moceU26R/3pRYD2uAdye0Nabd4NF1z4/JH9B57SUFf3g/Z50d09ORdjiQEbekW9X+NJO/nJuRdvM3SVUlzKCIgBpwy98ROnZebPY+AG41eaugoH7rXXlsUTfAMAuOurUNzON3sf0X9EMqoSA04G5fbnYMbicKlvZvsjyEwrExADtnJ3O6DNNTI/Q1GxrqGxdCCcpacGLrls3ZB99210E45kXYwlBmz8pcWknhEumfSM8SuVCpNNQAw42cRNks+Tma893/cCk5Sb0jKH7t/vvZvHXXx4wyI69e22tvMBfRpdoKVHkWLAelBNdEx6JhTIPSPRUSWe+QmIAZu/hwlXkJaZP4WBZQkPbOGAf8nNe7l/7z7H75ZI+HGvEQd2Av3v0LQe8sWA9aCa+JhEmFlZ4luc+MgS0cwExIDN3D09ah81o4unqvoVMBrt6PRIZaWYGYMHv3G997xGF6v1GLLvOlfX9MTcH5oQAWMHA9uJsF37M4Dt81esAgOdAXQCuDNAnbDr72lW4mt2LfLdYLN3UJ/6xYD14WraqO6s/DnE+JNpBaSw8NsmF2zs2717Rn0JTo/r9Z6H9zsmnpIIWAvQpyrUTxVSPgEpnyo1NZ8eO6zzN/HEOXNmsLPHqQwD1MNIoWHMrD2pSXuAxMB44sjYxBGQ7wYnjqVVIokBW6WTCdDhyZx0MMPxitzxqn0wTxt2+IYrzzwrs+HsXkf2/8jhdB7SUkTNcJloLUhd5/gxbd2xx9LO9mWPbda461d1r1JqTiKOnMzASSDKim2mjEoEASLKrizJXZ2IWBLD/ATEgM3fw4Qp8GTm3wpgRsIC2jDQ8qlXvNm9U+fdX0FK37vbc1369Tm1AYodRBQGEFZc7meOHUhx7WwTjfSs4op93YTjWVVHETAWoH6JziHxGhF4NBTwnS9MhIBGQAxY1kGUQNpx+SezgucFR8cIeI8+5uVJJ4/afTEWM77f+9gDezPxA6QqD2Qe4nmkYxn0m509d0knpSY9R2WMJSBn13lleSWaALNyVrh04lOJjivxzEdADNh8PdOlYk9WwcNglk/mCaBbMf2q9zt5PNo519cBujN7/FDTPRln7OyV/ThSO5aJLwMwMgFYJEQdASY8GC7xXSxAhIAYsKwBuLMKLiHm+wVFYgiMH3niCxdlZt1rRuNtjkBOUXAcE7SHcWQnhpBEAeP0UKnvWSFhbwJiwPbuf1S9OzNfu/BKLsbp+Fr4BKDbqpWfbsMrD/7W8XDGiuAtCp7GQB7tMmN5dYgArwwF8rSjC/KyMQExYBs3X5OellHgY+Jym2PoqPwfCbhdcfI/fn1p+dcdDWb0+Tn+u09QQbMIpJ0nllc7Caigk1cHcrXbvcrLpgTEgG3a+HrZnswpzwB0ms0xdET+ElaVW2pevev9jgQx49yc4vIprNIsEFr8mpUZdSWrZmIEK0t9ecnKJ3mMR0AM2Hg9SVpFnozJ2SAllLSEFkpETKuI1Ft+27D8RQvJiltK9nVL+sCdXkjArLgnywRAUUaG5k9cLyjsSUAM2J59j6pOy8pfxYxxiUBw7LCBmHrBqThr5OF49+Mvkf37v0TDnjXyCCz8wyUY0r8vfqveiZVPrMeVpcFGKecU5ODKS85Ajy7p+Pf3P2Hukkfx8DOv4b6S6Tj1uKH44t/fY3qgHGtf+zARpXY0xn+YaEbN+qUPdzSQlebnFFeMZuYFAJLyGEYLsVsWCvgKLKRHpMRBQAw4DlhWGpqeMWWkSvRyojStD94AhQgORcG3237GOVfvuu/8P8uuwuAD9sa0+Xdj7ClH47JzsuC/5UHc/+SG6M814w7+aRpe2/QpbrzjEdw5ZxK6dErDouDj+OPlY3HzXZWYPu40vLrpU1TX7MQxQwfuNvdE1R5rHAI2RkAzdm5Y+nqsc+w0LrobdqUvIMIUO+nuqFaVHceuLp0ga6qjIE04XwzYhE1LRMmerILbwXxFImI1jPH4LddF/1pvwG+uvAkb3v0XrigpR9dOaXjuriI8vWETiv6+KjrusnNG4uYZF2DObQ/jvsdfwQ1Tz8P4szJx3xPrceHpx0YN+MpLTsenX/0XQw/cD3+550ms+r+NiS67zXhEtKpq/dJL2hwoA5BTVHEVU3Q3LDfyiGU9EC8IleQVxTJUxliLgBiwtfoZkxpPxuVDQJG3AEqPaUIcg5oa8COLf4eB+/WJ7oCPH34QiiZn49HnXo8acmsGfO1fVmLGRafjtIyh+PrbH/Hlt9vw9uYv8IdF98ZRTYKGEhZWr192fYKi2SKMdqU0Q1kCQLshibxaJ/Dx19//Nuz1O6fpeh9waYLxCIgBG68nuleUlpV/MzNm65GoqQFr54DL/nAJDu7fF//94RfsrI3gwadfbXMH3PCc703TL8CoYw5FmseFwwcfgI3vfYLLb16OLZ//Rw8JjWKSgjOqXln2jO6JLJhgrP+eYSpU7VCHmHAb/WVWLg2XTnzAgstAJLVCQAzYbstj3DiH57NuH4EwWA/pTQ24YY5Lz8rEzTMuxOJ7nsDtD+66CVBLh6DrDVgz8BumjsW6NzfjjMxhuHbxSiz4/cW45f6no4esdXxtrt6wTL5e00HA4+au6lJVXaVd5Ssm3ApLuT1lBxeaSaeLAZu0ce0t252Rfx4RdHsgQEsGPHbU0Sie4gWDkTtnCbp3ScdePbvhvz/83OxFWCPzdj2S+P7SGfjsm++iF3aNPzsrKQbMRC/XrF96QnsZy7w9CXj9wffEhFtbGaxSRBlWuTD3I1k/9iEgBmyfXkeVerIKloI5Xy/ZzRmw9m8nHX0I3t78efQK6Bfe+Ah3FOch84jBGDH+BjT3NaTyUOOv1w4dtB/Kb7o8egj6zY8+w6Qb79LrEPRb1RuWyVdpdFggXn/wOQCjdAhtiZBEKK4s8QUsIUZExERADDgmTBYZdNSkHh6P8hFAe6daUcXN09Bv714YNdVQ7zdy2FnnhSEm3Crg10MB37E6t0DCG4iAGLCBmqF3KWmZBRMZXKF3nrbiD9p/r+huNvT8mygLPt7W8GT9/At3rePoX16/87tkJbRrHjHhVjpPfG6oJM8wvxR2XaPJ0i0GnCzSBsiTllHwABPLc0ib9IKB7ynCJ1S/tlzOvyVhnebMWtaVHa5KORzdDGyipaGS3MuT0AZJYQACYsAGaEIySkg/bnI/VVG0eznKzREaA/9VIZz52/plLyWjD5JjF4ExRcsOVMj1GIDDhUkjAj9EPJFha+ZO/rdwsT4BMWDr9ziq0JNVMB3Mt9lEbuwyicdWr1+u7cbklWQCOcXlpzLjcYA8SU5t6HRMuCpc4rvV0EVKcQkhIAacEIzGD+LJzF+j3SHS+JUmr0JmmlOzcen85GWUTE0JeP0V0wC+Q8g0IvBoKOA7X5hYn4AYsPV7jE7HTN034op8CobsNOr7TRSuXr/Ua4P2G16ityj4ZxCuMXyhySvwh+qd6PfUIt+O5KWUTKkgIAacCupJzmmUq5+TLLvFdNpFV8x8+s6Ny982Sk12ryO7uCJMzGPszqFevwp17OrAJDk1YvEFIQZs8QZr8tyZ+csI8oi43a1mnl69cbkc9jTQ2s8pqjiISX0WoH4GKitlpRD4z5WBvF2PFpOXZQmIAVu2tf8T5snM/wTAIBtIbVMig4M1G5bntTlQBiSdQN1jDG9JemJjJpSbchizLwmtSgw4oTiNF8x13OXHKYqa/AfoGg+FVtFmBXT6bxuWfmnM8qQqrz/4FIDRQgJwcGTQo6WTtwoL6xIQA7Zub6PK3Fn5c4ix68kGNn8x4+KajcsetDkGQ8vPKa4YzcyaCdv+xcDUcMB3l+1BWBiAGLCFm6tJ82TmrwNwosVlxiCP76zesHxaDANlSIoJZPvLbyHQVSkuI+Xp5RGFKW+B7gWIAeuOOIUJhud29qS7t6ewAsOkVkHH7tyw9HXDFCSFtEhg7OyV/dRIzXoQ7WdzTN+GAr6+NmdgafliwBZurydrSg6YtNv92fwlu1+zLQBvUXA2CDebre6E18tKRqh04qsJjysBDUFADNgQbdCniLSsgvnMXKxPdPNEld2veXpVX+mYont7KhTRLh48yHzVJ7Jimh0K5JYkMqLEMg4BMWDj9CLhlXiy8p8G4/SEBzZVQNn9mqpdDYr1FgevAePPZq0/QXWvDQV8pyYoloQxGAExYIM1JJHleDLzfwHQJZExzRZLdr9m69j/6j3n6jUeZ5fvtF3wcPOq6HDlP4YCvp4djiIBDElADNiQbel4Ue7jLj+MFPW9jkcycwTZ/Zq5e1rt8rAG+T6w2ddwa/WLAVu0u2mZ+VMYWGZReTHJkt1vTJgMPeiM65d076Skf8DAvoYuVMfiGHR+OJD7qI4pJHSKCIgBpwi83mk9mQVLAJ6qdx6jxmeme2s2Lp1o1PqkrtgJeP0VdwBs2+9wM/O8cGne3NiJyUizEBADNkun4qzTk5n/FoAj45xmmeFMPLFm/fJ7LSPIxkKy/cFzCVhtYwTyfGCLNl8M2IqNHTku3aN2+9WK0mLRxMC2mt9q+uOdCnmeaizATDDG6w++C+BwE5SqR4lbQwGfPExFD7IpjikGnOIG6JE+LatgFDM/p0dsM8SUw89m6FJ8NXqLgzeDMTu+WdYZ7XBHej46b/KP1lEkSjQCYsAWXAdpmQUTGVxhQWkxSWLiS2rWL18V02AZZAoC3lkrsuBwvGKKYnUokjlyarh08lodQkvIFBIQA04hfL1SuzMLiggc0Cu+keNGDz9vWNbbyDVKbe0j4PUH3wcwrH2zTT/rmlDA91fTqxABjQiIAVtwQXgy828FMMOC0tqUxKBgzYaleW0OlAGmI5DjD/6DgStNV3giCibcHSrxTU5EKIlhHAJiwMbpRcIq8WTmaw9gyElYQDMFYuXs6o13PWmmklyj9koAACAASURBVKXW2AjkFFeMYeZwbKOtNYpAb1UGckdYS5WoEQO24BrwZBa8DvDRFpTWqiQGvq/ZsKyP3XTbSa/XH/wJQDc7aa7XGgr45P3aYo2XhlqsoZocT0b+tyDsZUFpbUjif1ZvWD7Ofrrto9jrD94P4BL7KP6f0jQ1rceDCy7WPoDIyyIExIAt0sjdMs652uPZ9muV1WTFooeAm6o2LLsxlrEyxpwEsouDVxLjH+asvmNVR5SagWvmF3zWsSgy20gExICN1I0E1OI5fupgRCIfJyCU6UIwML5mwzJthyQvixLwFgVPA+EZi8prVRYRH1lZkveOHbVbVbMYsMU6a+ebcKjMR+3cuPxti7VU5DQgcEFxxb47mb+2IxQVdPLqQO46O2q3qmYxYIt11pOV7wWj0mKyYpJTXetw4/U7d8Y0WAaZloDXX/4jQN1NK6DdhSveUGCiLa8Cbzcyg08UAzZ4g+Itz501ZQIx3RPvPAuM/7h6w7KDLaBDJLRBwFtU/gqIsuwGiohzK0vy7Pi7bdlWiwFbrLWejClXgOh2i8mKRU5l9YZlY2MZKGPMTcDrL18OkO1uSsGEq8IlPu0mO/KyCAExYIs0sl6GJ6OgEMQLLSarbTmMBdUblxW1PVBGmJ2A119RDPB8s+uIv36aHQrklsQ/T2YYlYAYsFE708660jLz/8TAnHZON+00Ykyq2ris3LQCpPCYCWT7g5cTcGfMEywykJjLKkvzZllEjsiQpyFZbw14MvO1G7b/3nrKWldERKdWrV8qT4uxQeOz/RXnEfgRG0htLJFwZ6jEN812ui0sWHbAFmuuO3PKcrLh+TExYIst5FbkjJ1dcbyq8kv2Ubxb6QOhgO9SG+q2rGQxYIu11pM55UGALrKYrDbliAG3icgyA7Ln3HswRSKbLSMoRiEMPBkO+M6OcbgMMwEBMWATNCmeEj2Z+dqTgM6MZ44VxooBW6GLsWk478YVPSI1jh9iG22pUc+GAr7TLaXI5mLEgC22ADwZ+U+DYLtfUjFgiy3kVuSMG7fKUXVQVa19FO9SKjtg63VcDNhiPfVk5q8GcK7FZLUpRwy4TUSWGZAza1lXdrh+toygWIUQQqESnz2f8x0rI5ONEwM2WcPaKteTMeVhEJ3f1jir/VwM2GodbVlPTvF9fZlr/20fxbuVPhwK+C60oW7LShYDtlhr0zIL7mPweIvJalOOGHCbiCwzwDsnOAgRfGIZQbELkaugY2dlipFiwKZoU+xFujPzVxAwKfYZ1hgpBmyNPsaiwvvH+w5Dbe17sYy11Bime0KlubmW0mRzMWLAFlsAnsz8OwBY8cv6Own4CUS/KIqyw6EoVU6Ho8bpdNY63S61S5dOa7Y8eFOZxdopcpohkD2rPIMctMF+cHhFKJA3xX66ratYDNhivfVkFfwdzFcbVFYVEf1MhO0KKTscDkeVw7nLRN1OF7s9LnK73Q6P2+PyuF1pLpe7k9vt6uJ2ubu5XI7OiqK0KIuBqeGA7y6D6payEkggu2jFKCLHcwkMaY5Qcicsc/QpjirFgOOAZYahnswpiwC6TsdadxDRL0S0w+FQfnUojmqH01lnok72eNxwezwOj9vl9rjdaR6Pp5Pb5erqcru6Ox2ONL3qYqI/hUtyb9ArvsQ1DoHs4gofMdvuvt8E3FoZ8F1lnE5IJR0lIAbcUYIGm5+WmV/CgL/Vsgi/KETbNRNVHM5fnU5Hlcvh3Ol2uWpdbid73B7yuFwOT7rH6XZ50j3aLtTt6uZ0uXoQ4DKY5F3lEO4Olfhs94g6Q/ZC56Jyisr/yEQ36ZzGiOH/Ggr4rjFiYVJT+wiIAbePm2Fn9fMWPedxu5Dm8Shut8eZFj2a605ze1ydXC5PV4XQC0DLx3INq6zNwuQuQW0issYArz+4FEC+NdTErkKehhQ7K7OMFAM2S6dirDPbXzGZwMtjHG6dYURbQiW5Q6wjSJS0RMDrDz4FYLT9CHFJKJA32366ratYDNhivc0uvvt0YuVpi8mKQQ5XhwJ5up1jjqEAGZIkAtn+4EcE2O7DFjPPC5fmzU0SZkmTBAJiwEmAnMwU2f4VhxIcHyQzp1FyMSJDw4HJHxqlHqlDHwJef/A3ALb7sMVME8OluffqQ1WipoKAGHAqqOuYc9z1q7pXKVU/6pjCyKF9oYCvwsgFSm0dI3Bu8YqjHOx4s2NRzDk7AmStCfhs+P1nc/YrlqrFgGOhZLIxXn+QTVZyosq9JRTw/S5RwSSO8Qh4/cE/APiL8SrTv6IaT1rvJ+devE3/TJIhWQTEgJNFOol5vEXBb0DYJ4kpjZGKaH2oJHekMYqRKvQg4PUHHwFwnh6xjRyTwdvCgbzeRq5RaoufgBhw/MwMPyPbH1xPQKbhC018gZFQwOdMfFiJaAQCU6cucX3TO/1bAD2MUE8ya2BgQzjgy0pmTsmlPwExYP0ZJz1DdnFwFTHGJT2xARIy0THhktw3DFCKlJBgAt6i4GkgPJPgsKYIx8C94YBvoimKlSJjJiAGHDMq8wz0+oN/A2DTc6HsDwXySs3TLak0VgLZReVziejGWMdbaZx8BclK3fyfFjFgC/bV6y8vAihgQWltSiJgXWXAd3KbA2WA6Qh4i4LrQDjRdIUnoGD5ClICIBowhBiwAZvS0ZJy/OV5DLq7o3HMOp8VPiA8P+8rs9Yvde9JYMys4FDFgU12ZSNfQbJm58WALdjX7KK7zyRSnrSgtJgkMWhKOJC7IqbBMsgUBHKKKq5i4ltMUawORcpXkHSAaoCQYsAGaEKiSzjfX967FvRdouOaJR4B91cGfOPNUq/U2TYBb1HwURDGtj3SeiPkK0jW62m9IjFgi/bWWxzcBMZQi8prXRZhW2Rn5LA1ZZP/bUv9FhN9/szg3rUu/AtAF4tJi0mOfAUpJkymHCQGbMq2tV20t6j8LhAVtD3SmiMIuL4y4FtoTXX2UuX1B7VHD2qPILTli8G3hwN5M2wp3uKixYAt2mC7X4gF4P2vv/9txOt3Tttp0RbbRla2P/gCASfZRnAToUyUFy7JDdpVv5V1iwFbtLtj/fcMU6G+b1F5scoqCAV8y2IdLOOMRyDbX3EegbXbT9r2pUYwbPVCny2fcGb1posBW7jD3qLyb0Bkv3tC1/WUgXVh+U6wqVe4Xe/93KBpP4QCvl6mbqIU3yIBMWALL44cf8WDDL7IwhLblMag88OB3EfbHCgDDEdgrL/iJBX8guEKS25BT4QCvnOSm1KyJYuAGHCySKcgT3ZxeSEx2fpCJCZaHS7JzU4BfknZQQJef1C78Eq7AMu2L7kFpbVbLwZs4f7a+eb1DdvK4HHhQN4/Ldxqy0nLKa4YzcxPWU5YvIIUPi80P++xeKfJeHMQEAM2R5/aVeU5N97TzVmj/gdAWrsCWGQSA8+FA77TLCLHFjK8/qBmvqNtIbYVkRHFMXDN/Amf2Z2DVfWLAVu1s3W6vP7gWgCnWFxmm/LkqxxtIjLMALvfdnJ3IwgfhUp8hxqmMVJIwgmIASccqbECZhcHFxHjOmNVlfxq5G5CyWfenoxjZ6/sp6o1LwHUrz3zrTWHV4YCeZdZS5OoaUhADNji6yF7dtBLKiotLjMmeUSYWVniWxzTYBmUEgLZ/vJbCHRVSpIbLKnczc1gDdGhHDFgHaAaKWT23CWdqDpdu4+ubb8P/L9+sAqm0aFS37NG6pHUsotAjj94AQMPCY9dBJjVs8Klk+RCNAsvCDFgCze3Xlq2P3gPARNsILVNiQx+ndk5enXphB/aHCwDkkbg/LnBvWuroX0wOixpSY2daFMo4BMWxu5Rh6sTA+4wQuMH8BYHJ4Ehz8etaxUBd1UGfFON3zn7VOj1V9wB8DT7KG5DKfOCUGlekfCwNgExYGv3N6pu7Ozl/Vh1/osBlw3kxiSRQDMqA7m3xzRYBulKIKf4nonMaoWuSUwWnKCeWBmY9JLJypZy4yQgBhwnMLMO9/qDjwM426z1J7puAnaqwHnhgG9NomNLvNgJ5MypOIRVfhyMQbHPsvzIV0IB3/GWVykCIQZsk0WQUxy8jhmLbCI3JpkEfKNw5PhHSydvjWmCDEo4Aa+/4kWAT0h4YBMHJEJxZYkvYGIJUnqMBMSAYwRl9mHnFd97VIQjb5pdhw71vxcK+I7QIa6EbINAtr/8MQLlCKjGBCJqZPiaBZPfFS7WJyAGbP0e71bo9Qc3AjjORpJjlbo2FPCdGutgGddxAjnFwduZcUXHI1krAgFPVgZ8cqrIWm1tUY0YsE0arcn0+oPaYS25srKZnjPT3HBp7jwbLYeUSR1THLxUYaxMWQEGTsyEq8IlvlsNXKKUlkACYsAJhGn0UNnF95xOrD5t9DpTWN81oYDvrynMb/nU2UUrRhE5nrO80HYIZKCKVD4ktCDv83ZMlykmJCAGbMKmdaTkbH/5OwSSc54tQGSoU8KBSfKd6Y4sshbm5hRXjGHmsA6hLRGSGQ+GS30XW0KMiIiJgBhwTJisM8hbXHE9mEutoyjxSpiVC8KlEx9JfGT7RpSbwcTUe18o4JPvQ8eEyhqDxICt0ceYVWg35VBV59sAesY8yY4DGafLPaMT0/js4vJCYlqYmGjWjMLA5sj2PsMfv+XcamsqFFXNERADtuG6yPEH/8HAlTaUHpdkZkwPl/ruiGuSDN5N4MYbWXm9Jvg3ebpRTIvixlDAd1NMI2WQZQiIAVumlbELyfaXjyTQy7HPsO9IZtyR/q+0qx588OKIfSnEr3zMrOBQxUF/BfjM+GfbbsavxHRkZWnux7ZTbnPBYsA2XQDe4uCjYIy1qfy4ZDPjZZVw7ZqAb0NcE2062Du7fCxU+huAATZFEJ9s4qWhkrzL45sko61AQAzYCl1shwZvccXFYH6gHVNtOoW2g9TiUEneLTYFEJPsHH9wFgMLYhosg6IE2EGnhm/OXSs47EdADNh+Pd+t2OsPvg7gaBsjaI/0++DAnNDNvk/bM9mqc8b67xmmEt8E5gutqlEfXfREKJB7jj6xJarRCYgBG71DOtaX46+4lsGLdUxh1dCfMvGccEnefVYVGI8u7+zgVKh0E8B945knY6ME5KtHNl4IYsA2bv65hSv2cTiVdwDay8YYOiL9lkhtpGRN2eR/dySIWeeeV7RyYIR2alfu5ppVQ4rrfv9od+7wefNITXEdkj5FBMSAUwTeKGm9/uBfAPzBKPWYsI4vAL6t1u247fF5E382Yf1xlzym6N6eCiIzAJ4Bov3iDiAT6gjw7FAgr0Rw2JeAGLB9ex9Vnl1ccbTCvJ4Bl81RdEi+diMFEN/2zXdVt71+57SdHQpm0MnnXL3G4+z63QwwZgA4yKBlmqWsnyOKY/ia+RM+M0vBUmfiCYgBJ56p6SJm+8sXE+ha0xVuwIIZ/BYx7nISHngkkPe9AUuMu6RRM27t0rV7twnRHS8wPO4AMmEPAgy+PRzI03jKy8YExIBt3Px66efOvneAQ42sB7CP4EgYgX8T0wMRxqrVC3JNedOTMddXHO9QcCGDLwLQP2FkJNB2lTBydYnvPUFhbwJiwPbu/271Xn95MUDzBYcuBJ4A4QGudobDiy/7TpcMCQp6jn/5Xg52XkikmS6dnqCwEqYBAQJurgz4/ihQhIAYsKyBKIFxc1d1qaqu0nbBhwkSvQjwT0z0FFR6ilh9yijPfT2vaMXAiKJ4WcWpRHQqgB56EZC4+NgJzrLK6QnpZ8cIiAF3jJ+lZu/6PieWWEqUQcUwsBPMTxEpa5kj7zBcr64unfBDssqNXnynqmOYyAvguGTljSXPrX/IQb+9uzca+sW3P+HKv1bu/rcp5x6DszOG4LEXN+Hep7WHe+16afOuvmAkhhzQByoz3tjyNRY/8CJGHTUIl51xJDqnufHsG5/gH4+8EkspCR/DhKvCJb5bEx5YApqSgBiwKdumX9He4ornwXyyfhkkcisE3iHGWyBaz5HaNyOMrYn4jnG2f8WhBIdmsseB6Dgwa392mKET6R4Xbs4fjW++/wWLHlgXLfmYIftj+nmZ6NbJs4cBT8vJQObQflgS2oi+PbvgwpMPw2MvfYBhA/ZGbUTFps++xWkjDsSS0KvwnXkUXn7/c4Re/jApKAhYVxnwye9WUmibI4kYsDn6lLQqvbMrLoTK/0xaQknUFoEqAFu1/4iwVVX5Py1NUIj6MNAHgHZjlT6A9nfei0z8FbNzsw5BzgmH4q7Qa3h981fQDHn2xFFwOBT07tYJz7/1SaMd8J/yR0fx/HHZ/0X/r+2mP/z8v+jeOW23AY8+9iB8/p8f4XQoCNz7fFv8E/dzVi8KlU56KHEBJZLZCYgBm72DOtSfU1zxMDOfr0NoCSkE4iIQmHoWfqveiZvKn43O8505ApnD+uH+Z99B7pkjYjbgj7/6PnoIuku6B+998m90TndjSeVGfPRFcq6JY8KD4RLfxXGJl8GWJyAGbPkWxy8we07FKIrwc/HPlBlCIHEETjlyEHLPGoGHX3gfa9Z/FD30XJB9bPTPn/3nR1x1/siYDfiWh3ed89XOEf/+wuPx/c+/RuNph6UfeuE9PLhW328EKQqd8Nh8c34dLXEdlUhNCYgBy5poloC3uPwuMBUIHiGQKgJzfKeis8cF/11PRUvQLq7SDh83ff3fax+j3mBbOgRd//NrLz4BRIR9enXF5rrd7769u+7eYeuk9ZZQwPc7nWJLWBMTEAM2cfP0LH3s7JX9VHWndtxPbjmoJ2iJ3SwBbXd6xdgMPPnqFvyzmd3p8MH7NNoBa3/XXiMP69/sRVjaLvq0owfjrOMOwj8eWY/fXXh8sgz4W5UdI1eXTvhEWi0EZAcsayBmAtlF91xCpN4f8wQZKAQSRGDmJSfhwP16Yn7FWnz13Z7PuGhqwPU73ztDG5v9GpJ2Hrnha8Loo3D+icOiX1XSzFk7p6zHi0AzKgO5t+sRW2Kan4DsgM3fQ10VeP3Bv2tH/3RNIsGFQAcJLLzibPz3xx0ou3/XV5WM8CLgrsqAb6oRapEajElADNiYfTFMVWdcv6R7upL+jPb1S8MUJYUIgQYEjj54P/jOGoGHXngf697RvrGV+heDX2d2jk7mzVVSr1oqiJeAGHC8xGw43ltcfg6Y1thQukgWAu0gwCqYRodKfbu+OyUvIdACATFgWRoxEcjxB//EwJyYBssgIWBjAkSYWVniW2xjBCI9RgJiwDGCkmGA1x/UDkWfJiyEgBBongAB91YGfBOFjxCIhYAYcCyUZEyUwNjZFcerqvosQB5BIgSEQFMCtIkV9czw/LyvhI0QiIWAGHAslGTMbgLZReWFRLRQkAgBIdCUAHtDgbywcBECsRIQA46VlIzbTcDrD2o3lL9AkAgBIbCLADHfUFma9yfhIQTiISAGHA8tGRslkD27fH9SaTWAIwWJEBACeDgU8F0oHIRAvATEgOMlJuOjBHKuv/tkVhTtq0mdBYkQsDGBt1nhMXLe18YroAPSxYA7AM/uU7P9FZMJvNzuHES/bQnsIFU9t3LBpBdsS0CEd4iAGHCH8Mlkr798PkDFQkII2I0Ag6aEA7kr7KZb9CaOgBhw4ljaNpLXH9Qe2HCJbQGIcBsS4JJQIG+2DYWL5AQSEANOIEw7h/L6g68CONbODES7bQg8EAr4LrWNWhGqGwExYN3Q2i+w1x/8AUAP+ykXxTYi8Foo4DvORnpFqo4ExIB1hGu30Of4l+/lhPNbu+kWvbYh8GMo4OtpG7UiVHcCYsC6I7ZXghz/3ScwlBftpVrU2oFALWr3fjww5b920Coak0NADDg5nG2VJdtfPpJAL9tKtIi1NAGCemJlYNJLlhYp4pJOQAw46cjtkTCnqHwEE71hD7Wi0soEmOiYcEmurGUrNzlF2sSAUwTeDmnH+u8ZpkJ93w5aRaM1CdTWqgc9XjbpX9ZUJ6pSTUAMONUdsHj+MUX3HqhQRN7ALN5nK8pzgvs8Esj73oraRJMxCIgBG6MPlq6i7uENX1papIizEAGq/cX9cfraefNqLSRKpBiQgBiwAZtixZLO95f3rgV9Z0VtoslSBL4PBXx9LKVIxBiWgBiwYVtjvcLOnBns7HFhu/WUiSIrEGDgX+GA7yAraBEN5iAgBmyOPlmmylE33ujsWjN4p2UEiRCrEHgjFPAdYxUxosMcBMSAzdEny1Xp9QefAzDKcsJEkOkIEPBkZcB3tukKl4JNT0AM2PQtNK+A7KLyuUR0o3kVSOUWIHBTKOCTNWiBRppRghiwGbtmoZpziivGMHPYQpJEikkIkKpmVy6YtNok5UqZFiQgBmzBpppN0tjr7zlCVdRKAAPNVrvUa0oCVaxSVnhB7tumrF6KtgwBMWDLtNLcQsZdv6p7lVJ1G4DLzK1Eqjc4geedHlz8yFyfPLXL4I2yQ3liwHbosok0ev3BAIAiE5UspZqEABHuqCzxTTdJuVKmDQiIAdugyWaTmF0UVIkga9NsjTNwvczgcKlPMXCJUpoNCcibnA2bbgbJXn+wCoDHDLVKjcYmIOZr7P7YuToxYDt33+DaL5wTPLcmArlK1eB9MnJ5zFwVLs1LN3KNUpt9CYgB27f3plHu9QcjAOTwoWk6lvpCZdeb+h5IBW0TEANum5GMMAABr7/iAYAvNkApUoLxCfwYCvh6Gr9MqdDuBMSA7b4CTKZfLtAyWcOSWK7sepMIW1IlhIAYcEIwSpBkEsj2Bz8g4NBk5pRcBidA+CpU4jvA4FVKeUKgEQExYFkQpiUgu2HTti5hhcuuN2EoJVAKCIgBpwC6pEwcgWx/cD0BmYmLKJFMQ4DxdqjUd5Rp6pVChUATAmLAsiQsQSDHH/yagX0tIUZEtE6AaHuoJLerYBICZicgBmz2Dkr9jQh4/RXbAe4sWCxJoCYU8MnNWSzZWnuKEgO2Z98tr9rrD+4E4LS8UHsIjIQCPumlPXptK5ViwLZqt/3EyoVapu65Ggr4HKZWIMULgVYIiAHL8rAFATFi87RZrmw2T6+k0o4REAPuGD+ZbTICXn+wGoDbZGXbpVzZ8dql06IzSkAMWBaCLQl4/cFPAQy0pXijiWb6LlSau5fRypJ6hIDeBMSA9SYs8Q1NIPv6it+D+C/y/OHktkk7zMxq7eTVC6eUJzezZBMCxiEgBmycXkglKSYgV04noQHyHd4kQJYUZiEgBmyWTkmdSSPgLQq+xcBw2RUnBrm22yWFloVKci9PTESJIgSsQUAM2Bp9FBU6ERjjv3ueAmWOPI84PsCa6UKhcLgkNye+mTJaCNiHgBiwfXotShNAILuo/DciSktAKCuGqA0FfC4rChNNQkAPAmLAelCVmLYg4C0Ofskq9rProerooWXCf0IBn9yD2xYrXkQmmoAYcKKJSjzbEvD6g68CONqqh6s1w1UU2qFyZHY4MOnvtm20CBcCCSIgBpwgkBJGCDRHwFtc/jmrdIAJd8kqgz4OB3IPkc4KASGgDwExYH24SlQh0CIBr/+eJwH1OADdWLtUiZJ/Q5zoRVLanXgIzIwaItwRCviukbYJASGQPAJiwMljLZmEQMwETv39yszOnXf+nYBhrMb3VCdFoVqV8TWB14ipxoxcBgqBpBMQA046ckkoBISAEBACQkDuBS1rQAgIASEgBIRASgjIDjgl2CWpEBACQkAI2J2AGLDdV4DoFwJCQAgIgZQQEANOCXZJKgSEgBAQAnYnIAZs9xUg+oWAEBACQiAlBMSAU4JdkgoBISAEhIDdCYgB230FiH4hIASEgBBICQEx4JRgl6RCQAgIASFgdwJiwHZfAU30j5ux6qDfulVt1m6PuOtB6vgpVOLrqSemmTNnqlr8RYsWKe3JU1hY+DOArqqq3rh48eKb2hNDm+POzK8lwKH9WQVX7dywPL29sfSeF175YRmgXqfdTRLQbitJm7LHDz1c77wN48+aNetpZj6diJ5ZuHDhGcnM3TTXa5uryyLgRjwyh3iSyiOV+iW3OQmIAZuzb7pUnV0UVFu6LzEzzQqX5pa1lbiwsLAWgIOZyxYtWjSrrfHaz2M14MLCwukAbgNQU1ZW5qmP3VEDdmfkR4jQrPmrTJ/v3Lh0QEs6muT+88yZM38mooa/V+vLyspGN/13Ivp84cKFLcZtjVt45SbtA0uzv7vZ44e1+Dt9zTXXZDidzg1EtH3hwoVdCwsLqwB4iOi2hQsXXllYWMjaS6s/lvqMYsAbNle1yCNzSJq8x8XySyhjUkJAFmdKsBsvaU5xxS/M3KW1ykIBX6vrpf4Nvi5GpKyszBmL0lgNOEYTjGsH7MzK3+BgZLRWZ/WGZS3qbmjARFRERNqu+autW7eOGjBgwOY6M34XwBHM/N2iRYsGNTDjy8rKylbGwqh+TGvmWzeGs8cPa/FIQkPW2p/r6vsFwDQA9zHzN4sWLdovlpqMYMCtmW89j8whae06shILAxkjBDpCQAy4I/QsNNfrD0afjtPai1mtDJdOGtvSmJkzZ/6XiPoQ0Q/M3LOsrKzrrFmzHtUOUzacox0qVhTlBm2nXP/vdTsvrYbomyUzVxPR7l2u9vNFixZ1Kyws1MxC++99AFlN48Z7CNqTmd+2bmBnzYZl7uZ0NzHgudqY+kPps2bNupWZZxDRT8zcvU7jhK1bt746aNCgaxYuXHg9gO1tcW/48/DKTW3W29ouuLCwcCcQfbjDZZrh1rHWdr0b6nhuBKIfSD4BcGDD3NqhZlVV3yCiwob/zsxrAZzScOdPRP9k5ouIaDMzfwzgXM3cAawjoou1PxPRvvVxtDWzcOHCXvGw0MZu2FzVJo+2dsENPohE0zPzs0R0WhPt7zLzEQCiHyzrP8g0OdpRP+WXnTt35rhcrue0ntfW1p6m/bmB1ugRiHi1ynjrERADtl5P26UoNgMGh0t9re6uiEitra09vu5Q5wcAvq47T6iZ0CMAJmmHkLVTrprJ1tbWnl3/RkVEUQOORCL5SbYkowAABYJJREFUiqIs1d7ctD87nc7ZzHwgEX3AzEPrDDj6BtajR48jfvzxx7c0M2/POeBYDFjL09IuuKEBK4oyTzt9XFZWFv1gcd11191Q92/aBwaNxe6ddiyHeJs2cvXKD95i8JFtN5irs8cfltbCB4YXAZzQgOE2AJrxReoZ1tVcb8Cqw+G4KBKJPKxpqz9CrfXF4XBopyS0uTsAdCaiT2pra+c7HI5lmvE0MBwttlP7N0VRdtQdaYnmA6Dl76HFjfcagA2bq99CDDyIUZ1xSFqzPLQatUPvmjYi0gzz9AYGXLt169ahAwcO3FL34Uk71O0govnMPBvAdwD6aCzLysq6NYgVPZqkrd96DvVrWVGU2+o+WMZ99KPtvssIsxEQAzZbx3So11u0/DSQ85m2QmsXZbVkwDNnzlzYzM5Ie8N9VntTqzfHuvOMESLabZgNdhPR9zntjbhuV8L1Zlb3JqkZmWa8u/+vvfF15BxwIg2YiJrdAdft9laVlZX9Ydy4cQc1ODQd15vw6pWbtjEQywVxavb4YbuPLjTsa2Fh4fiGO19VVQs0w6zfCTPz3IYGXH+BVX0/6gw42pf6Q9DMHO1nWVlZ9P2ksLAwoo0DUFV3SF7756jh1h/piEQil9d/yKqrL+ZTFvV61m+p3kbMMfHIHJLWLA8AXeqOqmhHXF5sYsBRY505c+avmg5mXqXt3qPX6AEKMy8hIu3QfSMDrj+P3uRDSNP32jVlZWVj2vqdk59bm4AYsLX7G7O6WHbAIGwPlfiaPXRWf2iz/k141qxZHzHzkLqd39CGBtxwB6yq6oz6HVPdhqGhAce6A35be0PUawesvZHWbFze7M4/xnPAvwFIVxTl4wULFowoLCz8QdsRKoryhwULFvwt5iYBiOUQNEB3Zo8fqhlDs6+6DzPaz+oNpv5c8DZVVf8WgwHX9+VvdbvZ6rqLuRrtgBVFuV07BK8l0rSqqvpX7c/aYWlVVQ/W/vzZZ58NGThw4IeaOdevnXh4xHIImoA7M4akNctj1qxZ0d2qdtGgoihHt7YD1j4YNmCnqqo6r/4IR5MdsKZxOzN3qvsgov09yqyOxZhFixZdGI9OGWtNAmLA1uxr3KpauwK6PlgrF2HV7yJ272LqL8iq3x01MWBtB9upuXPA9TvgWbNmXc/MpfW59ToH7M7KryLG7nPNzYGL9SKsxYsXx3MVdLvOA8ZiwK2dA67boUbPAzfoye6roSORyH/aMODFMZ4DLlq4cOGC+iur68xL2wUrtbW1mU6nU/vgsfscfirOAdfv4Jv2vH4H2+TftavZR9Z/4AKwRlXVDc0ZcIO1qp12IUVR/M2t5XjP/8f9Sy0TDE9ADNjwLUpega3vgmlHKJDb6lXSyas0sZlaOwzNDLVm47KWDl8mtpAYo7VmwsRYNeayYZfEGMoSw1rdBTOtyjzE0yyP5q7irj98Xn91eP3Oth5UYWGhdv2Cqz27dUvAFhEJJSAGnFCc5g/m9Qeju5T/7TzBUGheuCRXu8DIsq/mdsIR8Gu1G5YfZ0TRzXwdqdWvHxlRQyJraubrSNzW14/iNeD6q6WJ6J2FCxfGcDFcIhVKLCsSEAO2YldFkxAQAkJACBiegBiw4VskBQoBISAEhIAVCYgBW7GrokkICAEhIAQMT0AM2PAtkgKFgBAQAkLAigTEgK3YVdEkBISAEBAChicgBmz4FkmBQkAICAEhYEUCYsBW7KpoEgJCQAgIAcMTEAM2fIukQCEgBISAELAiATFgK3ZVNAkBISAEhIDhCYgBG75FUqAQEAJCQAhYkYAYsBW7KpqEgBAQAkLA8ATEgA3fIilQCAgBISAErEhADNiKXRVNQkAICAEhYHgCYsCGb5EUKASEgBAQAlYk8P96X9hVuU35u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0910" name="AutoShape 14" descr="data:image/png;base64,iVBORw0KGgoAAAANSUhEUgAAAeAAAAEoCAYAAACAbyJMAAAgAElEQVR4Xu2dB3hUZfbG33OnJfSm2GiiKKgoliRYsWAjE2yoCJkAiSCou6sSzARWwZVMILDNtaAUM1FRXFtmwPK3oFgAe0MFV7HvuooNNAmZe/7PHRI2CSkzydyZW848j49Avu+c8/7Ol3nnu/fOvQR5CQEhIASEgBAQAkknQEnPKAmFgBAQAkJACAgBiAHLIhACQkAICAEhkAICYsApgC4phYAQEAJCQAiIAcsaEAJCQAgIASGQAgJiwCmALimFgBAQAkJACIgByxoQAkJACAgBIZACAmLAKYAuKYWAEBACQkAIiAHLGhACQkAICAEhkAICYsApgC4phYAQEAJCQAiIAcsaEAJCQAgIASGQAgJiwCmALimFgBAQAkJACIgByxoQAkJACAgBIZACAmLAKYAuKYWAEBACQkAIiAHLGhACJiLAzPTiuz/1cLs9PVSHo+fNy+4jwPUD7dz+8ze/4KfX75y200RypFQhYGsCYsC2br+ITzWBVavYccDR1YNcKgapwIEEOoCJe7DKPYioOzP3IqJeIPQCUy+AXQ1rvnnFquYk/AAg+h8DPxDjJwZ+Imj/p5+gqFtIdWxxeHZueXTe5B9TzUDyCwG7EhADtmvnRXfSCLy2ace+qts9CKwOUlk9UIEyCOBBDD4QoP4dKaQFA44jJP+XmbaQgs3Q/s+8pVaJbKmtcWx5apFvRxyBZKgQEAJxEhADjhOYDBcCbRFY/8GOY0B0EjmUU8AYBaBHW3Pa+/OOG3Crmb8CoJnys+RQnnlsfu7L7a1T5gkBIbAnATFgWRVCoAME3nuP3TtcVZkEymAFJ+ptuE1L1dmAG6VjoArMz4DwLIBXwoG8VzqATqYKAdsTEAO2/RIQAPES2PBB1VnkoAwGMgA+Uc8dblu1JdOAm6nleyY8S8ArzLxeDLmtbsnPhUBjAmLAsiKEQAwEXvmo6hyFcA4D5xBwUAxTkjIkxQbcdIf8JQHPkYJQL2ckdPe8yVVJgSBJhIBJCYgBm7RxUrb+BDZu3nkyI3KR0Uy3oXIjGXCTjnxOQChCCK0u8T2pf7ckgxAwHwExYPP1TCrWkcCGD3ccC8V5MYPPN9JOtyXJBjbg3SUT6F2VOQzikBym1nHxSmjTERADNl3LpOBEE1iz8v0RXQb1/bOnV5e+AIYmOr6e8cxgwI3100sghBSm0GOBiZv0ZCOxhYDRCYgBG71DUp9uBFY/8MGFHOGLoCDH2dmzreehB/QGc7puCXUIbD4DbgQhDJWXhhbkPaYDGgkpBAxPQAzY8C2SAhNJ4Mngx3vXumvyVMZ4AkY0jN3r8H4vOTyuExKZT+9YJjfgOjz0BBQsDc3PfUhvXhJfCBiJgBiwkbohtehGwJ05edjffFMW9evdW7s5RqfmEnXq22Nj5wN6ZehWhA6BrWHA9WDoGSJeWlniu18HVBJSCBiOgBiw4VoiBSWSQOfjJu1TS44/gHDt2UeOeOPyU0/LbCk+ORT0Hj5gMyk0JJE16BnLWgZcvyGmF8C8NBTwVejJTmILgVQTEANOdQckvz4Ezrna49n269UArgWwb32SFdOmv9ktvVOjQ88NC+h+0D7Pu7t3OkWfohIf1ZIG/D9MrxDz0srSvOWJJycRhUDqCYgBp74HUkGCCaRlTMlnwu8BOqJp6AsyMl+ecPyJx7eU0t01/dPuQ/YdCMAUvxsWN+D6Nr0G4I5QwLcswUtFwgmBlBIwxZtMSglJctMQcGcVXEDM2q5XewBCi697Z1z9fprbfVhLA3oPH7BecTmyzCDcJgYcbQUTrVagLq4syXvODL2RGoVAWwTEgNsiJD83PAHtAiuwo5iIJ8RS7KRTRr3gHXHMyS2N7bxfr/Wd9u0hBhwLzBSMYfA/VMW5aM38CZ+lIL2kFAIJIyAGnDCUEigVBDyZBdcxuJiAXrHm97hcNeXTZnzhcjoHNzdHuxirz5EDt4KgHYo29MtOO+BGjWD+GgotCpX4/mLoBklxQqAVAmLAsjxMSSDtuPzT2QE/GKe3R8CVZ571/GnDDm/xYqseQ/Z9wdU1vcVdcnty6jHHtgZcD5PxIhy8KDRfbuahx/qSmPoSEAPWl69ETzSBkfm9PCoXA3RdR0L37NT5hzsvn/qrQsr+zcXxdO+8pdtBfQ/uSI5kzLW9AddBJkYQCmvnh99JBnfJIQQSQUAMOBEUJUZSCLizpkwgJj+AFi+giqeQWd6xazMHH9TiBVu9jxr4quJQjosnZrLHigE3Ir6dmRaFS3PnJbsPkk8ItIeAGHB7qMmcpBKI3kzDodwMpvxEJt6/Z8+v/pY3uROBejYXt8v+vV5J36fHyFhz/rrjFzx0350I/bMcswNLcOTRjad+sfVj/KNsNja+/CzOHDMOV1x7E3r07I1nHn8Ity3+I0adeR6m/f4GeNJivx21GHAz3SF6yKE6Zz5aOn5rrL2TcUIgFQTEgFNBXXLGTMCdkX8eEW5O1K63aeK5F170/BH9BjR7LlhxOqp7D++/DUS7b+TRUuE1NdW44y9z0bvP3jjvknx07tKt0dCdO2uw5K/zkHHC6Tg28xQ8XrkSP/+4Dd6L8nD/3bfgkryrsPapxzD0iKPhdLqw5aN3MfrccW1yEgNuHhEBm1UFM8PzfaE2IcoAIZAiAmLAKQIvadsgcMxUl8cVuRmMWXqyOniffT4uvXRCfwDu5vL0OGT/da4unpPaquGTLZuiu9+rZs1HenrnPYb/9OM23P7nGzD92pvQvUcvfPbpZlQ+eDcmTPk9Hl55V9SAn3niYfQfcBA+2vQWsi/IRdfuzW7MG8UWA26rMzQ7FMgtaWuU/FwIpIKAGHAqqEvOVgmkZRScxMTzAbRpfIlAufDSiesG79O32VyeXp0/7Dao76Ft5dn40jMIPRTED99/i482vY3JM67HJb4r4XA4o1NbMuDLr56DF59bg1vKinHyadkYfMjhOGTYkRh6+DFtpYz+XAy4bUwE3K8qPDM8P++rtkfLCCGQPAJiwMljLZliIODOyJ9Vd8jZFcPwhAw5auDA9/943oWt3RnrbcXlOLK1ZE9UrsQ7b7yC6dfMg8PpxN8C1+PcC3J3nwduyYCn/u6Pu8/5bv3Xh3hj4zrs2P5z9LB0wdVzMHbcZCgOR4upxYBjXgLvE9PMytLcJ2KeIQOFgM4ExIB1BizhYyPQ5fjcvXdG3LcDuCC2GYkddUve5Jf269mr2WcBd+3f5+W0vbq1eP9orZJ1z4Txyy8/4dzzdt2MSzNk7XV2zvhWd8D1Bvzbbzuih6SPyTwZL619ApfmXRU9NH3u+ROjh6xbeokBx7cOmGhWuCS3LL5ZMloI6ENADFgfrhI1DgKuzIJjFOBOgI+OY1pCh5445NA3rzl3TLNPSVKcjp97De9fS0QtOuHXX27FittLMfV3N6Bzl67Rq53HXJCLIUOPRO3OGjhd7mYvwho/+XdRHS+tfRx99z0AXbp0x5PhB8SAE9rdPYJVpKlpVz+44OKf9E0j0YVA6wTEgGWFpJSAO7NgrAJeznHcSlKvgpfkX76xT9duGc3F7zH0gJdcndzN7pC18cyMDS8+jb8v8GPHjp8xados5IybhPfefhWvvfIc8q8sRnNfQ+rZq0+jdJFILVau+Hv0P9/UmRg3cbocgtaj4YQXlYgy47EFE9/VI7zEFAKxEBADjoWSjNGFgCcj/yoQbtEleDuCnn3kiA2Xn3paZnNT03p3ebfrwL33eLxhW2m0i7O++uJTnH9pQVtD2/VzOQTdLmz1kz4nohmVJbmrOxRFJguBdhIQA24nOJnWMQKerPwFen/FqD0Vrpg2481u6enNHoruc+SATeR0DIs1rhqJ4OH7l+KEUWdj3/0HxDotrnFiwHHhanYwgWZUBnK16w/kJQSSSkAMOKm4JZlGIC1zyn0M2nV1ksFeF2Rkvjzh+BObveCq28C9XvL07triYehUSBEDThj10lDAp93mVF5CIGkExICThloSaQQ8WQVrwdziU4iMQOme6VdtSvd49tjpktPxXZ/hA9JB2PNOGykqXAw4oeDvCwV8MT1TOqFZJZhtCYgB27b1yReeljVlIzMZ+uEGGpVJp4x6wTvimGYfRdjzsH7rnWmurOTTaz6jGHCCO0F4MVTiS8oNYBJcuYQzIQExYBM2zYwlezLz39Prfs6J5uFyOGoqpl/9hcvpGNw0dlqfLm90HbB3yr4u1bQeMeBEdz8a7/NQwKfPSXtdypWgZiUgBmzWzpmobk9m/r8AHGiiknHlmWc9f9qww5s9VN77qIEfKw7lICPoEQPWrwuhgE/eH/XDK5EByAKTZaArAU9m/jcA9tE1iQ7Bu3bqtG1ZwbQqh6Ls1zR81wP3fjmtZ5dW74ylQ0nNhhQD1pX01lDAN0jXDBLc1gTEgG3dfn3FezKn/ARQ4+fy6ZsyodFneceuzRx80KimQcnl+KrPEQP6grDrSQspfIkB6w5/bSjgO1X3LJLAlgTEgG3Zdv1FezLzawAk7YEKeijq273HV7dOzu9EwB7PBex1eP/XHB7nsXrkjSemGHA8tNo5lnB3qMQ3uZ2zZZoQaJGAGLAsjoQT8GTmfw2gzYfYJzyxDgHnXnjx80f067fHueD0Pt02dBnQp9m7ZulQRoshxYCTQ5uZ54VL8+YmJ5tksQsBMWC7dDpJOj2Z+WEAY5KUTvc0g/v23bJw/ETtilh302R9Rgz6jBRK6dWyYsC6L4HdCeRJSsljbZdMYsB26XQSdKZlTrmJQX9MQqqkplh42cR1g/fuu8d3Q7sN7vuyp0fnlF6MJQac1KUAJlwVLvHdmtysks2qBMSArdrZJOtKy5pyOTPdmeS0SUl3RP/+7829YNzhTZORy/Fpn+EDUnqVrBhwUpZAoyQMmhIO5K5IfmbJaDUCYsBW62gK9LizCi4g5odSkDppKf/um/Ly/r167rHb7Xl4v7edHteRSSukSSIx4NSQZ+ZLw6V5D6Qmu2S1CgExYKt0MkU60kZOPoVVZW2K0ictbdbBB79ROCZnjztgpffp9lKXAX1S9oAGMeCkLYHGiQjfEeGcyvm+11JUgaS1AAExYAs0MVUS3MfnH04qPQrmPW7ZmKqa9My7pODyjX26dMtommOvEYO+gUIpuepbDFjPjrcVm19K86Sf/eDci7e3NVJ+LgSaIyAGLOuinQRuVDyZXz4BYHQ7A5hu2ugjhq+/4vTRezyIofvgfV5y9+iUkl2wGHDKl9GyUMBXkPIqpABTEhADNmXbUl+0Jyv/z2Bck/pKklvB8mnT3+qe3umohlkdLueHvYb3PzS5lezKJgacCupNc1JhKJC7yAiVSA3mIiAGbK5+GaLatMyCyQxebohiklzE+cdmvDjxxJNObJq21/D+7ztczsOSXI4YcLKBt5CPVeSEF/hCBilHyjAJATFgkzTKKGW6jpt0nENxPMFAL6PUlOw67rny6k3pLvewhnnT9+q+rkv/3kl/jqzsgJPd/ebzEeFfquI4J3zzhC3GqEiqMAMBMWAzdMkoNY6alOb5zfEkgGYfVm+UMvWuY+KJJ71w/rEZTRnwXkcP2gai3nrnbxhfDDiZtNvMtSYU8FnmLnBtqpUBHSYgBtxhhPYJ4Mks+AfAV9pHcfNKFUWpuXfG1V+6nc5GzzjufvA+L7q7ddrj8LSevMSA9aQbf2wC/bkykHtd/DNlhh0JiAHbsevt0OzJmHIFiG5vx1RLTpl+xui1Zxw+vNGjCh1u5zu9jug/PJmCxYCTSTvGXKxOC5VOsuRd4WIkIMNiJCAGHCMoOw9zZxUMBfM6ApJ6eNXIzDt70retmDa9yqHQfg3r7D184IeKS0naFdFiwMZbJQze5oDjpMcCEzcZrzqpyEgExICN1A2D1uLOnFJOIJ9By0tZWTPHeNeOPHhIo11w+t7dX+jSr3fSzpGLAaes/a0mZuDecMA30ZjVSVVGISAGbJROGLQOd0b+OCKsMmh5KS1rr27dvrxtckEXhajH/wqh3/Y6elAtCF2TUZwYcDIoty8HM00Ml+be277ZMssOBMSA7dDl9moceU26R/3pRYD2uAdye0Nabd4NF1z4/JH9B57SUFf3g/Z50d09ORdjiQEbekW9X+NJO/nJuRdvM3SVUlzKCIgBpwy98ROnZebPY+AG41eaugoH7rXXlsUTfAMAuOurUNzON3sf0X9EMqoSA04G5fbnYMbicKlvZvsjyEwrExADtnJ3O6DNNTI/Q1GxrqGxdCCcpacGLrls3ZB99210E45kXYwlBmz8pcWknhEumfSM8SuVCpNNQAw42cRNks+Tma893/cCk5Sb0jKH7t/vvZvHXXx4wyI69e22tvMBfRpdoKVHkWLAelBNdEx6JhTIPSPRUSWe+QmIAZu/hwlXkJaZP4WBZQkPbOGAf8nNe7l/7z7H75ZI+HGvEQd2Av3v0LQe8sWA9aCa+JhEmFlZ4luc+MgS0cwExIDN3D09ah81o4unqvoVMBrt6PRIZaWYGYMHv3G997xGF6v1GLLvOlfX9MTcH5oQAWMHA9uJsF37M4Dt81esAgOdAXQCuDNAnbDr72lW4mt2LfLdYLN3UJ/6xYD14WraqO6s/DnE+JNpBaSw8NsmF2zs2717Rn0JTo/r9Z6H9zsmnpIIWAvQpyrUTxVSPgEpnyo1NZ8eO6zzN/HEOXNmsLPHqQwD1MNIoWHMrD2pSXuAxMB44sjYxBGQ7wYnjqVVIokBW6WTCdDhyZx0MMPxitzxqn0wTxt2+IYrzzwrs+HsXkf2/8jhdB7SUkTNcJloLUhd5/gxbd2xx9LO9mWPbda461d1r1JqTiKOnMzASSDKim2mjEoEASLKrizJXZ2IWBLD/ATEgM3fw4Qp8GTm3wpgRsIC2jDQ8qlXvNm9U+fdX0FK37vbc1369Tm1AYodRBQGEFZc7meOHUhx7WwTjfSs4op93YTjWVVHETAWoH6JziHxGhF4NBTwnS9MhIBGQAxY1kGUQNpx+SezgucFR8cIeI8+5uVJJ4/afTEWM77f+9gDezPxA6QqD2Qe4nmkYxn0m509d0knpSY9R2WMJSBn13lleSWaALNyVrh04lOJjivxzEdADNh8PdOlYk9WwcNglk/mCaBbMf2q9zt5PNo519cBujN7/FDTPRln7OyV/ThSO5aJLwMwMgFYJEQdASY8GC7xXSxAhIAYsKwBuLMKLiHm+wVFYgiMH3niCxdlZt1rRuNtjkBOUXAcE7SHcWQnhpBEAeP0UKnvWSFhbwJiwPbuf1S9OzNfu/BKLsbp+Fr4BKDbqpWfbsMrD/7W8XDGiuAtCp7GQB7tMmN5dYgArwwF8rSjC/KyMQExYBs3X5OellHgY+Jym2PoqPwfCbhdcfI/fn1p+dcdDWb0+Tn+u09QQbMIpJ0nllc7Caigk1cHcrXbvcrLpgTEgG3a+HrZnswpzwB0ms0xdET+ElaVW2pevev9jgQx49yc4vIprNIsEFr8mpUZdSWrZmIEK0t9ecnKJ3mMR0AM2Hg9SVpFnozJ2SAllLSEFkpETKuI1Ft+27D8RQvJiltK9nVL+sCdXkjArLgnywRAUUaG5k9cLyjsSUAM2J59j6pOy8pfxYxxiUBw7LCBmHrBqThr5OF49+Mvkf37v0TDnjXyCCz8wyUY0r8vfqveiZVPrMeVpcFGKecU5ODKS85Ajy7p+Pf3P2Hukkfx8DOv4b6S6Tj1uKH44t/fY3qgHGtf+zARpXY0xn+YaEbN+qUPdzSQlebnFFeMZuYFAJLyGEYLsVsWCvgKLKRHpMRBQAw4DlhWGpqeMWWkSvRyojStD94AhQgORcG3237GOVfvuu/8P8uuwuAD9sa0+Xdj7ClH47JzsuC/5UHc/+SG6M814w7+aRpe2/QpbrzjEdw5ZxK6dErDouDj+OPlY3HzXZWYPu40vLrpU1TX7MQxQwfuNvdE1R5rHAI2RkAzdm5Y+nqsc+w0LrobdqUvIMIUO+nuqFaVHceuLp0ga6qjIE04XwzYhE1LRMmerILbwXxFImI1jPH4LddF/1pvwG+uvAkb3v0XrigpR9dOaXjuriI8vWETiv6+KjrusnNG4uYZF2DObQ/jvsdfwQ1Tz8P4szJx3xPrceHpx0YN+MpLTsenX/0XQw/cD3+550ms+r+NiS67zXhEtKpq/dJL2hwoA5BTVHEVU3Q3LDfyiGU9EC8IleQVxTJUxliLgBiwtfoZkxpPxuVDQJG3AEqPaUIcg5oa8COLf4eB+/WJ7oCPH34QiiZn49HnXo8acmsGfO1fVmLGRafjtIyh+PrbH/Hlt9vw9uYv8IdF98ZRTYKGEhZWr192fYKi2SKMdqU0Q1kCQLshibxaJ/Dx19//Nuz1O6fpeh9waYLxCIgBG68nuleUlpV/MzNm65GoqQFr54DL/nAJDu7fF//94RfsrI3gwadfbXMH3PCc703TL8CoYw5FmseFwwcfgI3vfYLLb16OLZ//Rw8JjWKSgjOqXln2jO6JLJhgrP+eYSpU7VCHmHAb/WVWLg2XTnzAgstAJLVCQAzYbstj3DiH57NuH4EwWA/pTQ24YY5Lz8rEzTMuxOJ7nsDtD+66CVBLh6DrDVgz8BumjsW6NzfjjMxhuHbxSiz4/cW45f6no4esdXxtrt6wTL5e00HA4+au6lJVXaVd5Ssm3ApLuT1lBxeaSaeLAZu0ce0t252Rfx4RdHsgQEsGPHbU0Sie4gWDkTtnCbp3ScdePbvhvz/83OxFWCPzdj2S+P7SGfjsm++iF3aNPzsrKQbMRC/XrF96QnsZy7w9CXj9wffEhFtbGaxSRBlWuTD3I1k/9iEgBmyfXkeVerIKloI5Xy/ZzRmw9m8nHX0I3t78efQK6Bfe+Ah3FOch84jBGDH+BjT3NaTyUOOv1w4dtB/Kb7o8egj6zY8+w6Qb79LrEPRb1RuWyVdpdFggXn/wOQCjdAhtiZBEKK4s8QUsIUZExERADDgmTBYZdNSkHh6P8hFAe6daUcXN09Bv714YNdVQ7zdy2FnnhSEm3Crg10MB37E6t0DCG4iAGLCBmqF3KWmZBRMZXKF3nrbiD9p/r+huNvT8mygLPt7W8GT9/At3rePoX16/87tkJbRrHjHhVjpPfG6oJM8wvxR2XaPJ0i0GnCzSBsiTllHwABPLc0ib9IKB7ynCJ1S/tlzOvyVhnebMWtaVHa5KORzdDGyipaGS3MuT0AZJYQACYsAGaEIySkg/bnI/VVG0eznKzREaA/9VIZz52/plLyWjD5JjF4ExRcsOVMj1GIDDhUkjAj9EPJFha+ZO/rdwsT4BMWDr9ziq0JNVMB3Mt9lEbuwyicdWr1+u7cbklWQCOcXlpzLjcYA8SU5t6HRMuCpc4rvV0EVKcQkhIAacEIzGD+LJzF+j3SHS+JUmr0JmmlOzcen85GWUTE0JeP0V0wC+Q8g0IvBoKOA7X5hYn4AYsPV7jE7HTN034op8CobsNOr7TRSuXr/Ua4P2G16ityj4ZxCuMXyhySvwh+qd6PfUIt+O5KWUTKkgIAacCupJzmmUq5+TLLvFdNpFV8x8+s6Ny982Sk12ryO7uCJMzGPszqFevwp17OrAJDk1YvEFIQZs8QZr8tyZ+csI8oi43a1mnl69cbkc9jTQ2s8pqjiISX0WoH4GKitlpRD4z5WBvF2PFpOXZQmIAVu2tf8T5snM/wTAIBtIbVMig4M1G5bntTlQBiSdQN1jDG9JemJjJpSbchizLwmtSgw4oTiNF8x13OXHKYqa/AfoGg+FVtFmBXT6bxuWfmnM8qQqrz/4FIDRQgJwcGTQo6WTtwoL6xIQA7Zub6PK3Fn5c4ix68kGNn8x4+KajcsetDkGQ8vPKa4YzcyaCdv+xcDUcMB3l+1BWBiAGLCFm6tJ82TmrwNwosVlxiCP76zesHxaDANlSIoJZPvLbyHQVSkuI+Xp5RGFKW+B7gWIAeuOOIUJhud29qS7t6ewAsOkVkHH7tyw9HXDFCSFtEhg7OyV/dRIzXoQ7WdzTN+GAr6+NmdgafliwBZurydrSg6YtNv92fwlu1+zLQBvUXA2CDebre6E18tKRqh04qsJjysBDUFADNgQbdCniLSsgvnMXKxPdPNEld2veXpVX+mYont7KhTRLh48yHzVJ7Jimh0K5JYkMqLEMg4BMWDj9CLhlXiy8p8G4/SEBzZVQNn9mqpdDYr1FgevAePPZq0/QXWvDQV8pyYoloQxGAExYIM1JJHleDLzfwHQJZExzRZLdr9m69j/6j3n6jUeZ5fvtF3wcPOq6HDlP4YCvp4djiIBDElADNiQbel4Ue7jLj+MFPW9jkcycwTZ/Zq5e1rt8rAG+T6w2ddwa/WLAVu0u2mZ+VMYWGZReTHJkt1vTJgMPeiM65d076Skf8DAvoYuVMfiGHR+OJD7qI4pJHSKCIgBpwi83mk9mQVLAJ6qdx6jxmeme2s2Lp1o1PqkrtgJeP0VdwBs2+9wM/O8cGne3NiJyUizEBADNkun4qzTk5n/FoAj45xmmeFMPLFm/fJ7LSPIxkKy/cFzCVhtYwTyfGCLNl8M2IqNHTku3aN2+9WK0mLRxMC2mt9q+uOdCnmeaizATDDG6w++C+BwE5SqR4lbQwGfPExFD7IpjikGnOIG6JE+LatgFDM/p0dsM8SUw89m6FJ8NXqLgzeDMTu+WdYZ7XBHej46b/KP1lEkSjQCYsAWXAdpmQUTGVxhQWkxSWLiS2rWL18V02AZZAoC3lkrsuBwvGKKYnUokjlyarh08lodQkvIFBIQA04hfL1SuzMLiggc0Cu+keNGDz9vWNbbyDVKbe0j4PUH3wcwrH2zTT/rmlDA91fTqxABjQiIAVtwQXgy828FMMOC0tqUxKBgzYaleW0OlAGmI5DjD/6DgStNV3giCibcHSrxTU5EKIlhHAJiwMbpRcIq8WTmaw9gyElYQDMFYuXs6o13PWmmklyj9koAACAASURBVKXW2AjkFFeMYeZwbKOtNYpAb1UGckdYS5WoEQO24BrwZBa8DvDRFpTWqiQGvq/ZsKyP3XTbSa/XH/wJQDc7aa7XGgr45P3aYo2XhlqsoZocT0b+tyDsZUFpbUjif1ZvWD7Ofrrto9jrD94P4BL7KP6f0jQ1rceDCy7WPoDIyyIExIAt0sjdMs652uPZ9muV1WTFooeAm6o2LLsxlrEyxpwEsouDVxLjH+asvmNVR5SagWvmF3zWsSgy20gExICN1I0E1OI5fupgRCIfJyCU6UIwML5mwzJthyQvixLwFgVPA+EZi8prVRYRH1lZkveOHbVbVbMYsMU6a+ebcKjMR+3cuPxti7VU5DQgcEFxxb47mb+2IxQVdPLqQO46O2q3qmYxYIt11pOV7wWj0mKyYpJTXetw4/U7d8Y0WAaZloDXX/4jQN1NK6DdhSveUGCiLa8Cbzcyg08UAzZ4g+Itz501ZQIx3RPvPAuM/7h6w7KDLaBDJLRBwFtU/gqIsuwGiohzK0vy7Pi7bdlWiwFbrLWejClXgOh2i8mKRU5l9YZlY2MZKGPMTcDrL18OkO1uSsGEq8IlPu0mO/KyCAExYIs0sl6GJ6OgEMQLLSarbTmMBdUblxW1PVBGmJ2A119RDPB8s+uIv36aHQrklsQ/T2YYlYAYsFE708660jLz/8TAnHZON+00Ykyq2ris3LQCpPCYCWT7g5cTcGfMEywykJjLKkvzZllEjsiQpyFZbw14MvO1G7b/3nrKWldERKdWrV8qT4uxQeOz/RXnEfgRG0htLJFwZ6jEN812ui0sWHbAFmuuO3PKcrLh+TExYIst5FbkjJ1dcbyq8kv2Ubxb6QOhgO9SG+q2rGQxYIu11pM55UGALrKYrDbliAG3icgyA7Ln3HswRSKbLSMoRiEMPBkO+M6OcbgMMwEBMWATNCmeEj2Z+dqTgM6MZ44VxooBW6GLsWk478YVPSI1jh9iG22pUc+GAr7TLaXI5mLEgC22ADwZ+U+DYLtfUjFgiy3kVuSMG7fKUXVQVa19FO9SKjtg63VcDNhiPfVk5q8GcK7FZLUpRwy4TUSWGZAza1lXdrh+toygWIUQQqESnz2f8x0rI5ONEwM2WcPaKteTMeVhEJ3f1jir/VwM2GodbVlPTvF9fZlr/20fxbuVPhwK+C60oW7LShYDtlhr0zIL7mPweIvJalOOGHCbiCwzwDsnOAgRfGIZQbELkaugY2dlipFiwKZoU+xFujPzVxAwKfYZ1hgpBmyNPsaiwvvH+w5Dbe17sYy11Bime0KlubmW0mRzMWLAFlsAnsz8OwBY8cv6Own4CUS/KIqyw6EoVU6Ho8bpdNY63S61S5dOa7Y8eFOZxdopcpohkD2rPIMctMF+cHhFKJA3xX66ratYDNhivfVkFfwdzFcbVFYVEf1MhO0KKTscDkeVw7nLRN1OF7s9LnK73Q6P2+PyuF1pLpe7k9vt6uJ2ubu5XI7OiqK0KIuBqeGA7y6D6payEkggu2jFKCLHcwkMaY5Qcicsc/QpjirFgOOAZYahnswpiwC6TsdadxDRL0S0w+FQfnUojmqH01lnok72eNxwezwOj9vl9rjdaR6Pp5Pb5erqcru6Ox2ONL3qYqI/hUtyb9ArvsQ1DoHs4gofMdvuvt8E3FoZ8F1lnE5IJR0lIAbcUYIGm5+WmV/CgL/Vsgi/KETbNRNVHM5fnU5Hlcvh3Ol2uWpdbid73B7yuFwOT7rH6XZ50j3aLtTt6uZ0uXoQ4DKY5F3lEO4Olfhs94g6Q/ZC56Jyisr/yEQ36ZzGiOH/Ggr4rjFiYVJT+wiIAbePm2Fn9fMWPedxu5Dm8Shut8eZFj2a605ze1ydXC5PV4XQC0DLx3INq6zNwuQuQW0issYArz+4FEC+NdTErkKehhQ7K7OMFAM2S6dirDPbXzGZwMtjHG6dYURbQiW5Q6wjSJS0RMDrDz4FYLT9CHFJKJA32366ratYDNhivc0uvvt0YuVpi8mKQQ5XhwJ5up1jjqEAGZIkAtn+4EcE2O7DFjPPC5fmzU0SZkmTBAJiwEmAnMwU2f4VhxIcHyQzp1FyMSJDw4HJHxqlHqlDHwJef/A3ALb7sMVME8OluffqQ1WipoKAGHAqqOuYc9z1q7pXKVU/6pjCyKF9oYCvwsgFSm0dI3Bu8YqjHOx4s2NRzDk7AmStCfhs+P1nc/YrlqrFgGOhZLIxXn+QTVZyosq9JRTw/S5RwSSO8Qh4/cE/APiL8SrTv6IaT1rvJ+devE3/TJIhWQTEgJNFOol5vEXBb0DYJ4kpjZGKaH2oJHekMYqRKvQg4PUHHwFwnh6xjRyTwdvCgbzeRq5RaoufgBhw/MwMPyPbH1xPQKbhC018gZFQwOdMfFiJaAQCU6cucX3TO/1bAD2MUE8ya2BgQzjgy0pmTsmlPwExYP0ZJz1DdnFwFTHGJT2xARIy0THhktw3DFCKlJBgAt6i4GkgPJPgsKYIx8C94YBvoimKlSJjJiAGHDMq8wz0+oN/A2DTc6HsDwXySs3TLak0VgLZReVziejGWMdbaZx8BclK3fyfFjFgC/bV6y8vAihgQWltSiJgXWXAd3KbA2WA6Qh4i4LrQDjRdIUnoGD5ClICIBowhBiwAZvS0ZJy/OV5DLq7o3HMOp8VPiA8P+8rs9Yvde9JYMys4FDFgU12ZSNfQbJm58WALdjX7KK7zyRSnrSgtJgkMWhKOJC7IqbBMsgUBHKKKq5i4ltMUawORcpXkHSAaoCQYsAGaEKiSzjfX967FvRdouOaJR4B91cGfOPNUq/U2TYBb1HwURDGtj3SeiPkK0jW62m9IjFgi/bWWxzcBMZQi8prXRZhW2Rn5LA1ZZP/bUv9FhN9/szg3rUu/AtAF4tJi0mOfAUpJkymHCQGbMq2tV20t6j8LhAVtD3SmiMIuL4y4FtoTXX2UuX1B7VHD2qPILTli8G3hwN5M2wp3uKixYAt2mC7X4gF4P2vv/9txOt3Tttp0RbbRla2P/gCASfZRnAToUyUFy7JDdpVv5V1iwFbtLtj/fcMU6G+b1F5scoqCAV8y2IdLOOMRyDbX3EegbXbT9r2pUYwbPVCny2fcGb1posBW7jD3qLyb0Bkv3tC1/WUgXVh+U6wqVe4Xe/93KBpP4QCvl6mbqIU3yIBMWALL44cf8WDDL7IwhLblMag88OB3EfbHCgDDEdgrL/iJBX8guEKS25BT4QCvnOSm1KyJYuAGHCySKcgT3ZxeSEx2fpCJCZaHS7JzU4BfknZQQJef1C78Eq7AMu2L7kFpbVbLwZs4f7a+eb1DdvK4HHhQN4/Ldxqy0nLKa4YzcxPWU5YvIIUPi80P++xeKfJeHMQEAM2R5/aVeU5N97TzVmj/gdAWrsCWGQSA8+FA77TLCLHFjK8/qBmvqNtIbYVkRHFMXDN/Amf2Z2DVfWLAVu1s3W6vP7gWgCnWFxmm/LkqxxtIjLMALvfdnJ3IwgfhUp8hxqmMVJIwgmIASccqbECZhcHFxHjOmNVlfxq5G5CyWfenoxjZ6/sp6o1LwHUrz3zrTWHV4YCeZdZS5OoaUhADNji6yF7dtBLKiotLjMmeUSYWVniWxzTYBmUEgLZ/vJbCHRVSpIbLKnczc1gDdGhHDFgHaAaKWT23CWdqDpdu4+ubb8P/L9+sAqm0aFS37NG6pHUsotAjj94AQMPCY9dBJjVs8Klk+RCNAsvCDFgCze3Xlq2P3gPARNsILVNiQx+ndk5enXphB/aHCwDkkbg/LnBvWuroX0wOixpSY2daFMo4BMWxu5Rh6sTA+4wQuMH8BYHJ4Ehz8etaxUBd1UGfFON3zn7VOj1V9wB8DT7KG5DKfOCUGlekfCwNgExYGv3N6pu7Ozl/Vh1/osBlw3kxiSRQDMqA7m3xzRYBulKIKf4nonMaoWuSUwWnKCeWBmY9JLJypZy4yQgBhwnMLMO9/qDjwM426z1J7puAnaqwHnhgG9NomNLvNgJ5MypOIRVfhyMQbHPsvzIV0IB3/GWVykCIQZsk0WQUxy8jhmLbCI3JpkEfKNw5PhHSydvjWmCDEo4Aa+/4kWAT0h4YBMHJEJxZYkvYGIJUnqMBMSAYwRl9mHnFd97VIQjb5pdhw71vxcK+I7QIa6EbINAtr/8MQLlCKjGBCJqZPiaBZPfFS7WJyAGbP0e71bo9Qc3AjjORpJjlbo2FPCdGutgGddxAjnFwduZcUXHI1krAgFPVgZ8cqrIWm1tUY0YsE0arcn0+oPaYS25srKZnjPT3HBp7jwbLYeUSR1THLxUYaxMWQEGTsyEq8IlvlsNXKKUlkACYsAJhGn0UNnF95xOrD5t9DpTWN81oYDvrynMb/nU2UUrRhE5nrO80HYIZKCKVD4ktCDv83ZMlykmJCAGbMKmdaTkbH/5OwSSc54tQGSoU8KBSfKd6Y4sshbm5hRXjGHmsA6hLRGSGQ+GS30XW0KMiIiJgBhwTJisM8hbXHE9mEutoyjxSpiVC8KlEx9JfGT7RpSbwcTUe18o4JPvQ8eEyhqDxICt0ceYVWg35VBV59sAesY8yY4DGafLPaMT0/js4vJCYlqYmGjWjMLA5sj2PsMfv+XcamsqFFXNERADtuG6yPEH/8HAlTaUHpdkZkwPl/ruiGuSDN5N4MYbWXm9Jvg3ebpRTIvixlDAd1NMI2WQZQiIAVumlbELyfaXjyTQy7HPsO9IZtyR/q+0qx588OKIfSnEr3zMrOBQxUF/BfjM+GfbbsavxHRkZWnux7ZTbnPBYsA2XQDe4uCjYIy1qfy4ZDPjZZVw7ZqAb0NcE2062Du7fCxU+huAATZFEJ9s4qWhkrzL45sko61AQAzYCl1shwZvccXFYH6gHVNtOoW2g9TiUEneLTYFEJPsHH9wFgMLYhosg6IE2EGnhm/OXSs47EdADNh+Pd+t2OsPvg7gaBsjaI/0++DAnNDNvk/bM9mqc8b67xmmEt8E5gutqlEfXfREKJB7jj6xJarRCYgBG71DOtaX46+4lsGLdUxh1dCfMvGccEnefVYVGI8u7+zgVKh0E8B945knY6ME5KtHNl4IYsA2bv65hSv2cTiVdwDay8YYOiL9lkhtpGRN2eR/dySIWeeeV7RyYIR2alfu5ppVQ4rrfv9od+7wefNITXEdkj5FBMSAUwTeKGm9/uBfAPzBKPWYsI4vAL6t1u247fF5E382Yf1xlzym6N6eCiIzAJ4Bov3iDiAT6gjw7FAgr0Rw2JeAGLB9ex9Vnl1ccbTCvJ4Bl81RdEi+diMFEN/2zXdVt71+57SdHQpm0MnnXL3G4+z63QwwZgA4yKBlmqWsnyOKY/ia+RM+M0vBUmfiCYgBJ56p6SJm+8sXE+ha0xVuwIIZ/BYx7nISHngkkPe9AUuMu6RRM27t0rV7twnRHS8wPO4AMmEPAgy+PRzI03jKy8YExIBt3Px66efOvneAQ42sB7CP4EgYgX8T0wMRxqrVC3JNedOTMddXHO9QcCGDLwLQP2FkJNB2lTBydYnvPUFhbwJiwPbu/271Xn95MUDzBYcuBJ4A4QGudobDiy/7TpcMCQp6jn/5Xg52XkikmS6dnqCwEqYBAQJurgz4/ihQhIAYsKyBKIFxc1d1qaqu0nbBhwkSvQjwT0z0FFR6ilh9yijPfT2vaMXAiKJ4WcWpRHQqgB56EZC4+NgJzrLK6QnpZ8cIiAF3jJ+lZu/6PieWWEqUQcUwsBPMTxEpa5kj7zBcr64unfBDssqNXnynqmOYyAvguGTljSXPrX/IQb+9uzca+sW3P+HKv1bu/rcp5x6DszOG4LEXN+Hep7WHe+16afOuvmAkhhzQByoz3tjyNRY/8CJGHTUIl51xJDqnufHsG5/gH4+8EkspCR/DhKvCJb5bEx5YApqSgBiwKdumX9He4ornwXyyfhkkcisE3iHGWyBaz5HaNyOMrYn4jnG2f8WhBIdmsseB6Dgwa392mKET6R4Xbs4fjW++/wWLHlgXLfmYIftj+nmZ6NbJs4cBT8vJQObQflgS2oi+PbvgwpMPw2MvfYBhA/ZGbUTFps++xWkjDsSS0KvwnXkUXn7/c4Re/jApKAhYVxnwye9WUmibI4kYsDn6lLQqvbMrLoTK/0xaQknUFoEqAFu1/4iwVVX5Py1NUIj6MNAHgHZjlT6A9nfei0z8FbNzsw5BzgmH4q7Qa3h981fQDHn2xFFwOBT07tYJz7/1SaMd8J/yR0fx/HHZ/0X/r+2mP/z8v+jeOW23AY8+9iB8/p8f4XQoCNz7fFv8E/dzVi8KlU56KHEBJZLZCYgBm72DOtSfU1zxMDOfr0NoCSkE4iIQmHoWfqveiZvKn43O8505ApnD+uH+Z99B7pkjYjbgj7/6PnoIuku6B+998m90TndjSeVGfPRFcq6JY8KD4RLfxXGJl8GWJyAGbPkWxy8we07FKIrwc/HPlBlCIHEETjlyEHLPGoGHX3gfa9Z/FD30XJB9bPTPn/3nR1x1/siYDfiWh3ed89XOEf/+wuPx/c+/RuNph6UfeuE9PLhW328EKQqd8Nh8c34dLXEdlUhNCYgBy5poloC3uPwuMBUIHiGQKgJzfKeis8cF/11PRUvQLq7SDh83ff3fax+j3mBbOgRd//NrLz4BRIR9enXF5rrd7769u+7eYeuk9ZZQwPc7nWJLWBMTEAM2cfP0LH3s7JX9VHWndtxPbjmoJ2iJ3SwBbXd6xdgMPPnqFvyzmd3p8MH7NNoBa3/XXiMP69/sRVjaLvq0owfjrOMOwj8eWY/fXXh8sgz4W5UdI1eXTvhEWi0EZAcsayBmAtlF91xCpN4f8wQZKAQSRGDmJSfhwP16Yn7FWnz13Z7PuGhqwPU73ztDG5v9GpJ2Hrnha8Loo3D+icOiX1XSzFk7p6zHi0AzKgO5t+sRW2Kan4DsgM3fQ10VeP3Bv2tH/3RNIsGFQAcJLLzibPz3xx0ou3/XV5WM8CLgrsqAb6oRapEajElADNiYfTFMVWdcv6R7upL+jPb1S8MUJYUIgQYEjj54P/jOGoGHXngf697RvrGV+heDX2d2jk7mzVVSr1oqiJeAGHC8xGw43ltcfg6Y1thQukgWAu0gwCqYRodKfbu+OyUvIdACATFgWRoxEcjxB//EwJyYBssgIWBjAkSYWVniW2xjBCI9RgJiwDGCkmGA1x/UDkWfJiyEgBBongAB91YGfBOFjxCIhYAYcCyUZEyUwNjZFcerqvosQB5BIgSEQFMCtIkV9czw/LyvhI0QiIWAGHAslGTMbgLZReWFRLRQkAgBIdCUAHtDgbywcBECsRIQA46VlIzbTcDrD2o3lL9AkAgBIbCLADHfUFma9yfhIQTiISAGHA8tGRslkD27fH9SaTWAIwWJEBACeDgU8F0oHIRAvATEgOMlJuOjBHKuv/tkVhTtq0mdBYkQsDGBt1nhMXLe18YroAPSxYA7AM/uU7P9FZMJvNzuHES/bQnsIFU9t3LBpBdsS0CEd4iAGHCH8Mlkr798PkDFQkII2I0Ag6aEA7kr7KZb9CaOgBhw4ljaNpLXH9Qe2HCJbQGIcBsS4JJQIG+2DYWL5AQSEANOIEw7h/L6g68CONbODES7bQg8EAr4LrWNWhGqGwExYN3Q2i+w1x/8AUAP+ykXxTYi8Foo4DvORnpFqo4ExIB1hGu30Of4l+/lhPNbu+kWvbYh8GMo4OtpG7UiVHcCYsC6I7ZXghz/3ScwlBftpVrU2oFALWr3fjww5b920Coak0NADDg5nG2VJdtfPpJAL9tKtIi1NAGCemJlYNJLlhYp4pJOQAw46cjtkTCnqHwEE71hD7Wi0soEmOiYcEmurGUrNzlF2sSAUwTeDmnH+u8ZpkJ93w5aRaM1CdTWqgc9XjbpX9ZUJ6pSTUAMONUdsHj+MUX3HqhQRN7ALN5nK8pzgvs8Esj73oraRJMxCIgBG6MPlq6i7uENX1papIizEAGq/cX9cfraefNqLSRKpBiQgBiwAZtixZLO95f3rgV9Z0VtoslSBL4PBXx9LKVIxBiWgBiwYVtjvcLOnBns7HFhu/WUiSIrEGDgX+GA7yAraBEN5iAgBmyOPlmmylE33ujsWjN4p2UEiRCrEHgjFPAdYxUxosMcBMSAzdEny1Xp9QefAzDKcsJEkOkIEPBkZcB3tukKl4JNT0AM2PQtNK+A7KLyuUR0o3kVSOUWIHBTKOCTNWiBRppRghiwGbtmoZpziivGMHPYQpJEikkIkKpmVy6YtNok5UqZFiQgBmzBpppN0tjr7zlCVdRKAAPNVrvUa0oCVaxSVnhB7tumrF6KtgwBMWDLtNLcQsZdv6p7lVJ1G4DLzK1Eqjc4geedHlz8yFyfPLXL4I2yQ3liwHbosok0ev3BAIAiE5UspZqEABHuqCzxTTdJuVKmDQiIAdugyWaTmF0UVIkga9NsjTNwvczgcKlPMXCJUpoNCcibnA2bbgbJXn+wCoDHDLVKjcYmIOZr7P7YuToxYDt33+DaL5wTPLcmArlK1eB9MnJ5zFwVLs1LN3KNUpt9CYgB27f3plHu9QcjAOTwoWk6lvpCZdeb+h5IBW0TEANum5GMMAABr7/iAYAvNkApUoLxCfwYCvh6Gr9MqdDuBMSA7b4CTKZfLtAyWcOSWK7sepMIW1IlhIAYcEIwSpBkEsj2Bz8g4NBk5pRcBidA+CpU4jvA4FVKeUKgEQExYFkQpiUgu2HTti5hhcuuN2EoJVAKCIgBpwC6pEwcgWx/cD0BmYmLKJFMQ4DxdqjUd5Rp6pVChUATAmLAsiQsQSDHH/yagX0tIUZEtE6AaHuoJLerYBICZicgBmz2Dkr9jQh4/RXbAe4sWCxJoCYU8MnNWSzZWnuKEgO2Z98tr9rrD+4E4LS8UHsIjIQCPumlPXptK5ViwLZqt/3EyoVapu65Ggr4HKZWIMULgVYIiAHL8rAFATFi87RZrmw2T6+k0o4REAPuGD+ZbTICXn+wGoDbZGXbpVzZ8dql06IzSkAMWBaCLQl4/cFPAQy0pXijiWb6LlSau5fRypJ6hIDeBMSA9SYs8Q1NIPv6it+D+C/y/OHktkk7zMxq7eTVC6eUJzezZBMCxiEgBmycXkglKSYgV04noQHyHd4kQJYUZiEgBmyWTkmdSSPgLQq+xcBw2RUnBrm22yWFloVKci9PTESJIgSsQUAM2Bp9FBU6ERjjv3ueAmWOPI84PsCa6UKhcLgkNye+mTJaCNiHgBiwfXotShNAILuo/DciSktAKCuGqA0FfC4rChNNQkAPAmLAelCVmLYg4C0Ofskq9rProerooWXCf0IBn9yD2xYrXkQmmoAYcKKJSjzbEvD6g68CONqqh6s1w1UU2qFyZHY4MOnvtm20CBcCCSIgBpwgkBJGCDRHwFtc/jmrdIAJd8kqgz4OB3IPkc4KASGgDwExYH24SlQh0CIBr/+eJwH1OADdWLtUiZJ/Q5zoRVLanXgIzIwaItwRCviukbYJASGQPAJiwMljLZmEQMwETv39yszOnXf+nYBhrMb3VCdFoVqV8TWB14ipxoxcBgqBpBMQA046ckkoBISAEBACQkDuBS1rQAgIASEgBIRASgjIDjgl2CWpEBACQkAI2J2AGLDdV4DoFwJCQAgIgZQQEANOCXZJKgSEgBAQAnYnIAZs9xUg+oWAEBACQiAlBMSAU4JdkgoBISAEhIDdCYgB230FiH4hIASEgBBICQEx4JRgl6RCQAgIASFgdwJiwHZfAU30j5ux6qDfulVt1m6PuOtB6vgpVOLrqSemmTNnqlr8RYsWKe3JU1hY+DOArqqq3rh48eKb2hNDm+POzK8lwKH9WQVX7dywPL29sfSeF175YRmgXqfdTRLQbitJm7LHDz1c77wN48+aNetpZj6diJ5ZuHDhGcnM3TTXa5uryyLgRjwyh3iSyiOV+iW3OQmIAZuzb7pUnV0UVFu6LzEzzQqX5pa1lbiwsLAWgIOZyxYtWjSrrfHaz2M14MLCwukAbgNQU1ZW5qmP3VEDdmfkR4jQrPmrTJ/v3Lh0QEs6muT+88yZM38mooa/V+vLyspGN/13Ivp84cKFLcZtjVt45SbtA0uzv7vZ44e1+Dt9zTXXZDidzg1EtH3hwoVdCwsLqwB4iOi2hQsXXllYWMjaS6s/lvqMYsAbNle1yCNzSJq8x8XySyhjUkJAFmdKsBsvaU5xxS/M3KW1ykIBX6vrpf4Nvi5GpKyszBmL0lgNOEYTjGsH7MzK3+BgZLRWZ/WGZS3qbmjARFRERNqu+autW7eOGjBgwOY6M34XwBHM/N2iRYsGNTDjy8rKylbGwqh+TGvmWzeGs8cPa/FIQkPW2p/r6vsFwDQA9zHzN4sWLdovlpqMYMCtmW89j8whae06shILAxkjBDpCQAy4I/QsNNfrD0afjtPai1mtDJdOGtvSmJkzZ/6XiPoQ0Q/M3LOsrKzrrFmzHtUOUzacox0qVhTlBm2nXP/vdTsvrYbomyUzVxPR7l2u9vNFixZ1Kyws1MxC++99AFlN48Z7CNqTmd+2bmBnzYZl7uZ0NzHgudqY+kPps2bNupWZZxDRT8zcvU7jhK1bt746aNCgaxYuXHg9gO1tcW/48/DKTW3W29ouuLCwcCcQfbjDZZrh1rHWdr0b6nhuBKIfSD4BcGDD3NqhZlVV3yCiwob/zsxrAZzScOdPRP9k5ouIaDMzfwzgXM3cAawjoou1PxPRvvVxtDWzcOHCXvGw0MZu2FzVJo+2dsENPohE0zPzs0R0WhPt7zLzEQCiHyzrP8g0OdpRP+WXnTt35rhcrue0ntfW1p6m/bmB1ugRiHi1ynjrERADtl5P26UoNgMGh0t9re6uiEitra09vu5Q5wcAvq47T6iZ0CMAJmmHkLVTrprJ1tbWnl3/RkVEUQOORCL5SbYkowAABYJJREFUiqIs1d7ctD87nc7ZzHwgEX3AzEPrDDj6BtajR48jfvzxx7c0M2/POeBYDFjL09IuuKEBK4oyTzt9XFZWFv1gcd11191Q92/aBwaNxe6ddiyHeJs2cvXKD95i8JFtN5irs8cfltbCB4YXAZzQgOE2AJrxReoZ1tVcb8Cqw+G4KBKJPKxpqz9CrfXF4XBopyS0uTsAdCaiT2pra+c7HI5lmvE0MBwttlP7N0VRdtQdaYnmA6Dl76HFjfcagA2bq99CDDyIUZ1xSFqzPLQatUPvmjYi0gzz9AYGXLt169ahAwcO3FL34Uk71O0govnMPBvAdwD6aCzLysq6NYgVPZqkrd96DvVrWVGU2+o+WMZ99KPtvssIsxEQAzZbx3So11u0/DSQ85m2QmsXZbVkwDNnzlzYzM5Ie8N9VntTqzfHuvOMESLabZgNdhPR9zntjbhuV8L1Zlb3JqkZmWa8u/+vvfF15BxwIg2YiJrdAdft9laVlZX9Ydy4cQc1ODQd15vw6pWbtjEQywVxavb4YbuPLjTsa2Fh4fiGO19VVQs0w6zfCTPz3IYGXH+BVX0/6gw42pf6Q9DMHO1nWVlZ9P2ksLAwoo0DUFV3SF7756jh1h/piEQil9d/yKqrL+ZTFvV61m+p3kbMMfHIHJLWLA8AXeqOqmhHXF5sYsBRY505c+avmg5mXqXt3qPX6AEKMy8hIu3QfSMDrj+P3uRDSNP32jVlZWVj2vqdk59bm4AYsLX7G7O6WHbAIGwPlfiaPXRWf2iz/k141qxZHzHzkLqd39CGBtxwB6yq6oz6HVPdhqGhAce6A35be0PUawesvZHWbFze7M4/xnPAvwFIVxTl4wULFowoLCz8QdsRKoryhwULFvwt5iYBiOUQNEB3Zo8fqhlDs6+6DzPaz+oNpv5c8DZVVf8WgwHX9+VvdbvZ6rqLuRrtgBVFuV07BK8l0rSqqvpX7c/aYWlVVQ/W/vzZZ58NGThw4IeaOdevnXh4xHIImoA7M4akNctj1qxZ0d2qdtGgoihHt7YD1j4YNmCnqqo6r/4IR5MdsKZxOzN3qvsgov09yqyOxZhFixZdGI9OGWtNAmLA1uxr3KpauwK6PlgrF2HV7yJ272LqL8iq3x01MWBtB9upuXPA9TvgWbNmXc/MpfW59ToH7M7KryLG7nPNzYGL9SKsxYsXx3MVdLvOA8ZiwK2dA67boUbPAzfoye6roSORyH/aMODFMZ4DLlq4cOGC+iur68xL2wUrtbW1mU6nU/vgsfscfirOAdfv4Jv2vH4H2+TftavZR9Z/4AKwRlXVDc0ZcIO1qp12IUVR/M2t5XjP/8f9Sy0TDE9ADNjwLUpega3vgmlHKJDb6lXSyas0sZlaOwzNDLVm47KWDl8mtpAYo7VmwsRYNeayYZfEGMoSw1rdBTOtyjzE0yyP5q7irj98Xn91eP3Oth5UYWGhdv2Cqz27dUvAFhEJJSAGnFCc5g/m9Qeju5T/7TzBUGheuCRXu8DIsq/mdsIR8Gu1G5YfZ0TRzXwdqdWvHxlRQyJraubrSNzW14/iNeD6q6WJ6J2FCxfGcDFcIhVKLCsSEAO2YldFkxAQAkJACBiegBiw4VskBQoBISAEhIAVCYgBW7GrokkICAEhIAQMT0AM2PAtkgKFgBAQAkLAigTEgK3YVdEkBISAEBAChicgBmz4FkmBQkAICAEhYEUCYsBW7KpoEgJCQAgIAcMTEAM2fIukQCEgBISAELAiATFgK3ZVNAkBISAEhIDhCYgBG75FUqAQEAJCQAhYkYAYsBW7KpqEgBAQAkLA8ATEgA3fIilQCAgBISAErEhADNiKXRVNQkAICAEhYHgCYsCGb5EUKASEgBAQAlYk8P96X9hVuU35u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0912" name="AutoShape 16" descr="data:image/png;base64,iVBORw0KGgoAAAANSUhEUgAAAeAAAAEoCAYAAACAbyJMAAAgAElEQVR4Xu2dB3hUZfbG33OnJfQqooIgNlBREJNgxYKKZAKi2CATIBEEcXd1ATPBgi5kAonbsKEUMxFRXFtmwPK3oFgAxbbKKvZ1LWvBioRA7vk/d0jYJCSZmWTuzC1nnmefVfN955z3d77Mm+9WgnyEgBAQAkJACAiBpBOgpGeUhEJACAgBISAEhADEgGURCAEhIASEgBBIAQEx4BRAl5RCQAgIASEgBMSAZQ0IASEgBISAEEgBATHgFECXlEJACAgBISAExIBlDQgBISAEhIAQSAEBMeAUQJeUQkAICAEhIATEgGUNCAEhIASEgBBIAQEx4BRAl5RCQAgIASEgBMSAZQ0IASEgBISAEEgBATHgFECXlEJACAgBISAExIBlDQgBISAEhIAQSAEBMeAUQJeUQkAICAEhIATEgGUNCAETEWBmevGfP3Vxuz1dVIej6/xl9xHg+oF2/frzV7/gp813TdtlIjlSqhCwNQExYFu3X8SnmsDq1ew4aOjO/i4V/VXgEAIdxMRdWOUuRNSZmbsRUTcQuoGpG8Cu+jXPX7G6KQk/AIj8j4EfiPETAz8RtP+nn6CoH5Dq+MDh2fXBozdN/jHVDCS/ELArATFgu3ZedCeNwGtbtvdW3e7+YLW/yuohCpT+APdn8CEA9W1LIc0YcBwh+Vtm+oAUbIX2/8wf7FZqPthd7fjgqTLf9jgCyVAhIATiJCAGHCcwGS4EohHY8K/tx4PoFHIop4ExAkCXaHNa+/O2G3CLmb8AoJnys+RQnnlsQe7Lra1T5gkBIbAvATFgWRVCoA0E3nmH3dtdVZkEymAFJ+ttuI1L1dmAG6RjoArMz4DwLIBXwoG8V9qATqYKAdsTEAO2/RIQAPES2PivqnPIQRkMZAB8sp473Gi1JdOAm6jleyY8S8ArzLxBDDlat+TnQqAhATFgWRFCIAYCr7xfNUohjGJgFAGHxjAlKUNSbMCNd8j/IeA5UhDq5qwJ3XPT5KqkQJAkQsCkBMSATdo4KVt/Apu27jqVUXOh0Uy3vnIjGXCjjvybgFANIbSm2Pek/t2SDELAfATEgM3XM6lYRwIb39s+DIrzIgafb6SdbnOSDWzAe0sm0D9V5jCIQ3KYWsfFK6FNR0AM2HQtk4ITTWDtqneHdOjf68+ebh16ARiY6Ph6xjODATfUTy+BEFKYQo8FJm7Rk43EFgJGJyAGbPQOSX26EVjzwL8u4Bq+EApynO0927oeeVB3MKfrllCHwOYz4AYQwlB5aWhh3mM6oJGQQsDwBMSADd8iKTCRBJ4Mfrjfbnd1nsq4lIAh9WN3O7rPSw6P66RE5tM7lskNuBYPPQEFS0MLch/Sm5fEFwJGIiAGbKRuSC26EXBnTh70N9+Usj7du2sPx2jXVKJ2vbpsan9QtwzditAhsDUMuA4MPUPESyuLfffrgEpCCgHDERADNlxLpKBEEmh/wqT9d5PjDyBcc+6xQ16//PQzMpuLTw4F3QcfvJUUOjyRNegZy1oGXLchphfAvDQU8FXoyU5iC4FUExADTnUHJL8+BEZd5fFs++0qANcA6F2XZMW06W90Sm/X4NBz/QI6H7r/8+7O7U7Tp6jER7WkAf8P0yvEvLSyJG954slJRCGQegJiwKnvgVSQYAJpGVPymfB7gI5pHHpcRubLE048+cTmUro7pn/S+fDe/QCY4nfD4gZc16bXANwZCviWJXipSDghkFICpviSSSkhSW4aAu6sgnHErO16tRcgNPtZOeOqd9Pc7qOaG9B98MEbFJcjywzCbWLAkVYw0RoF6i2VxXnPmaE3UqMQiEZADDgaIfm54QloF1iBHUVEPCGWYiedNuIF75DjT21ubPsDum1o17uLGHAsMFMwhsG3qoqzbO2CCZ+lIL2kFAIJIyAGnDCUEigVBDyZBX9kcBEB3WLN73G5qsunzfjc5XQOaGqOdjFWj2P7fQqCdija0B877YAbNIL5SyhUFir2/cXQDZLihEALBMSAZXmYkkDaCflnsgN+MM5sjYArzz7n+TMGHd3sxVZdDu/9gqtjerO75Nbk1GOObQ24DibjRTi4LLRAHuahx/qSmPoSEAPWl69ETzSB4fndPCoXAfTHtoTu2q79D3ddPvU3hZQDm4rj6dz+g06H9jqsLTmSMdf2BlwLmRhBKKydH347GdwlhxBIBAEx4ERQlBhJIeDOmjKBmPwAmr2AKp5C5njHrMsccGizF2x1P67fq4pDOSGemMkeKwbcgPivzFQWLsm9Kdl9kHxCoDUExIBbQ03mJJVA5GEaDmU+mPITmfjArl2/+Fve5HYE6tpU3A4Hdnslff8uw2PN+dv2X/DQfXch9I9yzA0swbFDG079/NMPcWvpXGx6+VmcPXo8rrjmZnTp2h3PPP4Qbr/leow4eyym/f4GeNJifxy1GHAT3SF6yKE6Zz1acumnsfZOxgmBVBAQA04FdckZMwF3Rv5YIsxP1K63ceJ5F1z4/DF9Dm7yXLDidOzsPrjvNhDtfZBHc4VXV+/EnX+Zh+499sPYi/PRvkOnBkN37arGkr/ehIyTzsSwzNPweOUq/PzjNngvzMP99yzGxXkzse6pxzDwmKFwOl344P1/YuR546NyEgNuGhEBW1UFs8ILfKGoEGWAEEgRATHgFIGXtFEIHD/V5XHVzAdjjp6sDtt//w9LLpnQF4C7qTxdjjhwvauD55RoNXz8wZbI7nfmnAVIT2+/z/CfftyGO/58A6ZfczM6d+mGzz7ZisoH78GEKb/Hw6vujhjwM088jL4HH4r3t7yJ7HG56Ni5yY15g9hiwNE6Q3NDgdziaKPk50IgFQTEgFNBXXK2SCAto+AUJl4AIKrxJQLloksmrh+wf68mc3m6tX+vU/9eR0bLs+mlZxB6KIgfvv8G7295C5NnXIuLfVfC4XBGpjZnwJdfdR1efG4tFpcW4dQzsjHgiKNxxKBjMfDo46OljPxcDDg6JgLuVxWeFV6Q90X00TJCCCSPgBhw8lhLphgIuDPy59QecnbFMDwhQ47r1+/d68de0NKTsd5SXI5jW0r2ROUqvP36K5h+9U1wOJ34W+BanDcud+954OYMeOrvrt97zvfTj97D65vWY/uvP0cOSxdcdR3GjJ8MxeFoNrUYcMxL4F1imlVZkvtEzDNkoBDQmYAYsM6AJXxsBDqcmLvfrhr3HQDGxTYjsaMW501+6YCu3Zp8F3DHvj1eTuvZqdnnR2uVrH8mjF9++Qnnjd3zMC7NkLXPuTmXtrgDrjPgHTu2Rw5JH595Kl5a9wQuyZsZOTR93vkTI4esm/uIAce3DphoTrg4tzS+WTJaCOhDQAxYH64SNQ4CrsyC4xXgLoCHxjEtoUNPPvzIN64+b3STb0lSnI6fuw3uu5uImnXCL//zKVbcUYKpv7sB7Tt0jFztPHpcLg4feCx276qG0+Vu8iKsSyf/LqLjpXWPo1fvg9ChQ2c8GX5ADDih3d0nWEWamnbVgwsv+knfNBJdCLRMQAxYVkhKCbgzC8Yo4OUcx6Mk9Sp4Sf7lm3p07JTRVPwuAw96ydXO3eQOWRvPzNj44tP4+0I/tm//GZOmzUHO+El4561X8dorzyH/yiI0dRtS1249GqSrqdmNVSv+Hvmfb+osjJ84XQ5B69FwwotKjTLjsYUT/6lHeIkpBGIhIAYcCyUZowsBT0b+TBAW6xK8FUHPPXbIxstPPyOzqalp3Tv8s2O//fZ5vWG0NNrFWV98/gnOv6Qg2tBW/VwOQbcKW92kfxPRjMri3DVtiiKThUArCYgBtxKcTGsbAU9W/kK9bzFqTYUrps14o1N6epOHonsce/AWcjoGxRpXranBw/cvxUkjzkXvAw+OdVpc48SA48LV5GACzagM5GrXH8hHCCSVgBhwUnFLMo1AWuaU+xi05+okg33GZWS+POHEk5u84KpTv54vebp3bPYwdCqkiAEnjHpJKODTHnMqHyGQNAJiwElDLYk0Ap6sgnVgbvYtREagdO/0mVvSPZ59drrkdHzXY/DB6SDs+6SNFBUuBpxQ8PeFAr6Y3imd0KwSzLYExIBt2/rkC0/LmrKJmQz9cgONyqTTRrzgHXJ8k68i7HpUnw3ONFdW8uk1nVEMOMGdILwYKvYl5QEwCa5cwpmQgBiwCZtmxpI9mfnv6PU850TzcDkc1RXTr/rc5XQMaBw7rUeH1zsevF/KbpdqXI8YcKK7H4n371DAp89Je13KlaBmJSAGbNbOmahuT2b+RwAOMVHJuPLsc54/Y9DRTR4q735cvw8Vh3KoEfSIAevXhVDAJ9+P+uGVyABkgcky0JWAJzP/KwD765pEh+Ad27XbtqxgWpVDUQ5oHL7jIfu9nNa1Q4tPxtKhpCZDigHrSvrTUMDXX9cMEtzWBMSAbd1+fcV7Mqf8BFDD9/LpmzKh0ed4x6zLHHDoiMZByeX4oscxB/cCYc+bFlL4EQPWHf66UMB3uu5ZJIEtCYgB27Lt+ov2ZOZXA0jaCxX0UNSrc5cvbpuc346Afd4L2O3ovq85PM5heuSNJ6YYcDy0WjmWcE+o2De5lbNlmhBoloAYsCyOhBPwZOZ/CSDqS+wTnliHgPMuuOj5Y/r02edccHqPThs7HNyjyadm6VBGsyHFgJNDm5lvCpfkzUtONsliFwJiwHbpdJJ0ejLzwwBGJymd7mkG9Or1waJLJ2pXxLobJ+sxpP9npFBKr5YVA9Z9CexNIG9SSh5ru2QSA7ZLp5OgMy1zys0Muj4JqZKaYtFlE9cP2K/XPveGdhrQ62VPl/YpvRhLDDipSwFMmBku9t2W3KySzaoExICt2tkk60rLmnI5M92V5LRJSXdM377vzBs3/ujGycjl+KTH4INTepWsGHBSlkCDJAyaEg7krkh+ZsloNQJiwFbraAr0uLMKxhHzQylInbSUf/dNefnAbl332e12PbrPW06P69ikFdIokRhwasgz8yXhkrwHUpNdslqFgBiwVTqZIh1pwyefxqqyLkXpk5Y267DDXp89OmefJ2Cl9+j0UoeDe6TsBQ1iwElbAg0TEb4jwqjKBb7XUlSBpLUAATFgCzQxVRLcJ+YfTSo9CuZ9HtmYqpr0zLuk4PJNPTp0ymico+eQ/l9BoZRc9S0GrGfHo8Xml9I86ec+OO+iX6ONlJ8LgaYIiAHLumglgRsVT+Z/ngAwspUBTDdt5DGDN1xx5sh9XsTQecD+L7m7tEvJLlgMOOXLaFko4CtIeRVSgCkJiAGbsm2pL9qTlf9nMK5OfSXJrWD5tOlvdk5vd1z9rA6X871ug/semdxK9mQTA04F9cY5aXYokFtmhEqkBnMREAM2V78MUW1aZsFkBi83RDFJLuL8YRkvTjz5lJMbp+02uO+7DpfzqCSXIwacbODN5GMVOeGFvpBBypEyTEJADNgkjTJKma4TJp3gUBxPMNDNKDUlu457r7xqS7rLPah+3vSendd36Ns96e+RlR1wsrvfdD4ifKQqjlHh+RM+MEZFUoUZCIgBm6FLRqlxxKQ0zw7HkwCafFm9UcrUu46JJ5/ywvnDMhoz4J5D+28DUXe989ePLwacTNpRc60NBXyWeQpcVLUyoM0ExIDbjNA+ATyZBbcCfKV9FDetVFGU6pUzrvqP2+ls8I7jzoft/6K7U7t9Dk/ryUsMWE+68ccm0J8rA7l/jH+mzLAjATFgO3a9FZo9GVOuANEdrZhqySnTzxq57qyjBzd4VaHD7Xy72zF9BydTsBhwMmnHmIvVaaGSSZZ8KlyMBGRYjATEgGMEZedh7qyCgWBeT0BSD68amXl7T/q2FdOmVzkUOqB+nd0H93tPcSlJuyJaDNh4q4TB2xxwnPJYYOIW41UnFRmJgBiwkbph0FrcmVPKCeQzaHkpK2vWaO+64Ycd3mAXnL5f5xc69OmetHPkYsApa3+LiRlYGQ74JhqzOqnKKATEgI3SCYPW4c7IH0+E1QYtL6Vl9ezU6T+3Ty7ooBB1+V8htKPn0P67QeiYjOLEgJNBuXU5mGliuCR3Zetmyyw7EBADtkOXW6tx+NXpHvWnFwHa5xnIrQ1ptXk3jLvg+WP79jutvq7Oh+7/ortzci7GEgM29Ip6t9qTduqT8y7aZugqpbiUERADThl64ydOy8y/iYEbjF9p6irs17PnB7dM8B0MwF1XheJ2vtH9mL5DklGVGHAyKLc+BzNuCZf4ZrU+gsy0MgExYCt3tw3aXMPzMxQV6+sbSxvCWXpq4OLL1h/eu3eDh3Ak62IsMWDjLy0m9axw8aRnjF+pVJhsAmLAySZuknyezHzt/b7jTFJuSssceGCfd+aPv+jo+kW069VpXfuDejS4QEuPIsWA9aCa6Jj0TCiQe1aio0o88xMQAzZ/DxOuIC0zfwoDyxIe2MIB/5Kb93Lf7j1O3CuR8GPPIYe0A/3v0LQe8sWA9aCa+JhEmFVZ7Lsl8ZElopkJiAGbuXt61D5iRgdP1c5XwGiwo9MjlZViZgwY8Pq13rENLlbrcnjv9a6O6Yl5PjShBoztDPxKhF+1fwbw64IVq8FAewDtAG4PUDvs+fc0K/E1uxa5N9jsHdSnfjFgfbiaNqo7K/86YvzJtAJSWPjtkws29ercOaOuBKfHtbnr0X2Oj6ckAtYB9IkK9ROFlI9ByidKdfUnwwa1/yqeOGfPCrb3OJVBgHoUKTSImbU3NWkvkOgXTxwZmzgCcm9w4lhaJZIYsFU6mQAdnsxJhzEcr8gTr1oH84xBR2+88uxzMuvP7nZs3/cdTucRzUXUDJeJ1oHU9Y4f09YPG0a7Wpc9tlnjr13duUqpPoW45lQGTgFRVmwzZVQiCBBRdmVx7ppExJIY5icgBmz+HiZMgScz/zYAMxIW0IaBlk+94o3O7drvvQUpfb9Oz3Xo0+P0eii2E1EYQFhxuZ8Z1o/i2tkmGuk5RRW93YQTWVVHEDAGoD6JziHxGhB4NBTwnS9MhIBGQAxY1kGEQNoJ+aeygucFR9sIeIce//KkU0fsvRiLGd/vN+yQ7kz8AKnKA5lHeB5pWwb9ZmfPW9JOqU7PURljCMjZc15ZPokmwKycEy6Z+FSi40o88xEQAzZfz3Sp2JNV8DCY5S/zBNCtmD7z3XYej3bOdTNAd2VfOtB0b8YZM3dVH67ZPYaJLwMwPAFYJEQtASY8GC72XSRAhIAYsKwBuLMKLibm+wVFYghcOvzkFy7MzFppRuNtikBOYXA8E7SXcWQnhpBEAePMUInvWSFhbwJiwPbuf0S9OzNfu/BKLsZp+1r4GKDbdyo/3Y5XHtzR9nDGiuAtDJ7BQB7tMWP5tIkArwoF8rSjC/KxMQExYBs3X5OellHgY+Jym2Noq/wfCbhDcfKtv720/Mu2BjP6/Bz/PSepoDkE0s4Ty6eVBFTQqWsCudrjXuVjUwJiwDZtfJ1sT+aUZwA6w+YY2iJ/CavK4upX7363LUHMODenqHwKqzQHhGZvszKjrmTVTIxgZYkvL1n5JI/xCIgBG68nSavIkzE5G6SEkpbQQomIaTWRunjHxuUvWkhW3FKy/7ikB9zpswmYE/dkmQAoyvDQgokbBIU9CYgB27PvEdVpWfmrmTE+EQiGDeqHqeNOxznDj8Y/P/wPsn//l0jYc4Yfg0V/uBiH9+2FHTt3YdUTG3BlSbBByusKcnDlxWehS4d0fP39T5i35FE8/MxruK94Ok4/YSA+//p7TA+UY91r7yWi1LbG+C8TzajesPThtgay0vycooqRzLwQQFJew2ghdstCAV+BhfSIlDgIiAHHActKQ9MzpgxXiV5OlKYNwRugEMGhKPhm288YddWe587/o3QmBhy0H6YtuAdjThuKy0Zlwb/4Qdz/5MbIzzXjDv5pGl7b8gluvPMR3HXdJHRol4ay4OO4/vIxmH93JaaPPwOvbvkEO6t34fiB/faae6JqjzUOAZtqQDN2bVy6OdY5dhoX2Q270hcSYYqddLdVq8qOYWtKJsiaaitIE84XAzZh0xJRsier4A4wX5GIWPVjPL74j5F/rTPgN1bdjI3//AhXFJejY7s0PHd3IZ7euAWFf18dGXfZqOGYP2Mcrrv9Ydz3+Cu4YepYXHpOJu57YgMuOHNYxICvvPhMfPLFtxh4yAH4y71PYvX/bUp02VHjEdHqqg1LL446UAYgp7BiJlNkNywP8ohlPRAvDBXnFcYyVMZYi4AYsLX6GZMaT8blh4Nq3gQoPaYJcQxqbMCP3PI79DugR2QHfOLgQ1E4ORuPPrc5YsgtGfA1f1mFGReeiTMyBuLLb37Ef77Zhre2fo4/lK2Mo5oEDSUs2rlh2bUJimaLMNqV0gxlCQDtgSTyaZnAh19+v2PQ5rum6foccGmC8QiIARuvJ7pXlJaVP58Zc/VI1NiAtXPApX+4GIf17YVvf/gFu3bX4MGnX426A65/zvfm6eMw4vgjkeZx4egBB2HTOx/j8vnL8cG//6uHhAYxScFZVa8se0b3RBZMMMZ/7yAVqnaoQ0w4Sn+ZlUvCJRMfsOAyEEktEBADttvyGD/e4fms0/sgDNBDemMDrp/jknMyMX/GBbjl3idwx4N7HgLU3CHoOgPWDPyGqWOw/o2tOCtzEK65ZRUW/v4iLL7/6cghax0/W3duXCa317QR8Ph5qztU7azSrvIVE26BpTyeso0LzaTTxYBN2rjWlu3OyB9LBN1eCNCcAY8ZMRRFU7xgMHKvW4LOHdLRs2snfPvDz01ehDU8b88rie8vmYHPvvoucmHXpedmJcWAmejl6g1LT2otY5m3LwGvP/iOmHBLK4NVqlEGVS7KfV/Wj30IiAHbp9cRpZ6sgqVgztdLdlMGrP23U4Yegbe2/jtyBfQLr7+PO4vykHnMAAy59AY0dRtSeajh7bUD+x+A8psvjxyCfuP9zzDpxrv1OgT95s6Ny+RWGh0WiNcffA7ACB1CWyIkEYoqi30BS4gRETEREAOOCZNFBh03qYvHo7wP0H6pVlQxfxr67NcNI6Ya6vtGDjvrvDDEhFsEvDkU8A3TuQUS3kAExIAN1Ay9S0nLLJjI4Aq980SL3//AnpHdbOj5N1AafDza8GT9/HP3bsfQXzbf9V2yEto1j5hwC50nPi9UnGeYXwq7rtFk6RYDThZpA+RJyyh4gInlPaSNesHA91TDJ+18bbmcf0vCOs2Zs6wjO1yVcji6CdhES0PFuZcnoQ2SwgAExIAN0IRklJB+wuQ+qqJoz3KUhyM0BP6bQjh7x4ZlLyWjD5JjD4HRhcsOUcj1GICjhUkDAj/UeGoGrZ03+WvhYn0CYsDW73FEoSerYDqYb7eJ3NhlEo/ZuWG5thuTT5IJ5BSVn86MxwHyJDm1odMxYWa42HeboYuU4hJCQAw4IRiNH8STmb9We0Kk8StNXoXMdF31pqULkpdRMjUm4PVXTAP4TiHTgMCjoYDvfGFifQJiwNbvMdodP7V3javmEzBkp1HXb6Lwzg1LvTZov+EleguDfwbhasMXmrwCf9i5C32eKvNtT15KyZQKAmLAqaCe5JxGufo5ybKbTadddMXMZ+7atPwto9Rk9zqyiyrCxDza7hzq9KtQx6wJTJJTIxZfEGLAFm+wJs+dmb+MIK+I29tq5uk7Ny2Xw54GWvs5hRWHMqnPAtTHQGWlrBQC/7kykLfn1WLysSwBMWDLtvZ/wjyZ+R8D6G8DqVElMjhYvXF5XtSBMiDpBGpfY7g46YmNmVAeymHMviS0KjHghOI0XjDXCZefoChq8l+gazwUWkVbFdCZOzYu/Y8xy5OqvP7gUwBGCgnAwTX9Hy2Z/KmwsC4BMWDr9jaizJ2Vfx0x9rzZwOYfZlxUvWnZgzbHYGj5OUUVI5lZM2HbfxiYGg747rY9CAsDEAO2cHM1aZ7M/PUATra4zBjk8V07Ny6fFsNAGZJiAtn+8sUEmpniMlKeXl5RmPIW6F6AGLDuiFOYYHBue0+6+9cUVmCY1Cpo2K6NSzcbpiAppFkCY+au6qPWVG8A0QE2x/RNKODrZXMGlpYvBmzh9nqypuSASXvcn80/svs12wLwFgbngjDfbHUnvF5WMkIlE19NeFwJaAgCYsCGaIM+RaRlFSxg5iJ9opsnqux+zdOrukpHF67sqlCNdvHgoearPpEV09xQILc4kREllnEIiAEbpxcJr8STlf80GGcmPLCpAsru11Ttqlestyh4NRh/Nmv9Cap7XSjgOz1BsSSMwQiIARusIYksx5OZ/wuADomMabZYsvs1W8f+V++oq9Z6nB2+03bBg82ros2V/xgK+Lq2OYoEMCQBMWBDtqXtRblPuPwoUtR32h7JzBFk92vm7mm1y8sa5H5gs6/hluoXA7Zod9My86cwsMyi8mKSJbvfmDAZetBZ1y7p3E5J/xcDvQ1dqI7FMej8cCD3UR1TSOgUERADThF4vdN6MguWADxV7zxGjc9MK6s3LZ1o1PqkrtgJeP0VdwJs23u4mfmmcEnevNiJyUizEBADNkun4qzTk5n/JoBj45xmmeFMPLF6w/KVlhFkYyHZ/uB5BKyxMQJ5P7BFmy8GbMXGDh+f7lE7/WZFabFoYmBb9Y7qvni7Qt6nGgswE4zx+oP/BHC0CUrVo8RPQwGfvExFD7IpjikGnOIG6JE+LatgBDM/p0dsM8SUw89m6FJ8NXqLgvPBmBvfLOuMdrhruj560+QfraNIlGgExIAtuA7SMgsmMrjCgtJiksTEF1dvWL46psEyyBQEvHNWZMHheMUUxepQJHPN6eGSyet0CC0hU0hADDiF8PVK7c4sKCRwQK/4Ro4bOfy8cVl3I9cotbWOgNcffBfAoNbNNv2sq0MB319Nr0IENCAgBmzBBeHJzL8NwAwLSosqiUHB6o1L86IOlAGmI5DjD97KwJWmKzwRBRPuCRX7JicilMQwDgExYOP0ImGVeDLztRcw5CQsoJkCsXLuzk13P2mmkqXW2AjkFMmfTQoAACAASURBVFWMZuZwbKOtNYpAb1YGcodYS5WoEQO24BrwZBZsBnioBaW1KImB76s3LuthN9120uv1B38C0MlOmuu0hgI++b62WOOloRZrqCbHk5H/DQg9LSgtiiT+x86Ny8fbT7d9FHv9wfsBXGwfxf9TmqamdXlw4UXaHyDysQgBMWCLNHKvjFFXeTzbfquymqxY9BBwc9XGZTfGMlbGmJNAdlHwSmLcas7q21Z1jVLdb+2Cgs/aFkVmG4mAGLCRupGAWjwnTh2AmpoPExDKdCEYuLR64zJthyQfixLwFgbPAOEZi8prURYRH1tZnPe2HbVbVbMYsMU6a+eHcKjMx+3atPwti7VU5NQjMK6oovcu5i/tCEUFnbomkLvejtqtqlkM2GKd9WTle8GotJismOTs3O1wY/Ndu2IaLINMS8DrL/8RoM6mFdDqwhVvKDDRlleBtxqZwSeKARu8QfGW586aMoGY7o13ngXGf7hz47LDLKBDJEQh4C0sfwVEWXYDRcS5lcV5dvzdtmyrxYAt1lpPxpQrQHSHxWTFIqdy58ZlY2IZKGPMTcDrL18OkO0eSsGEmeFin/aQHflYhIAYsEUaWSfDk1EwG8SLLCYruhzGwp2blhVGHygjzE7A668oAniB2XXEXz/NDQVyi+OfJzOMSkAM2KidaWVdaZn5f2LgulZON+00Ykyq2rSs3LQCpPCYCWT7g5cTcFfMEywykJhLK0vy5lhEjsiQtyFZbw14MvO1B7b/3nrKWlZERKdXbVgqb4uxQeOz/RVjCfyIDaQ2lEi4K1Tsm2Y73RYWLDtgizXXnTllOdnw/JgYsMUWcgtyxsytOFFV+SX7KN6r9IFQwHeJDXVbVrIYsMVa68mc8iBAF1pMVlQ5YsBREVlmQPZ1Kw+jmpqtlhEUoxAGngwHfOfGOFyGmYCAGLAJmhRPiZ7MfO1NQGfHM8cKY8WArdDF2DSMvXFFl5pqxw+xjbbUqGdDAd+ZllJkczFiwBZbAJ6M/KdBsN0vqRiwxRZyC3LGj1/tqDq0ard9FO9RKjtg63VcDNhiPfVk5q8BcJ7FZEWVIwYcFZFlBuTMWdaRHa6fLSMoViGEUKjYZ8/3fMfKyGTjxIBN1rBo5XoypjwMovOjjbPaz8WArdbR5vXkFN3Xi3n31/ZRvFfpw6GA7wIb6rasZDFgi7U2LbPgPgZfajFZUeWIAUdFZJkB3uuC/VGDjy0jKHYhchV07KxMMVIM2BRtir1Id2b+CgImxT7DGiPFgK3Rx1hUeK+/7yjs3v1OLGMtNYbp3lBJbq6lNNlcjBiwxRaAJzP/TgBWvFl/FwE/gegXRVG2OxSlyulwVDudzt1Ot0vt0KHd2g8evLnUYu0UOU0QyJ5TnkEO2mg/OLwiFMibYj/d1lUsBmyx3nqyCv4O5qsMKquKiH4mwq8KKdsdDkeVw7nHRN1OF7s9LnK73Q6P2+PyuF1pLpe7ndvt6uB2uTu5XI72iqI0K4uBqeGA726D6payEkggu3DFCCLHcwkMaY5Q8iQsc/QpjirFgOOAZYahnswpZQD9UcdatxPRL0S03eFQfnMojp0Op7PWRJ3s8bjh9ngcHrfL7XG70zweTzu3y9XR5XZ1djocaXrVxUR/Chfn3qBXfIlrHALZRRU+Yrbdc78JuK0y4JtpnE5IJW0lIAbcVoIGm5+WmV/MgL/Fsgi/KES/aiaqOJy/OZ2OKpfDucvtcu12uZ3scXvI43I5POkep9vlSfdou1C3q5PT5epCgMtgkveUQ7gnVOyz3SvqDNkLnYvKKSy/nolu1jmNEcP/NRTwXW3EwqSm1hEQA24dN8PO6uMtfM7jdiHN41Hcbo8zLXI0153m9rjauVyejgqhG4Dmj+UaVlnUwuQpQVERWWOA1x9cCiDfGmpiVyFvQ4qdlVlGigGbpVMx1pntr5hM4OUxDrfOMKIPQsW5h1tHkChpjoDXH3wKwEj7EeLiUCBvrv10W1exGLDFeptddM+ZxMrTFpMVgxzeGQrk6XaOOYYCZEiSCGT7g+8TYLs/tpj5pnBJ3rwkYZY0SSAgBpwEyMlMke1fcSTB8a9k5jRKLkbNwHBg8ntGqUfq0IeA1x/cAcB2f2wx08RwSe5KfahK1FQQEANOBXUdc46/dnXnKqXqRx1TGDm0LxTwVRi5QKmtbQTOK1pxnIMdb7Qtijln1wBZawM+G97/bM5+xVK1GHAslEw2xusPsslKTlS5i0MB3+8SFUziGI+A1x/8A4C/GK8y/Suq9qR1f3LeRdv0zyQZkkVADDhZpJOYx1sY/AqE/ZOY0hipiDaEinOHG6MYqUIPAl5/8BEAY/WIbeSYDN4WDuR1N3KNUlv8BMSA42dm+BnZ/uAGAjINX2jiC6wJBXzOxIeViEYgMHXqEtdX3dO/AdDFCPUkswYGNoYDvqxk5pRc+hMQA9afcdIzZBcFVxNjfNITGyAhEx0fLs593QClSAkJJuAtDJ4BwjMJDmuKcAysDAd8E01RrBQZMwEx4JhRmWeg1x/8GwCbngtlfyiQV2KebkmlsRLILiyfR0Q3xjreSuPkFiQrdfN/WsSALdhXr7+8EKCABaVFlUTA+sqA79SoA2WA6Qh4C4PrQTjZdIUnoGC5BSkBEA0YQgzYgE1pa0k5/vI8Bt3T1jhmnc8KHxRekPeFWeuXuvclMHpOcKDiwBa7spFbkKzZeTFgC/Y1u/Ces4mUJy0oLSZJDJoSDuSuiGmwDDIFgZzCiplMvNgUxepQpNyCpANUA4QUAzZAExJdwvn+8u67Qd8lOq5Z4hFwf2XAd6lZ6pU6oxPwFgYfBWFM9JHWGyG3IFmvp3WKxIAt2ltvUXALGAMtKq9lWYRtNbtqjlpbOvlrW+q3mOjzZwX32+3CRwA6WExaTHLkFqSYMJlykBiwKdsWvWhvYfndICqIPtKaIwi4tjLgW2RNdfZS5fUHtVcPaq8gtOWHwXeEA3kzbCne4qLFgC3aYLtfiAXg3S+/3zFk813Tdlm0xbaRle0PvkDAKbYR3EgoE+WFi3ODdtVvZd1iwBbt7hj/vYNUqO9aVF6ssgpCAd+yWAfLOOMRyPZXjCWw9vhJ237UGgxas8hnyzecWb3pYsAW7rC3sPwrENnvmdC1PWVgfVjuCTb1Crfrs5/rNe2HUMDXzdRNlOKbJSAGbOHFkeOveJDBF1pYYlRpDDo/HMh9NOpAGWA4AmP8Faeo4BcMV1hyC3oiFPCNSm5KyZYsAmLAySKdgjzZReWzicnWFyIx0ZpwcW52CvBLyjYS8PqD2oVX2gVYtv3IIyit3XoxYAv3184Pr6/fVgaPDwfy/mHhVltOWk5RxUhmfspywuIVpPDY0IK8x+KdJuPNQUAM2Bx9alWVo268t5OzWv0vgLRWBbDIJAaeCwd8Z1hEji1keP1BzXxH2kJsCyJrFEe/tQsmfGZ3DlbVLwZs1c7W6vL6g+sAnGZxmVHlya0cUREZZoDdHzu5txGE90PFviMN0xgpJOEExIATjtRYAbOLgmXE+KOxqkp+NfI0oeQzb03GMXNX9VHV6pcA6tOa+daaw6tCgbzLrKVJ1NQnIAZs8fWQPTfoJRWVFpcZkzwizKos9t0S02AZlBIC2f7yxQSamZLkBksqT3MzWEN0KEcMWAeoRgqZPW9JO9qZrj1H17b3A/+vH6yCaWSoxPeskXoktewhkOMPjmPgIeGxhwCzek64ZJJciGbhBSEGbOHm1knL9gfvJWCCDaRGlcjgzczOkWtKJvwQdbAMSBqB8+cF99u9E9ofRkclLamxE20JBXzCwtg9anN1YsBtRmj8AN6i4CQw5P24ta0i4O7KgG+q8Ttnnwq9/oo7AZ5mH8VRlDIvDJXkFQoPaxMQA7Z2fyPqxsxd3odV50cMuGwgNyaJBJpRGci9I6bBMkhXAjlF905kVit0TWKy4AT15MrApJdMVraUGycBMeA4gZl1uNcffBzAuWatP9F1E7BLBcaGA761iY4t8WInkHNdxRGs8uNg9I99luVHvhIK+E60vEoRCDFgmyyCnKLgH5lRZhO5Mckk4CuFa058tGTypzFNkEEJJ+D1V7wI8EkJD2zigEQoqiz2BUwsQUqPkYAYcIygzD5sbNHK42q45g2z69Ch/ndCAd8xOsSVkFEIZPvLHyNQjoBqSKBGrRm8duHkfwoX6xMQA7Z+j/cq9PqDmwCcYCPJsUpdFwr4To91sIxrO4GcouAdzLii7ZGsFYGAJysDPjlVZK22NqtGDNgmjdZkev1B7bCWXFnZRM+ZaV64JPcmGy2HlEkdXRS8RGGsSlkBBk7MhJnhYt9tBi5RSksgATHgBMI0eqjsonvPJFafNnqdKazv6lDA99cU5rd86uzCFSOIHM9ZXmgrBDJQRSofEVqY9+9WTJcpJiQgBmzCprWl5Gx/+dsEknOezUBkqFPCgUlyz3RbFlkzc3OKKkYzc1iH0JYIyYwHwyW+iywhRkTEREAMOCZM1hnkLaq4Fswl1lGUeCXMyrhwycRHEh/ZvhHlYTAx9d4XCvjkfuiYUFljkBiwNfoYswrtoRyq6nwLQNeYJ9lxIONMeWZ0YhqfXVQ+m5gWJSaaNaMwsLXm1x6DH1983k5rKhRVTREQA7bhusjxB29l4EobSo9LMjOmh0t8d8Y1SQbvJXDjjaxsrg7+Td5uFNOiuDEU8N0c00gZZBkCYsCWaWXsQrL95cMJ9HLsM+w7khl3pn+UNvPBBy+qsS+F+JWPnhMcqDjorwCfHf9s2834jZiOrSzJ/dB2ym0uWAzYpgvAWxR8FIwxNpUfl2xmvKwSrlkb8G2Ma6JNB3vnlo+BSn8DcLBNEcQnm3hpqDjv8vgmyWgrEBADtkIXW6HBW1RxEZgfaMVUm06hX0FqUag4b7FNAcQkO8cfnMPAwpgGy6AIAXbQ6eH5uesEh/0IiAHbr+d7FXv9wc0AhtoYQWuk3wcHrgvN933SmslWnTPGf+8glfhmMF9gVY366KInQoHcUfrElqhGJyAGbPQO6Vhfjr/iGgbfomMKq4b+hImvCxfn3WdVgfHo8s4NToVKNwPcK555MjZCQG49svFCEAO2cfPPm71if4dTeRugnjbG0Bbpi2t21xSvLZ38dVuCmHXu2MJV/Wpol3blbq5ZNaS47neHunMH33QTqSmuQ9KniIAYcIrAGyWt1x/8C4A/GKUeE9bxOcC373Y7bn/8pok/m7D+uEseXbiyq4KaGQDPANEBcQeQCbUEeG4okFcsOOxLQAzYvr2PKM8uqhiqMG9gwGVzFG2Srz1IAcS3f/Vd1e2b75q2q03BDDp51FVrPc6O380AYwaAQw1aplnK+rlGcQxeu2DCZ2YpWOpMPAEx4MQzNV3EbH/5LQS6xnSFG7BgBr9JjLudhAceCeR9b8AS4y5pxIzbOnTs3GlCZMcLDI47gEzYhwCD7wgH8jSe8rExATFgGze/Tvp5c1ce7FBrNgDYX3AkjMDXxPRADWP1moW5pnzoyehrK050KLiAwRcC6JswMhLoV5UwfE2x7x1BYW8CYsD27v9e9V5/eRFACwSHLgSeAOEB3ukMh2+57DtdMiQo6Cj/8p4Odl5ApJkunZmgsBKmHgEC5lcGfNcLFCEgBixrIEJg/LzVHap2Vmm74KMEiV4E+CcmegoqPUWsPmWU976OLVzRr0ZRvKzidCI6HUAXvQhIXHzoBGdZ5fSE9LNtBMSA28bPUrP33M+JJZYSZVAxDOwC81NEyjrmmrcZrlfXlEz4IVnlRi6+U9XRTOQFcEKy8saS57Y/5KDPfp0bDP38m59w5V8r9/63Kecdj3MzDsdjL27Byqe1l3vt+Wjzrho3HIcf1AMqM17/4Evc8sCLGHFcf1x21rFon+bGs69/jFsfeSWWUhI+hgkzw8W+2xIeWAKakoAYsCnbpl/R3qKK58F8qn4ZJHILBN4mxpsg2sA1u9+oYXyaiHuMs/0rjiQ4NJM9AUQngFn7Z4cZOpHucWF+/kh89f0vKHtgfaTk4w8/ENPHZqJTO88+BjwtJwOZA/tgSWgTenXtgAtOPQqPvfQvDDp4P+yuUbHls29wxpBDsCT0KnxnH4eX3/03Qi+/lxQUBKyvDPjkdysptM2RRAzYHH1KWpXeuRUXQOV/JC2hJIpGoArAp9r/iPCpqvJ/m5ugEPVgoAcA7cEqPQDt37knmfgWs/OyjkDOSUfi7tBr2Lz1C2iGPHfiCDgcCrp3aofn3/y4wQ74T/kjI3iuX/Z/kf/XdtPv/ftbdG6ftteARw47FP/+749wOhQEVj4fjX/ifs7qhaGSSQ8lLqBEMjsBMWCzd1CH+nOKKh5m5vN1CC0hhUBcBAJTz8GOnbtwc/mzkXm+s4cgc1Af3P/s28g9e0jMBvzhF99HDkF3SPfgnY+/Rvt0N5ZUbsL7nyfnmjgmPBgu9l0Ul3gZbHkCYsCWb3H8ArOvqxhBNfxc/DNlhhBIHIHTju2P3HOG4OEX3sXaDe9HDj0XZA+L/PNn//0RM88fHrMBL354zzlf7Rzx7y84Ed///FsknnZY+qEX3sGD6/S9I0hR6KTHFpjzdrTEdVQiNSYgBixrokkC3qLyu8FUIHiEQKoIXOc7He09LvjvfipSgnZxlXb4uPHn/177EHUG29wh6LqfX3PRSSAi7N+tI7bW7n57d++4d4etk9bFoYDvdzrFlrAmJiAGbOLm6Vn6mLmr+qjqLu24nzxyUE/QErtJAtru9IoxGXjy1Q/wjyZ2p4MH7N9gB6z9u/YZflTfJi/C0nbRZwwdgHNOOBS3PrIBv7vgxGQZ8DcqO4avKZnwsbRaCMgOWNZAzASyC++9mEi9P+YJMlAIJIjArItPwSEHdMWCinX44rt933HR2IDrdr53hTY1eRuSdh65/mfCyONw/smDIrcqaeasnVPW40OgGZWB3Dv0iC0xzU9AdsDm76GuCrz+4N+1o3+6JpHgQqCNBBZdcS6+/XE7Su/fc6uSET4E3F0Z8E01Qi1SgzEJiAEbsy+Gqeqsa5d0TlfSn9FuvzRMUVKIEKhHYOhhB8B3zhA89MK7WP+2dsdW6j8M3szsHJnMh6ukXrVUEC8BMeB4idlwvLeofBSY1tpQukgWAq0gwCqYRoZKfHvunZKPEGiGgBiwLI2YCOT4g39i4LqYBssgIWBjAkSYVVnsu8XGCER6jATEgGMEJcMArz+oHYo+Q1gIASHQNAECVlYGfBOFjxCIhYAYcCyUZEyEwJi5FSeqqvosQB5BIgSEQGMCtIUV9ezwgrwvhI0QiIWAGHAslGTMXgLZheWziWiRIBECQqAxAfaGAnlh4SIEYiUgBhwrKRm3l4DXH9QeKD9OkAgBIbCHADHfUFmS9yfhIQTiISAGHA8tGRshkD23/EBSaQ2AYwWJEBACeDgU8F0gHIRAvATEgOMlJuMjBHKuvedUVhTt1qT2gkQI2JjAW6zwaDnva+MV0AbpYsBtgGf3qdn+iskEXm53DqLftgS2k6qeV7lw0gu2JSDC20RADLhN+GSy11++AKAiISEE7EaAQVPCgdwVdtMtehNHQAw4cSxtG8nrD2ovbLjYtgBEuA0JcHEokDfXhsJFcgIJiAEnEKadQ3n9wVcBDLMzA9FuGwIPhAK+S2yjVoTqRkAMWDe09gvs9Qd/ANDFfspFsY0IvBYK+E6wkV6RqiMBMWAd4dot9Cj/8p5OOL+xm27RaxsCP4YCvq62UStCdScgBqw7YnslyPHfcxJDedFeqkWtHQjsxu79Hg9M+dYOWkVjcgiIASeHs62yZPvLhxPoZVuJFrGWJkBQT64MTHrJ0iJFXNIJiAEnHbk9EuYUlg9hotftoVZUWpkAEx0fLs6VtWzlJqdImxhwisDbIe0Y/72DVKjv2kGraLQmgd271UMfL530kTXViapUExADTnUHLJ5/dOHKQxSqkS8wi/fZivKc4B6PBPK+t6I20WQMAmLAxuiDpauofXnDfywtUsRZiADt/sX9Yfq6m27abSFRIsWABMSADdgUK5Z0vr+8+27Qd1bUJposReD7UMDXw1KKRIxhCYgBG7Y11ivs7FnB9h4XfrWeMlFkBQIMfBQO+A61ghbRYA4CYsDm6JNlqhxx443OjtUDdllGkAixCoHXQwHf8VYRIzrMQUAM2Bx9slyVXn/wOQAjLCdMBJmOAAFPVgZ855qucCnY9ATEgE3fQvMKyC4sn0dEN5pXgVRuAQI3hwI+WYMWaKQZJYgBm7FrFqo5p6hiNDOHLSRJpJiEAKlqduXCSWtMUq6UaUECYsAWbKrZJI259t5jVEWtBNDPbLVLvaYkUMUqZYUX5r5lyuqlaMsQEAO2TCvNLWT8tas7VylVtwO4zNxKpHqDE3je6cFFj8zzyVu7DN4oO5QnBmyHLptIo9cfDAAoNFHJUqpJCBDhzspi33STlCtl2oCAGLANmmw2idmFQZUIsjbN1jgD18sMDpf4FAOXKKXZkIB8ydmw6WaQLCZshi6Zo0YxX3P0yY5VigHbsesm0ey9tnwaFLrTJOVKmQYkwMxquCTPYcDSpCQhIIf5ZA0Yn4Dsho3fI6NVKLteo3VE6mmKgOyAZV2YgoDXX7EZ4KGmKFaKTCkBBu0OB3JdKS1CkguBGAiIAccASYYYh4Dsho3TC6NVIrteo3VE6olGQAw4GiH5ueEIeAsrfgRxZ8MVJgWlkABXhQJ56SksQFILgbgJiAHHjUwmGIWA7IaN0onU1SG73tSxl8xtJyAG3HaGEiGFBLz+ii8APiCFJUjqVBFgfBcq8fVMVXrJKwTaSkAMuK0EZb4hCHj9wR0A0gxRjBShKwG5tUhXvBI8iQTEgJMIW1LpTyC7sLyGiOSJR/qjTnoGOdycdOSSUGcCYsA6A5bwqSEg54dTw12PrGK8elCVmEYgIAZshC5IDboRECPWDa3ugcV4dUcsCVJMQAw4xQ2Q9MkhIEacHM6JyCLGmwiKEsMMBMSAzdAlqTFhBMSIE4Yy4YHEeBOOVAIanIAYsMEbJOXpQ8BbGPwVhPb6RJeocREgVIeKfZ645shgIWABAmLAFmiiSGg9gRx/+WKV6Up5/3DrGbZmprbbVVBzc2XJ5HmtmS9zhIAVCIgBW6GLoiEhBOTwdEIwthhE7uHVn7FkMA8BMWDz9EoqTRIBb2HwWwa6y644McAju10FL1QW+0YkJqJEEQLWICAGbI0+igqdCHj95fcx0yVixvEB1kyXiP4VCuQeFd9MGS0E7ENADNg+vRalCSAgT9pqHqJcxZyABSYhbEVADNhW7RaxiSTg9ZfvYCaPXXfHe3a5XB0K5MkzuBO5sCSWbQiIAdum1SJUbwLZ/uBXYPSyqiFrhgswO4hufSzg+73ePCW+ELA6ATFgq3dY9KWUgLeofDurlG42U46YLeGXcMDXOaUAJbkQsDABMWALN1ekGZOAt/DerUxqPzCcWoWpMOc9u9m9H1YUeryyODfbmMSkKiFgTQJiwNbsq6gyOYHTZy0f097tvAMq9wLi/TVlzdV/VYjWi6mafCFI+ZYmEO9vtqVhiDghIASEgBAQAskiIAacLNKSRwgIASEgBIRAPQJiwLIchIAQEAJCQAikgIAYcAqgS0ohIASEgBAQAmLAsgaEgBAQAkJACKSAgBhwCqBLSiEgBISAEBACYsCyBoSAEBACQkAIpICAGHAKoEtKISAEhIAQEAJiwLIGhIAQEAJCQAikgIAYcAqgGznl+PzVGTt6Vm3QHo+453nAVBMO5Lr0rHnWrFmqFr+srExpTZ5Zs2btJiIHM99bVlaW25oY2hx3xhSViCK/E6rK6q5XlztaG0vveWvuf+9RZjVHe5IlACbQD6MvHdhd77z148+ZM+cjZj6EiD5etGjRgGTmbpzr1Q93PqqqvJcHWPkh8wh3UnmkUr/kNicBMWBz9k2XqrMLg2pzzyUm4O7KgG9qtMSamdaa2KOlpaXnRxuv/TxWA549e3apNpyZub5Zt9WA6xtv43prGNt3b1rWoTkdjXL/ftasWd/VmXjtnC9LS0uPaeK/by8tLW02bkvcwqu2aH+wNPm7m33poGZ/p+fMmZPDzI8xs1pWVuao6xUR/d+iRYvOnj17toaWa+uPWp9RDHjj1qpmeWQenibfcbH8EsqYlBCQxZkS7MZLGsuL5kMBX4vrpe4LXlPX2CRbUhyrAcdognHtgB2Z+V86gd4t1bdz47Jmddc3YACXEZG2i6/66quvTtp///1fqzWz7wF0J6LqRYsW9a4zY2YuKisrC8SzGloy39o4nH3poGaPJNRnXWfAzFwD4HoiKtZqLy0tTY+lJiMYcEvmW8cj8/C0Vh1ZiYWBjBECbSEgBtwWehaa6/UH678dp0llDLwTDviOaU72nDlzdjKzG8AuAK7S0tLuc+bMeVU7TFl/jnaoGMCE+jtFzbC1MXX/Tdul1ZpZZGqtofeYPXv295phENF/ARzQOG68h6A9mfnRdTNz9ablTX6JNzLgCVo9dbvzOXPmPMXMI5lZO0TurNU49+uvv37ygAMOKFm0aNElALbFs4zCq7ZErbelXXA90y2qNdwIWyL6SuOp/T8z92bmX4mowQ5dO9TMzG8DGNuo5k+YuV+jfr5JRMcB+ImZvyKiIzVzZ+YtRDSUmauIKK1enF2lpaXa2onrs3FrVVQe0XbB9Y7aRHKrqvqxoiiN1+z3RNS97g/Luj9kGh3tqFur2h80E4loVW3PtT/MVtUJqzsCEZdQGWxJAmLAlmxr/KJiMmAGh0t8UXdXiqKM1Q51AviRiLbVGvBuABsBnFRnrqqqal/8kS+nRgY8n5nn1n65af/8h1oz+BFAl1oDjpyfVRTltJqamnXa2NacA47FgLU8ze2C6xswEU2sv/OfNWtWRe1/q1EU5RvN2Op1Juoh3sZdDK/a8i2AHjF0t9ld8OzZsz8HcFA9hpE/luoOPWsMa2uOGHDkC4TU6wAABJJJREFUmDTz1Yqi/LVxjwBcq81VVVXTp52D1+b8FcB1dWPraq3tj2aWWs+Veoe6dzFz5LWM8V4DsHHrjm8BiolHS7vgukPviqJof0gcUmfAWo1ff/31sN69e2+ur52IVjPzRdqyAODRWJaVlUU01MbSDFipp7nuD8v5qqrOVRRFW6txH/2Ioe8yxGQExIBN1jA9yh1VuHKCk2q0XWmLH+2irOYMePbs2Y803hlpX1p1X2p15lj7BRXZ3db9t7rdRF1y7Yu48WHpui+22outtB2w9oUf+eJryzngRBqwtquvbyT1dsA7iOi50tLS0RMnThxad2g63i/hNau2VDMQywVxzRrwrFmz/I12vgs0w9TqrjWZlfUNuO4Cq6Z6VHcIuu4PqtLS0sj3Sb2xEbOti93IkBbU+yMrrlMWdetk49ad1QDHxKMFA+5We1Rl71qtZ8B160tbb9p6fb129x45T671lJlPb8KAIz+v/0dI450yM79XVlY2MNrvnPzc2gTEgK3d35jVxbYDZjVcktfklcF1h/HqvoRnz56t7VY7M7O2C9Z2rZErlOsbsLYDVhQlYgD1v6zqDNgoO2CtthgPQTd5Drje4fRfSktL+9WdAyaiWxctWnRVzE0CEMshaADrsi8ddHpzcbUe1JpincHUXTin7UYfiGbA9fqiHcbWjKnuD6oGO2BFUZ7WDsFruTStzDyztibtsHQn7Z+1HWbdHyR1ayceHrEcgmbwuqzD05vkMWvWrIi5AniUiAa3tAPW1mU9dhrDuj9WGuyAa9k2uDCsjlntz3LKysqOjUenjLUmATFga/Y1blUtXQFdF6yFi7D27iLqnf/ce8Vt/d1u40N0dbEbG/CcOXOWMnN+/Z+XlZUl/BxwS1dA1+WO9SKssrKymK+Cbu15wFgMuKVzwHU71PqH7OtfDa2q6n9bMmAi0k4tRD0HTETLFi1aVFB3eLf+H1VENIaZ72h0Dj/p54DrdvCNf1nqHR6v/yPtavYD6x1teQ+AdpGddtqh8SFo7Sr9HtofWloARVGWN7WW4z3/H/cvtUwwPAExYMO3KHkFtrQL1gyjud1v8irUJ1NLh6Fb2v3qU030qFFM+PXsSwcdHz2KdUa0tAsm0OsZh3ua5NHUVdz1L66qb6x1tBof6bEORVGSCgJiwKmgbuCcjXfC2nlfxUH3VS7InWjgsttcWlM74d3gr2s2Lm/xFqU2J25lgCZuR2rx9qNWpjHNtCZuR+Jotx/Fa8D1rpb+rrS0tKdp4EihhiUgBmzY1khhQkAICAEhYGUCYsBW7q5oEwJCQAgIAcMSEAM2bGukMCEgBISAELAyATFgK3dXtAkBISAEhIBhCYgBG7Y1UpgQEAJCQAhYmYAYsJW7K9qEgBAQAkLAsATEgA3bGilMCAgBISAErExADNjK3RVtQkAICAEhYFgCYsCGbY0UJgSEgBAQAlYmIAZs5e6KNiEgBISAEDAsATFgw7ZGChMCQkAICAErExADtnJ3RZsQEAJCQAgYloAYsGFbI4UJASEgBISAlQmIAVu5u6JNCAgBISAEDEvg/wFRCCdkxqQQO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0914" name="AutoShape 18" descr="data:image/png;base64,iVBORw0KGgoAAAANSUhEUgAAAeAAAAEoCAYAAACAbyJMAAAgAElEQVR4Xu2dB3hUZfbG33OnJfQqooIgNlBREJNgxYKKZAKi2CATIBEEcXd1ATPBgi5kAonbsKEUMxFRXFtmwPK3oFgAxbbKKvZ1LWvBioRA7vk/d0jYJCSZmWTuzC1nnmefVfN955z3d77Mm+9WgnyEgBAQAkJACAiBpBOgpGeUhEJACAgBISAEhADEgGURCAEhIASEgBBIAQEx4BRAl5RCQAgIASEgBMSAZQ0IASEgBISAEEgBATHgFECXlEJACAgBISAExIBlDQgBISAEhIAQSAEBMeAUQJeUQkAICAEhIATEgGUNCAEhIASEgBBIAQEx4BRAl5RCQAgIASEgBMSAZQ0IASEgBISAEEgBATHgFECXlEJACAgBISAExIBlDQgBISAEhIAQSAEBMeAUQJeUQkAICAEhIATEgGUNCAETEWBmevGfP3Vxuz1dVIej6/xl9xHg+oF2/frzV7/gp813TdtlIjlSqhCwNQExYFu3X8SnmsDq1ew4aOjO/i4V/VXgEAIdxMRdWOUuRNSZmbsRUTcQuoGpG8Cu+jXPX7G6KQk/AIj8j4EfiPETAz8RtP+nn6CoH5Dq+MDh2fXBozdN/jHVDCS/ELArATFgu3ZedCeNwGtbtvdW3e7+YLW/yuohCpT+APdn8CEA9W1LIc0YcBwh+Vtm+oAUbIX2/8wf7FZqPthd7fjgqTLf9jgCyVAhIATiJCAGHCcwGS4EohHY8K/tx4PoFHIop4ExAkCXaHNa+/O2G3CLmb8AoJnys+RQnnlsQe7Lra1T5gkBIbAvATFgWRVCoA0E3nmH3dtdVZkEymAFJ+ttuI1L1dmAG6RjoArMz4DwLIBXwoG8V9qATqYKAdsTEAO2/RIQAPES2PivqnPIQRkMZAB8sp473Gi1JdOAm6jleyY8S8ArzLxBDDlat+TnQqAhATFgWRFCIAYCr7xfNUohjGJgFAGHxjAlKUNSbMCNd8j/IeA5UhDq5qwJ3XPT5KqkQJAkQsCkBMSATdo4KVt/Apu27jqVUXOh0Uy3vnIjGXCjjvybgFANIbSm2Pek/t2SDELAfATEgM3XM6lYRwIb39s+DIrzIgafb6SdbnOSDWzAe0sm0D9V5jCIQ3KYWsfFK6FNR0AM2HQtk4ITTWDtqneHdOjf68+ebh16ARiY6Ph6xjODATfUTy+BEFKYQo8FJm7Rk43EFgJGJyAGbPQOSX26EVjzwL8u4Bq+EApynO0927oeeVB3MKfrllCHwOYz4AYQwlB5aWhh3mM6oJGQQsDwBMSADd8iKTCRBJ4Mfrjfbnd1nsq4lIAh9WN3O7rPSw6P66RE5tM7lskNuBYPPQEFS0MLch/Sm5fEFwJGIiAGbKRuSC26EXBnTh70N9+Usj7du2sPx2jXVKJ2vbpsan9QtwzditAhsDUMuA4MPUPESyuLfffrgEpCCgHDERADNlxLpKBEEmh/wqT9d5PjDyBcc+6xQ16//PQzMpuLTw4F3QcfvJUUOjyRNegZy1oGXLchphfAvDQU8FXoyU5iC4FUExADTnUHJL8+BEZd5fFs++0qANcA6F2XZMW06W90Sm/X4NBz/QI6H7r/8+7O7U7Tp6jER7WkAf8P0yvEvLSyJG954slJRCGQegJiwKnvgVSQYAJpGVPymfB7gI5pHHpcRubLE048+cTmUro7pn/S+fDe/QCY4nfD4gZc16bXANwZCviWJXipSDghkFICpviSSSkhSW4aAu6sgnHErO16tRcgNPtZOeOqd9Pc7qOaG9B98MEbFJcjywzCbWLAkVYw0RoF6i2VxXnPmaE3UqMQiEZADDgaIfm54QloF1iBHUVEPCGWYiedNuIF75DjT21ubPsDum1o17uLGHAsMFMwhsG3qoqzbO2CCZ+lIL2kFAIJIyAGnDCUEigVBDyZBX9kcBEB3WLN73G5qsunzfjc5XQOaGqOdjFWj2P7fQqCdija0B877YAbNIL5SyhUFir2/cXQDZLihEALBMSAZXmYkkDaCflnsgN+MM5sjYArzz7n+TMGHd3sxVZdDu/9gqtjerO75Nbk1GOObQ24DibjRTi4LLRAHuahx/qSmPoSEAPWl69ETzSB4fndPCoXAfTHtoTu2q79D3ddPvU3hZQDm4rj6dz+g06H9jqsLTmSMdf2BlwLmRhBKKydH347GdwlhxBIBAEx4ERQlBhJIeDOmjKBmPwAmr2AKp5C5njHrMsccGizF2x1P67fq4pDOSGemMkeKwbcgPivzFQWLsm9Kdl9kHxCoDUExIBbQ03mJJVA5GEaDmU+mPITmfjArl2/+Fve5HYE6tpU3A4Hdnslff8uw2PN+dv2X/DQfXch9I9yzA0swbFDG079/NMPcWvpXGx6+VmcPXo8rrjmZnTp2h3PPP4Qbr/leow4eyym/f4GeNJifxy1GHAT3SF6yKE6Zz1acumnsfZOxgmBVBAQA04FdckZMwF3Rv5YIsxP1K63ceJ5F1z4/DF9Dm7yXLDidOzsPrjvNhDtfZBHc4VXV+/EnX+Zh+499sPYi/PRvkOnBkN37arGkr/ehIyTzsSwzNPweOUq/PzjNngvzMP99yzGxXkzse6pxzDwmKFwOl344P1/YuR546NyEgNuGhEBW1UFs8ILfKGoEGWAEEgRATHgFIGXtFEIHD/V5XHVzAdjjp6sDtt//w9LLpnQF4C7qTxdjjhwvauD55RoNXz8wZbI7nfmnAVIT2+/z/CfftyGO/58A6ZfczM6d+mGzz7ZisoH78GEKb/Hw6vujhjwM088jL4HH4r3t7yJ7HG56Ni5yY15g9hiwNE6Q3NDgdziaKPk50IgFQTEgFNBXXK2SCAto+AUJl4AIKrxJQLloksmrh+wf68mc3m6tX+vU/9eR0bLs+mlZxB6KIgfvv8G7295C5NnXIuLfVfC4XBGpjZnwJdfdR1efG4tFpcW4dQzsjHgiKNxxKBjMfDo46OljPxcDDg6JgLuVxWeFV6Q90X00TJCCCSPgBhw8lhLphgIuDPy59QecnbFMDwhQ47r1+/d68de0NKTsd5SXI5jW0r2ROUqvP36K5h+9U1wOJ34W+BanDcud+954OYMeOrvrt97zvfTj97D65vWY/uvP0cOSxdcdR3GjJ8MxeFoNrUYcMxL4F1imlVZkvtEzDNkoBDQmYAYsM6AJXxsBDqcmLvfrhr3HQDGxTYjsaMW501+6YCu3Zp8F3DHvj1eTuvZqdnnR2uVrH8mjF9++Qnnjd3zMC7NkLXPuTmXtrgDrjPgHTu2Rw5JH595Kl5a9wQuyZsZOTR93vkTI4esm/uIAce3DphoTrg4tzS+WTJaCOhDQAxYH64SNQ4CrsyC4xXgLoCHxjEtoUNPPvzIN64+b3STb0lSnI6fuw3uu5uImnXCL//zKVbcUYKpv7sB7Tt0jFztPHpcLg4feCx276qG0+Vu8iKsSyf/LqLjpXWPo1fvg9ChQ2c8GX5ADDih3d0nWEWamnbVgwsv+knfNBJdCLRMQAxYVkhKCbgzC8Yo4OUcx6Mk9Sp4Sf7lm3p07JTRVPwuAw96ydXO3eQOWRvPzNj44tP4+0I/tm//GZOmzUHO+El4561X8dorzyH/yiI0dRtS1249GqSrqdmNVSv+Hvmfb+osjJ84XQ5B69FwwotKjTLjsYUT/6lHeIkpBGIhIAYcCyUZowsBT0b+TBAW6xK8FUHPPXbIxstPPyOzqalp3Tv8s2O//fZ5vWG0NNrFWV98/gnOv6Qg2tBW/VwOQbcKW92kfxPRjMri3DVtiiKThUArCYgBtxKcTGsbAU9W/kK9bzFqTYUrps14o1N6epOHonsce/AWcjoGxRpXranBw/cvxUkjzkXvAw+OdVpc48SA48LV5GACzagM5GrXH8hHCCSVgBhwUnFLMo1AWuaU+xi05+okg33GZWS+POHEk5u84KpTv54vebp3bPYwdCqkiAEnjHpJKODTHnMqHyGQNAJiwElDLYk0Ap6sgnVgbvYtREagdO/0mVvSPZ59drrkdHzXY/DB6SDs+6SNFBUuBpxQ8PeFAr6Y3imd0KwSzLYExIBt2/rkC0/LmrKJmQz9cgONyqTTRrzgHXJ8k68i7HpUnw3ONFdW8uk1nVEMOMGdILwYKvYl5QEwCa5cwpmQgBiwCZtmxpI9mfnv6PU850TzcDkc1RXTr/rc5XQMaBw7rUeH1zsevF/KbpdqXI8YcKK7H4n371DAp89Je13KlaBmJSAGbNbOmahuT2b+RwAOMVHJuPLsc54/Y9DRTR4q735cvw8Vh3KoEfSIAevXhVDAJ9+P+uGVyABkgcky0JWAJzP/KwD765pEh+Ad27XbtqxgWpVDUQ5oHL7jIfu9nNa1Q4tPxtKhpCZDigHrSvrTUMDXX9cMEtzWBMSAbd1+fcV7Mqf8BFDD9/LpmzKh0ed4x6zLHHDoiMZByeX4oscxB/cCYc+bFlL4EQPWHf66UMB3uu5ZJIEtCYgB27Lt+ov2ZOZXA0jaCxX0UNSrc5cvbpuc346Afd4L2O3ovq85PM5heuSNJ6YYcDy0WjmWcE+o2De5lbNlmhBoloAYsCyOhBPwZOZ/CSDqS+wTnliHgPMuuOj5Y/r02edccHqPThs7HNyjyadm6VBGsyHFgJNDm5lvCpfkzUtONsliFwJiwHbpdJJ0ejLzwwBGJymd7mkG9Or1waJLJ2pXxLobJ+sxpP9npFBKr5YVA9Z9CexNIG9SSh5ru2QSA7ZLp5OgMy1zys0Muj4JqZKaYtFlE9cP2K/XPveGdhrQ62VPl/YpvRhLDDipSwFMmBku9t2W3KySzaoExICt2tkk60rLmnI5M92V5LRJSXdM377vzBs3/ujGycjl+KTH4INTepWsGHBSlkCDJAyaEg7krkh+ZsloNQJiwFbraAr0uLMKxhHzQylInbSUf/dNefnAbl332e12PbrPW06P69ikFdIokRhwasgz8yXhkrwHUpNdslqFgBiwVTqZIh1pwyefxqqyLkXpk5Y267DDXp89OmefJ2Cl9+j0UoeDe6TsBQ1iwElbAg0TEb4jwqjKBb7XUlSBpLUAATFgCzQxVRLcJ+YfTSo9CuZ9HtmYqpr0zLuk4PJNPTp0ymico+eQ/l9BoZRc9S0GrGfHo8Xml9I86ec+OO+iX6ONlJ8LgaYIiAHLumglgRsVT+Z/ngAwspUBTDdt5DGDN1xx5sh9XsTQecD+L7m7tEvJLlgMOOXLaFko4CtIeRVSgCkJiAGbsm2pL9qTlf9nMK5OfSXJrWD5tOlvdk5vd1z9rA6X871ug/semdxK9mQTA04F9cY5aXYokFtmhEqkBnMREAM2V78MUW1aZsFkBi83RDFJLuL8YRkvTjz5lJMbp+02uO+7DpfzqCSXIwacbODN5GMVOeGFvpBBypEyTEJADNgkjTJKma4TJp3gUBxPMNDNKDUlu457r7xqS7rLPah+3vSendd36Ns96e+RlR1wsrvfdD4ifKQqjlHh+RM+MEZFUoUZCIgBm6FLRqlxxKQ0zw7HkwCafFm9UcrUu46JJ5/ywvnDMhoz4J5D+28DUXe989ePLwacTNpRc60NBXyWeQpcVLUyoM0ExIDbjNA+ATyZBbcCfKV9FDetVFGU6pUzrvqP2+ls8I7jzoft/6K7U7t9Dk/ryUsMWE+68ccm0J8rA7l/jH+mzLAjATFgO3a9FZo9GVOuANEdrZhqySnTzxq57qyjBzd4VaHD7Xy72zF9BydTsBhwMmnHmIvVaaGSSZZ8KlyMBGRYjATEgGMEZedh7qyCgWBeT0BSD68amXl7T/q2FdOmVzkUOqB+nd0H93tPcSlJuyJaDNh4q4TB2xxwnPJYYOIW41UnFRmJgBiwkbph0FrcmVPKCeQzaHkpK2vWaO+64Ycd3mAXnL5f5xc69OmetHPkYsApa3+LiRlYGQ74JhqzOqnKKATEgI3SCYPW4c7IH0+E1QYtL6Vl9ezU6T+3Ty7ooBB1+V8htKPn0P67QeiYjOLEgJNBuXU5mGliuCR3Zetmyyw7EBADtkOXW6tx+NXpHvWnFwHa5xnIrQ1ptXk3jLvg+WP79jutvq7Oh+7/ortzci7GEgM29Ip6t9qTduqT8y7aZugqpbiUERADThl64ydOy8y/iYEbjF9p6irs17PnB7dM8B0MwF1XheJ2vtH9mL5DklGVGHAyKLc+BzNuCZf4ZrU+gsy0MgExYCt3tw3aXMPzMxQV6+sbSxvCWXpq4OLL1h/eu3eDh3Ak62IsMWDjLy0m9axw8aRnjF+pVJhsAmLAySZuknyezHzt/b7jTFJuSssceGCfd+aPv+jo+kW069VpXfuDejS4QEuPIsWA9aCa6Jj0TCiQe1aio0o88xMQAzZ/DxOuIC0zfwoDyxIe2MIB/5Kb93Lf7j1O3CuR8GPPIYe0A/3v0LQe8sWA9aCa+JhEmFVZ7Lsl8ZElopkJiAGbuXt61D5iRgdP1c5XwGiwo9MjlZViZgwY8Pq13rENLlbrcnjv9a6O6Yl5PjShBoztDPxKhF+1fwbw64IVq8FAewDtAG4PUDvs+fc0K/E1uxa5N9jsHdSnfjFgfbiaNqo7K/86YvzJtAJSWPjtkws29ercOaOuBKfHtbnr0X2Oj6ckAtYB9IkK9ROFlI9ByidKdfUnwwa1/yqeOGfPCrb3OJVBgHoUKTSImbU3NWkvkOgXTxwZmzgCcm9w4lhaJZIYsFU6mQAdnsxJhzEcr8gTr1oH84xBR2+88uxzMuvP7nZs3/cdTucRzUXUDJeJ1oHU9Y4f09YPG0a7Wpc9tlnjr13duUqpPoW45lQGTgFRVmwzZVQiCBBRdmVx7ppExJIY5icgBmz+HiZMgScz/zYAMxIW0IaBlk+94o3O7drvvQUpfb9Oz3Xo0+P0eii2E1EYQFhxuZ8Z1o/i2tkmGuk5RRW93YQTWVVHEDAGoD6JziHxGhB4NBTwnS9MhIBGQAxY1kGEQNoJ+aeygucFR9sIeIce//KkU0fsvRiLGd/vN+yQ7kz8AKnKA5lHeB5pWwb9ZmfPW9JOqU7PURljCMjZc15ZPokmwKycEy6Z+FSi40o88xEQAzZfz3Sp2JNV8DCY5S/zBNCtmD7z3XYej3bOdTNAd2VfOtB0b8YZM3dVH67ZPYaJLwMwPAFYJEQtASY8GC72XSRAhIAYsKwBuLMKLibm+wVFYghcOvzkFy7MzFppRuNtikBOYXA8E7SXcWQnhpBEAePMUInvWSFhbwJiwPbuf0S9OzNfu/BKLsZp+1r4GKDbdyo/3Y5XHtzR9nDGiuAtDJ7BQB7tMWP5tIkArwoF8rSjC/KxMQExYBs3X5OellHgY+Jym2Noq/wfCbhDcfKtv720/Mu2BjP6/Bz/PSepoDkE0s4Ty6eVBFTQqWsCudrjXuVjUwJiwDZtfJ1sT+aUZwA6w+YY2iJ/CavK4upX7363LUHMODenqHwKqzQHhGZvszKjrmTVTIxgZYkvL1n5JI/xCIgBG68nSavIkzE5G6SEkpbQQomIaTWRunjHxuUvWkhW3FKy/7ikB9zpswmYE/dkmQAoyvDQgokbBIU9CYgB27PvEdVpWfmrmTE+EQiGDeqHqeNOxznDj8Y/P/wPsn//l0jYc4Yfg0V/uBiH9+2FHTt3YdUTG3BlSbBByusKcnDlxWehS4d0fP39T5i35FE8/MxruK94Ok4/YSA+//p7TA+UY91r7yWi1LbG+C8TzajesPThtgay0vycooqRzLwQQFJew2ghdstCAV+BhfSIlDgIiAHHActKQ9MzpgxXiV5OlKYNwRugEMGhKPhm288YddWe587/o3QmBhy0H6YtuAdjThuKy0Zlwb/4Qdz/5MbIzzXjDv5pGl7b8gluvPMR3HXdJHRol4ay4OO4/vIxmH93JaaPPwOvbvkEO6t34fiB/faae6JqjzUOAZtqQDN2bVy6OdY5dhoX2Q270hcSYYqddLdVq8qOYWtKJsiaaitIE84XAzZh0xJRsier4A4wX5GIWPVjPL74j5F/rTPgN1bdjI3//AhXFJejY7s0PHd3IZ7euAWFf18dGXfZqOGYP2Mcrrv9Ydz3+Cu4YepYXHpOJu57YgMuOHNYxICvvPhMfPLFtxh4yAH4y71PYvX/bUp02VHjEdHqqg1LL446UAYgp7BiJlNkNywP8ohlPRAvDBXnFcYyVMZYi4AYsLX6GZMaT8blh4Nq3gQoPaYJcQxqbMCP3PI79DugR2QHfOLgQ1E4ORuPPrc5YsgtGfA1f1mFGReeiTMyBuLLb37Ef77Zhre2fo4/lK2Mo5oEDSUs2rlh2bUJimaLMNqV0gxlCQDtgSTyaZnAh19+v2PQ5rum6foccGmC8QiIARuvJ7pXlJaVP58Zc/VI1NiAtXPApX+4GIf17YVvf/gFu3bX4MGnX426A65/zvfm6eMw4vgjkeZx4egBB2HTOx/j8vnL8cG//6uHhAYxScFZVa8se0b3RBZMMMZ/7yAVqnaoQ0w4Sn+ZlUvCJRMfsOAyEEktEBADttvyGD/e4fms0/sgDNBDemMDrp/jknMyMX/GBbjl3idwx4N7HgLU3CHoOgPWDPyGqWOw/o2tOCtzEK65ZRUW/v4iLL7/6cghax0/W3duXCa317QR8Ph5qztU7azSrvIVE26BpTyeso0LzaTTxYBN2rjWlu3OyB9LBN1eCNCcAY8ZMRRFU7xgMHKvW4LOHdLRs2snfPvDz01ehDU8b88rie8vmYHPvvoucmHXpedmJcWAmejl6g1LT2otY5m3LwGvP/iOmHBLK4NVqlEGVS7KfV/Wj30IiAHbp9cRpZ6sgqVgztdLdlMGrP23U4Yegbe2/jtyBfQLr7+PO4vykHnMAAy59AY0dRtSeajh7bUD+x+A8psvjxyCfuP9zzDpxrv1OgT95s6Ny+RWGh0WiNcffA7ACB1CWyIkEYoqi30BS4gRETEREAOOCZNFBh03qYvHo7wP0H6pVlQxfxr67NcNI6Ya6vtGDjvrvDDEhFsEvDkU8A3TuQUS3kAExIAN1Ay9S0nLLJjI4Aq980SL3//AnpHdbOj5N1AafDza8GT9/HP3bsfQXzbf9V2yEto1j5hwC50nPi9UnGeYXwq7rtFk6RYDThZpA+RJyyh4gInlPaSNesHA91TDJ+18bbmcf0vCOs2Zs6wjO1yVcji6CdhES0PFuZcnoQ2SwgAExIAN0IRklJB+wuQ+qqJoz3KUhyM0BP6bQjh7x4ZlLyWjD5JjD4HRhcsOUcj1GICjhUkDAj/UeGoGrZ03+WvhYn0CYsDW73FEoSerYDqYb7eJ3NhlEo/ZuWG5thuTT5IJ5BSVn86MxwHyJDm1odMxYWa42HeboYuU4hJCQAw4IRiNH8STmb9We0Kk8StNXoXMdF31pqULkpdRMjUm4PVXTAP4TiHTgMCjoYDvfGFifQJiwNbvMdodP7V3javmEzBkp1HXb6Lwzg1LvTZov+EleguDfwbhasMXmrwCf9i5C32eKvNtT15KyZQKAmLAqaCe5JxGufo5ybKbTadddMXMZ+7atPwto9Rk9zqyiyrCxDza7hzq9KtQx6wJTJJTIxZfEGLAFm+wJs+dmb+MIK+I29tq5uk7Ny2Xw54GWvs5hRWHMqnPAtTHQGWlrBQC/7kykLfn1WLysSwBMWDLtvZ/wjyZ+R8D6G8DqVElMjhYvXF5XtSBMiDpBGpfY7g46YmNmVAeymHMviS0KjHghOI0XjDXCZefoChq8l+gazwUWkVbFdCZOzYu/Y8xy5OqvP7gUwBGCgnAwTX9Hy2Z/KmwsC4BMWDr9jaizJ2Vfx0x9rzZwOYfZlxUvWnZgzbHYGj5OUUVI5lZM2HbfxiYGg747rY9CAsDEAO2cHM1aZ7M/PUATra4zBjk8V07Ny6fFsNAGZJiAtn+8sUEmpniMlKeXl5RmPIW6F6AGLDuiFOYYHBue0+6+9cUVmCY1Cpo2K6NSzcbpiAppFkCY+au6qPWVG8A0QE2x/RNKODrZXMGlpYvBmzh9nqypuSASXvcn80/svs12wLwFgbngjDfbHUnvF5WMkIlE19NeFwJaAgCYsCGaIM+RaRlFSxg5iJ9opsnqux+zdOrukpHF67sqlCNdvHgoearPpEV09xQILc4kREllnEIiAEbpxcJr8STlf80GGcmPLCpAsru11Ttqlestyh4NRh/Nmv9Cap7XSjgOz1BsSSMwQiIARusIYksx5OZ/wuADomMabZYsvs1W8f+V++oq9Z6nB2+03bBg82ros2V/xgK+Lq2OYoEMCQBMWBDtqXtRblPuPwoUtR32h7JzBFk92vm7mm1y8sa5H5gs6/hluoXA7Zod9My86cwsMyi8mKSJbvfmDAZetBZ1y7p3E5J/xcDvQ1dqI7FMej8cCD3UR1TSOgUERADThF4vdN6MguWADxV7zxGjc9MK6s3LZ1o1PqkrtgJeP0VdwJs23u4mfmmcEnevNiJyUizEBADNkun4qzTk5n/JoBj45xmmeFMPLF6w/KVlhFkYyHZ/uB5BKyxMQJ5P7BFmy8GbMXGDh+f7lE7/WZFabFoYmBb9Y7qvni7Qt6nGgswE4zx+oP/BHC0CUrVo8RPQwGfvExFD7IpjikGnOIG6JE+LatgBDM/p0dsM8SUw89m6FJ8NXqLgvPBmBvfLOuMdrhruj560+QfraNIlGgExIAtuA7SMgsmMrjCgtJiksTEF1dvWL46psEyyBQEvHNWZMHheMUUxepQJHPN6eGSyet0CC0hU0hADDiF8PVK7c4sKCRwQK/4Ro4bOfy8cVl3I9cotbWOgNcffBfAoNbNNv2sq0MB319Nr0IENCAgBmzBBeHJzL8NwAwLSosqiUHB6o1L86IOlAGmI5DjD97KwJWmKzwRBRPuCRX7JicilMQwDgExYOP0ImGVeDLztRcw5CQsoJkCsXLuzk13P2mmkqXW2AjkFMmfTQoAACAASURBVFWMZuZwbKOtNYpAb1YGcodYS5WoEQO24BrwZBZsBnioBaW1KImB76s3LuthN9120uv1B38C0MlOmuu0hgI++b62WOOloRZrqCbHk5H/DQg9LSgtiiT+x86Ny8fbT7d9FHv9wfsBXGwfxf9TmqamdXlw4UXaHyDysQgBMWCLNHKvjFFXeTzbfquymqxY9BBwc9XGZTfGMlbGmJNAdlHwSmLcas7q21Z1jVLdb+2Cgs/aFkVmG4mAGLCRupGAWjwnTh2AmpoPExDKdCEYuLR64zJthyQfixLwFgbPAOEZi8prURYRH1tZnPe2HbVbVbMYsMU6a+eHcKjMx+3atPwti7VU5NQjMK6oovcu5i/tCEUFnbomkLvejtqtqlkM2GKd9WTle8GotJismOTs3O1wY/Ndu2IaLINMS8DrL/8RoM6mFdDqwhVvKDDRlleBtxqZwSeKARu8QfGW586aMoGY7o13ngXGf7hz47LDLKBDJEQh4C0sfwVEWXYDRcS5lcV5dvzdtmyrxYAt1lpPxpQrQHSHxWTFIqdy58ZlY2IZKGPMTcDrL18OkO0eSsGEmeFin/aQHflYhIAYsEUaWSfDk1EwG8SLLCYruhzGwp2blhVGHygjzE7A668oAniB2XXEXz/NDQVyi+OfJzOMSkAM2KidaWVdaZn5f2LgulZON+00Ykyq2rSs3LQCpPCYCWT7g5cTcFfMEywykJhLK0vy5lhEjsiQtyFZbw14MvO1B7b/3nrKWlZERKdXbVgqb4uxQeOz/RVjCfyIDaQ2lEi4K1Tsm2Y73RYWLDtgizXXnTllOdnw/JgYsMUWcgtyxsytOFFV+SX7KN6r9IFQwHeJDXVbVrIYsMVa68mc8iBAF1pMVlQ5YsBREVlmQPZ1Kw+jmpqtlhEUoxAGngwHfOfGOFyGmYCAGLAJmhRPiZ7MfO1NQGfHM8cKY8WArdDF2DSMvXFFl5pqxw+xjbbUqGdDAd+ZllJkczFiwBZbAJ6M/KdBsN0vqRiwxRZyC3LGj1/tqDq0ard9FO9RKjtg63VcDNhiPfVk5q8BcJ7FZEWVIwYcFZFlBuTMWdaRHa6fLSMoViGEUKjYZ8/3fMfKyGTjxIBN1rBo5XoypjwMovOjjbPaz8WArdbR5vXkFN3Xi3n31/ZRvFfpw6GA7wIb6rasZDFgi7U2LbPgPgZfajFZUeWIAUdFZJkB3uuC/VGDjy0jKHYhchV07KxMMVIM2BRtir1Id2b+CgImxT7DGiPFgK3Rx1hUeK+/7yjs3v1OLGMtNYbp3lBJbq6lNNlcjBiwxRaAJzP/TgBWvFl/FwE/gegXRVG2OxSlyulwVDudzt1Ot0vt0KHd2g8evLnUYu0UOU0QyJ5TnkEO2mg/OLwiFMibYj/d1lUsBmyx3nqyCv4O5qsMKquKiH4mwq8KKdsdDkeVw7nHRN1OF7s9LnK73Q6P2+PyuF1pLpe7ndvt6uB2uTu5XI72iqI0K4uBqeGA726D6payEkggu3DFCCLHcwkMaY5Q8iQsc/QpjirFgOOAZYahnswpZQD9UcdatxPRL0S03eFQfnMojp0Op7PWRJ3s8bjh9ngcHrfL7XG70zweTzu3y9XR5XZ1djocaXrVxUR/Chfn3qBXfIlrHALZRRU+Yrbdc78JuK0y4JtpnE5IJW0lIAbcVoIGm5+WmV/MgL/Fsgi/KES/aiaqOJy/OZ2OKpfDucvtcu12uZ3scXvI43I5POkep9vlSfdou1C3q5PT5epCgMtgkveUQ7gnVOyz3SvqDNkLnYvKKSy/nolu1jmNEcP/NRTwXW3EwqSm1hEQA24dN8PO6uMtfM7jdiHN41Hcbo8zLXI0153m9rjauVyejgqhG4Dmj+UaVlnUwuQpQVERWWOA1x9cCiDfGmpiVyFvQ4qdlVlGigGbpVMx1pntr5hM4OUxDrfOMKIPQsW5h1tHkChpjoDXH3wKwEj7EeLiUCBvrv10W1exGLDFeptddM+ZxMrTFpMVgxzeGQrk6XaOOYYCZEiSCGT7g+8TYLs/tpj5pnBJ3rwkYZY0SSAgBpwEyMlMke1fcSTB8a9k5jRKLkbNwHBg8ntGqUfq0IeA1x/cAcB2f2wx08RwSe5KfahK1FQQEANOBXUdc46/dnXnKqXqRx1TGDm0LxTwVRi5QKmtbQTOK1pxnIMdb7Qtijln1wBZawM+G97/bM5+xVK1GHAslEw2xusPsslKTlS5i0MB3+8SFUziGI+A1x/8A4C/GK8y/Suq9qR1f3LeRdv0zyQZkkVADDhZpJOYx1sY/AqE/ZOY0hipiDaEinOHG6MYqUIPAl5/8BEAY/WIbeSYDN4WDuR1N3KNUlv8BMSA42dm+BnZ/uAGAjINX2jiC6wJBXzOxIeViEYgMHXqEtdX3dO/AdDFCPUkswYGNoYDvqxk5pRc+hMQA9afcdIzZBcFVxNjfNITGyAhEx0fLs593QClSAkJJuAtDJ4BwjMJDmuKcAysDAd8E01RrBQZMwEx4JhRmWeg1x/8GwCbngtlfyiQV2KebkmlsRLILiyfR0Q3xjreSuPkFiQrdfN/WsSALdhXr7+8EKCABaVFlUTA+sqA79SoA2WA6Qh4C4PrQTjZdIUnoGC5BSkBEA0YQgzYgE1pa0k5/vI8Bt3T1jhmnc8KHxRekPeFWeuXuvclMHpOcKDiwBa7spFbkKzZeTFgC/Y1u/Ces4mUJy0oLSZJDJoSDuSuiGmwDDIFgZzCiplMvNgUxepQpNyCpANUA4QUAzZAExJdwvn+8u67Qd8lOq5Z4hFwf2XAd6lZ6pU6oxPwFgYfBWFM9JHWGyG3IFmvp3WKxIAt2ltvUXALGAMtKq9lWYRtNbtqjlpbOvlrW+q3mOjzZwX32+3CRwA6WExaTHLkFqSYMJlykBiwKdsWvWhvYfndICqIPtKaIwi4tjLgW2RNdfZS5fUHtVcPaq8gtOWHwXeEA3kzbCne4qLFgC3aYLtfiAXg3S+/3zFk813Tdlm0xbaRle0PvkDAKbYR3EgoE+WFi3ODdtVvZd1iwBbt7hj/vYNUqO9aVF6ssgpCAd+yWAfLOOMRyPZXjCWw9vhJ237UGgxas8hnyzecWb3pYsAW7rC3sPwrENnvmdC1PWVgfVjuCTb1Crfrs5/rNe2HUMDXzdRNlOKbJSAGbOHFkeOveJDBF1pYYlRpDDo/HMh9NOpAGWA4AmP8Faeo4BcMV1hyC3oiFPCNSm5KyZYsAmLAySKdgjzZReWzicnWFyIx0ZpwcW52CvBLyjYS8PqD2oVX2gVYtv3IIyit3XoxYAv3184Pr6/fVgaPDwfy/mHhVltOWk5RxUhmfspywuIVpPDY0IK8x+KdJuPNQUAM2Bx9alWVo268t5OzWv0vgLRWBbDIJAaeCwd8Z1hEji1keP1BzXxH2kJsCyJrFEe/tQsmfGZ3DlbVLwZs1c7W6vL6g+sAnGZxmVHlya0cUREZZoDdHzu5txGE90PFviMN0xgpJOEExIATjtRYAbOLgmXE+KOxqkp+NfI0oeQzb03GMXNX9VHV6pcA6tOa+daaw6tCgbzLrKVJ1NQnIAZs8fWQPTfoJRWVFpcZkzwizKos9t0S02AZlBIC2f7yxQSamZLkBksqT3MzWEN0KEcMWAeoRgqZPW9JO9qZrj1H17b3A/+vH6yCaWSoxPeskXoktewhkOMPjmPgIeGxhwCzek64ZJJciGbhBSEGbOHm1knL9gfvJWCCDaRGlcjgzczOkWtKJvwQdbAMSBqB8+cF99u9E9ofRkclLamxE20JBXzCwtg9anN1YsBtRmj8AN6i4CQw5P24ta0i4O7KgG+q8Ttnnwq9/oo7AZ5mH8VRlDIvDJXkFQoPaxMQA7Z2fyPqxsxd3odV50cMuGwgNyaJBJpRGci9I6bBMkhXAjlF905kVit0TWKy4AT15MrApJdMVraUGycBMeA4gZl1uNcffBzAuWatP9F1E7BLBcaGA761iY4t8WInkHNdxRGs8uNg9I99luVHvhIK+E60vEoRCDFgmyyCnKLgH5lRZhO5Mckk4CuFa058tGTypzFNkEEJJ+D1V7wI8EkJD2zigEQoqiz2BUwsQUqPkYAYcIygzD5sbNHK42q45g2z69Ch/ndCAd8xOsSVkFEIZPvLHyNQjoBqSKBGrRm8duHkfwoX6xMQA7Z+j/cq9PqDmwCcYCPJsUpdFwr4To91sIxrO4GcouAdzLii7ZGsFYGAJysDPjlVZK22NqtGDNgmjdZkev1B7bCWXFnZRM+ZaV64JPcmGy2HlEkdXRS8RGGsSlkBBk7MhJnhYt9tBi5RSksgATHgBMI0eqjsonvPJFafNnqdKazv6lDA99cU5rd86uzCFSOIHM9ZXmgrBDJQRSofEVqY9+9WTJcpJiQgBmzCprWl5Gx/+dsEknOezUBkqFPCgUlyz3RbFlkzc3OKKkYzc1iH0JYIyYwHwyW+iywhRkTEREAMOCZM1hnkLaq4Fswl1lGUeCXMyrhwycRHEh/ZvhHlYTAx9d4XCvjkfuiYUFljkBiwNfoYswrtoRyq6nwLQNeYJ9lxIONMeWZ0YhqfXVQ+m5gWJSaaNaMwsLXm1x6DH1983k5rKhRVTREQA7bhusjxB29l4EobSo9LMjOmh0t8d8Y1SQbvJXDjjaxsrg7+Td5uFNOiuDEU8N0c00gZZBkCYsCWaWXsQrL95cMJ9HLsM+w7khl3pn+UNvPBBy+qsS+F+JWPnhMcqDjorwCfHf9s2834jZiOrSzJ/dB2ym0uWAzYpgvAWxR8FIwxNpUfl2xmvKwSrlkb8G2Ma6JNB3vnlo+BSn8DcLBNEcQnm3hpqDjv8vgmyWgrEBADtkIXW6HBW1RxEZgfaMVUm06hX0FqUag4b7FNAcQkO8cfnMPAwpgGy6AIAXbQ6eH5uesEh/0IiAHbr+d7FXv9wc0AhtoYQWuk3wcHrgvN933SmslWnTPGf+8glfhmMF9gVY366KInQoHcUfrElqhGJyAGbPQO6Vhfjr/iGgbfomMKq4b+hImvCxfn3WdVgfHo8s4NToVKNwPcK555MjZCQG49svFCEAO2cfPPm71if4dTeRugnjbG0Bbpi2t21xSvLZ38dVuCmHXu2MJV/Wpol3blbq5ZNaS47neHunMH33QTqSmuQ9KniIAYcIrAGyWt1x/8C4A/GKUeE9bxOcC373Y7bn/8pok/m7D+uEseXbiyq4KaGQDPANEBcQeQCbUEeG4okFcsOOxLQAzYvr2PKM8uqhiqMG9gwGVzFG2Srz1IAcS3f/Vd1e2b75q2q03BDDp51FVrPc6O380AYwaAQw1aplnK+rlGcQxeu2DCZ2YpWOpMPAEx4MQzNV3EbH/5LQS6xnSFG7BgBr9JjLudhAceCeR9b8AS4y5pxIzbOnTs3GlCZMcLDI47gEzYhwCD7wgH8jSe8rExATFgGze/Tvp5c1ce7FBrNgDYX3AkjMDXxPRADWP1moW5pnzoyehrK050KLiAwRcC6JswMhLoV5UwfE2x7x1BYW8CYsD27v9e9V5/eRFACwSHLgSeAOEB3ukMh2+57DtdMiQo6Cj/8p4Odl5ApJkunZmgsBKmHgEC5lcGfNcLFCEgBixrIEJg/LzVHap2Vmm74KMEiV4E+CcmegoqPUWsPmWU976OLVzRr0ZRvKzidCI6HUAXvQhIXHzoBGdZ5fSE9LNtBMSA28bPUrP33M+JJZYSZVAxDOwC81NEyjrmmrcZrlfXlEz4IVnlRi6+U9XRTOQFcEKy8saS57Y/5KDPfp0bDP38m59w5V8r9/63Kecdj3MzDsdjL27Byqe1l3vt+Wjzrho3HIcf1AMqM17/4Evc8sCLGHFcf1x21rFon+bGs69/jFsfeSWWUhI+hgkzw8W+2xIeWAKakoAYsCnbpl/R3qKK58F8qn4ZJHILBN4mxpsg2sA1u9+oYXyaiHuMs/0rjiQ4NJM9AUQngFn7Z4cZOpHucWF+/kh89f0vKHtgfaTk4w8/ENPHZqJTO88+BjwtJwOZA/tgSWgTenXtgAtOPQqPvfQvDDp4P+yuUbHls29wxpBDsCT0KnxnH4eX3/03Qi+/lxQUBKyvDPjkdysptM2RRAzYHH1KWpXeuRUXQOV/JC2hJIpGoArAp9r/iPCpqvJ/m5ugEPVgoAcA7cEqPQDt37knmfgWs/OyjkDOSUfi7tBr2Lz1C2iGPHfiCDgcCrp3aofn3/y4wQ74T/kjI3iuX/Z/kf/XdtPv/ftbdG6ftteARw47FP/+749wOhQEVj4fjX/ifs7qhaGSSQ8lLqBEMjsBMWCzd1CH+nOKKh5m5vN1CC0hhUBcBAJTz8GOnbtwc/mzkXm+s4cgc1Af3P/s28g9e0jMBvzhF99HDkF3SPfgnY+/Rvt0N5ZUbsL7nyfnmjgmPBgu9l0Ul3gZbHkCYsCWb3H8ArOvqxhBNfxc/DNlhhBIHIHTju2P3HOG4OEX3sXaDe9HDj0XZA+L/PNn//0RM88fHrMBL354zzlf7Rzx7y84Ed///FsknnZY+qEX3sGD6/S9I0hR6KTHFpjzdrTEdVQiNSYgBixrokkC3qLyu8FUIHiEQKoIXOc7He09LvjvfipSgnZxlXb4uPHn/177EHUG29wh6LqfX3PRSSAi7N+tI7bW7n57d++4d4etk9bFoYDvdzrFlrAmJiAGbOLm6Vn6mLmr+qjqLu24nzxyUE/QErtJAtru9IoxGXjy1Q/wjyZ2p4MH7N9gB6z9u/YZflTfJi/C0nbRZwwdgHNOOBS3PrIBv7vgxGQZ8DcqO4avKZnwsbRaCMgOWNZAzASyC++9mEi9P+YJMlAIJIjArItPwSEHdMWCinX44rt933HR2IDrdr53hTY1eRuSdh65/mfCyONw/smDIrcqaeasnVPW40OgGZWB3Dv0iC0xzU9AdsDm76GuCrz+4N+1o3+6JpHgQqCNBBZdcS6+/XE7Su/fc6uSET4E3F0Z8E01Qi1SgzEJiAEbsy+Gqeqsa5d0TlfSn9FuvzRMUVKIEKhHYOhhB8B3zhA89MK7WP+2dsdW6j8M3szsHJnMh6ukXrVUEC8BMeB4idlwvLeofBSY1tpQukgWAq0gwCqYRoZKfHvunZKPEGiGgBiwLI2YCOT4g39i4LqYBssgIWBjAkSYVVnsu8XGCER6jATEgGMEJcMArz+oHYo+Q1gIASHQNAECVlYGfBOFjxCIhYAYcCyUZEyEwJi5FSeqqvosQB5BIgSEQGMCtIUV9ezwgrwvhI0QiIWAGHAslGTMXgLZheWziWiRIBECQqAxAfaGAnlh4SIEYiUgBhwrKRm3l4DXH9QeKD9OkAgBIbCHADHfUFmS9yfhIQTiISAGHA8tGRshkD23/EBSaQ2AYwWJEBACeDgU8F0gHIRAvATEgOMlJuMjBHKuvedUVhTt1qT2gkQI2JjAW6zwaDnva+MV0AbpYsBtgGf3qdn+iskEXm53DqLftgS2k6qeV7lw0gu2JSDC20RADLhN+GSy11++AKAiISEE7EaAQVPCgdwVdtMtehNHQAw4cSxtG8nrD2ovbLjYtgBEuA0JcHEokDfXhsJFcgIJiAEnEKadQ3n9wVcBDLMzA9FuGwIPhAK+S2yjVoTqRkAMWDe09gvs9Qd/ANDFfspFsY0IvBYK+E6wkV6RqiMBMWAd4dot9Cj/8p5OOL+xm27RaxsCP4YCvq62UStCdScgBqw7YnslyPHfcxJDedFeqkWtHQjsxu79Hg9M+dYOWkVjcgiIASeHs62yZPvLhxPoZVuJFrGWJkBQT64MTHrJ0iJFXNIJiAEnHbk9EuYUlg9hotftoVZUWpkAEx0fLs6VtWzlJqdImxhwisDbIe0Y/72DVKjv2kGraLQmgd271UMfL530kTXViapUExADTnUHLJ5/dOHKQxSqkS8wi/fZivKc4B6PBPK+t6I20WQMAmLAxuiDpauofXnDfywtUsRZiADt/sX9Yfq6m27abSFRIsWABMSADdgUK5Z0vr+8+27Qd1bUJposReD7UMDXw1KKRIxhCYgBG7Y11ivs7FnB9h4XfrWeMlFkBQIMfBQO+A61ghbRYA4CYsDm6JNlqhxx443OjtUDdllGkAixCoHXQwHf8VYRIzrMQUAM2Bx9slyVXn/wOQAjLCdMBJmOAAFPVgZ855qucCnY9ATEgE3fQvMKyC4sn0dEN5pXgVRuAQI3hwI+WYMWaKQZJYgBm7FrFqo5p6hiNDOHLSRJpJiEAKlqduXCSWtMUq6UaUECYsAWbKrZJI259t5jVEWtBNDPbLVLvaYkUMUqZYUX5r5lyuqlaMsQEAO2TCvNLWT8tas7VylVtwO4zNxKpHqDE3je6cFFj8zzyVu7DN4oO5QnBmyHLptIo9cfDAAoNFHJUqpJCBDhzspi33STlCtl2oCAGLANmmw2idmFQZUIsjbN1jgD18sMDpf4FAOXKKXZkIB8ydmw6WaQLCZshi6Zo0YxX3P0yY5VigHbsesm0ey9tnwaFLrTJOVKmQYkwMxquCTPYcDSpCQhIIf5ZA0Yn4Dsho3fI6NVKLteo3VE6mmKgOyAZV2YgoDXX7EZ4KGmKFaKTCkBBu0OB3JdKS1CkguBGAiIAccASYYYh4Dsho3TC6NVIrteo3VE6olGQAw4GiH5ueEIeAsrfgRxZ8MVJgWlkABXhQJ56SksQFILgbgJiAHHjUwmGIWA7IaN0onU1SG73tSxl8xtJyAG3HaGEiGFBLz+ii8APiCFJUjqVBFgfBcq8fVMVXrJKwTaSkAMuK0EZb4hCHj9wR0A0gxRjBShKwG5tUhXvBI8iQTEgJMIW1LpTyC7sLyGiOSJR/qjTnoGOdycdOSSUGcCYsA6A5bwqSEg54dTw12PrGK8elCVmEYgIAZshC5IDboRECPWDa3ugcV4dUcsCVJMQAw4xQ2Q9MkhIEacHM6JyCLGmwiKEsMMBMSAzdAlqTFhBMSIE4Yy4YHEeBOOVAIanIAYsMEbJOXpQ8BbGPwVhPb6RJeocREgVIeKfZ645shgIWABAmLAFmiiSGg9gRx/+WKV6Up5/3DrGbZmprbbVVBzc2XJ5HmtmS9zhIAVCIgBW6GLoiEhBOTwdEIwthhE7uHVn7FkMA8BMWDz9EoqTRIBb2HwWwa6y644McAju10FL1QW+0YkJqJEEQLWICAGbI0+igqdCHj95fcx0yVixvEB1kyXiP4VCuQeFd9MGS0E7ENADNg+vRalCSAgT9pqHqJcxZyABSYhbEVADNhW7RaxiSTg9ZfvYCaPXXfHe3a5XB0K5MkzuBO5sCSWbQiIAdum1SJUbwLZ/uBXYPSyqiFrhgswO4hufSzg+73ePCW+ELA6ATFgq3dY9KWUgLeofDurlG42U46YLeGXcMDXOaUAJbkQsDABMWALN1ekGZOAt/DerUxqPzCcWoWpMOc9u9m9H1YUeryyODfbmMSkKiFgTQJiwNbsq6gyOYHTZy0f097tvAMq9wLi/TVlzdV/VYjWi6mafCFI+ZYmEO9vtqVhiDghIASEgBAQAskiIAacLNKSRwgIASEgBIRAPQJiwLIchIAQEAJCQAikgIAYcAqgS0ohIASEgBAQAmLAsgaEgBAQAkJACKSAgBhwCqBLSiEgBISAEBACYsCyBoSAEBACQkAIpICAGHAKoEtKISAEhIAQEAJiwLIGhIAQEAJCQAikgIAYcAqgGznl+PzVGTt6Vm3QHo+453nAVBMO5Lr0rHnWrFmqFr+srExpTZ5Zs2btJiIHM99bVlaW25oY2hx3xhSViCK/E6rK6q5XlztaG0vveWvuf+9RZjVHe5IlACbQD6MvHdhd77z148+ZM+cjZj6EiD5etGjRgGTmbpzr1Q93PqqqvJcHWPkh8wh3UnmkUr/kNicBMWBz9k2XqrMLg2pzzyUm4O7KgG9qtMSamdaa2KOlpaXnRxuv/TxWA549e3apNpyZub5Zt9WA6xtv43prGNt3b1rWoTkdjXL/ftasWd/VmXjtnC9LS0uPaeK/by8tLW02bkvcwqu2aH+wNPm7m33poGZ/p+fMmZPDzI8xs1pWVuao6xUR/d+iRYvOnj17toaWa+uPWp9RDHjj1qpmeWQenibfcbH8EsqYlBCQxZkS7MZLGsuL5kMBX4vrpe4LXlPX2CRbUhyrAcdognHtgB2Z+V86gd4t1bdz47Jmddc3YACXEZG2i6/66quvTtp///1fqzWz7wF0J6LqRYsW9a4zY2YuKisrC8SzGloy39o4nH3poGaPJNRnXWfAzFwD4HoiKtZqLy0tTY+lJiMYcEvmW8cj8/C0Vh1ZiYWBjBECbSEgBtwWehaa6/UH678dp0llDLwTDviOaU72nDlzdjKzG8AuAK7S0tLuc+bMeVU7TFl/jnaoGMCE+jtFzbC1MXX/Tdul1ZpZZGqtofeYPXv295phENF/ARzQOG68h6A9mfnRdTNz9ablTX6JNzLgCVo9dbvzOXPmPMXMI5lZO0TurNU49+uvv37ygAMOKFm0aNElALbFs4zCq7ZErbelXXA90y2qNdwIWyL6SuOp/T8z92bmX4mowQ5dO9TMzG8DGNuo5k+YuV+jfr5JRMcB+ImZvyKiIzVzZ+YtRDSUmauIKK1enF2lpaXa2onrs3FrVVQe0XbB9Y7aRHKrqvqxoiiN1+z3RNS97g/Luj9kGh3tqFur2h80E4loVW3PtT/MVtUJqzsCEZdQGWxJAmLAlmxr/KJiMmAGh0t8UXdXiqKM1Q51AviRiLbVGvBuABsBnFRnrqqqal/8kS+nRgY8n5nn1n65af/8h1oz+BFAl1oDjpyfVRTltJqamnXa2NacA47FgLU8ze2C6xswEU2sv/OfNWtWRe1/q1EU5RvN2Op1Juoh3sZdDK/a8i2AHjF0t9ld8OzZsz8HcFA9hpE/luoOPWsMa2uOGHDkC4TU6wAABJJJREFUmDTz1Yqi/LVxjwBcq81VVVXTp52D1+b8FcB1dWPraq3tj2aWWs+Veoe6dzFz5LWM8V4DsHHrjm8BiolHS7vgukPviqJof0gcUmfAWo1ff/31sN69e2+ur52IVjPzRdqyAODRWJaVlUU01MbSDFipp7nuD8v5qqrOVRRFW6txH/2Ioe8yxGQExIBN1jA9yh1VuHKCk2q0XWmLH+2irOYMePbs2Y803hlpX1p1X2p15lj7BRXZ3db9t7rdRF1y7Yu48WHpui+22outtB2w9oUf+eJryzngRBqwtquvbyT1dsA7iOi50tLS0RMnThxad2g63i/hNau2VDMQywVxzRrwrFmz/I12vgs0w9TqrjWZlfUNuO4Cq6Z6VHcIuu4PqtLS0sj3Sb2xEbOti93IkBbU+yMrrlMWdetk49ad1QDHxKMFA+5We1Rl71qtZ8B160tbb9p6fb129x45T671lJlPb8KAIz+v/0dI450yM79XVlY2MNrvnPzc2gTEgK3d35jVxbYDZjVcktfklcF1h/HqvoRnz56t7VY7M7O2C9Z2rZErlOsbsLYDVhQlYgD1v6zqDNgoO2CtthgPQTd5Drje4fRfSktL+9WdAyaiWxctWnRVzE0CEMshaADrsi8ddHpzcbUe1JpincHUXTin7UYfiGbA9fqiHcbWjKnuD6oGO2BFUZ7WDsFruTStzDyztibtsHQn7Z+1HWbdHyR1ayceHrEcgmbwuqzD05vkMWvWrIi5AniUiAa3tAPW1mU9dhrDuj9WGuyAa9k2uDCsjlntz3LKysqOjUenjLUmATFga/Y1blUtXQFdF6yFi7D27iLqnf/ce8Vt/d1u40N0dbEbG/CcOXOWMnN+/Z+XlZUl/BxwS1dA1+WO9SKssrKymK+Cbu15wFgMuKVzwHU71PqH7OtfDa2q6n9bMmAi0k4tRD0HTETLFi1aVFB3eLf+H1VENIaZ72h0Dj/p54DrdvCNf1nqHR6v/yPtavYD6x1teQ+AdpGddtqh8SFo7Sr9HtofWloARVGWN7WW4z3/H/cvtUwwPAExYMO3KHkFtrQL1gyjud1v8irUJ1NLh6Fb2v3qU030qFFM+PXsSwcdHz2KdUa0tAsm0OsZh3ua5NHUVdz1L66qb6x1tBof6bEORVGSCgJiwKmgbuCcjXfC2nlfxUH3VS7InWjgsttcWlM74d3gr2s2Lm/xFqU2J25lgCZuR2rx9qNWpjHNtCZuR+Jotx/Fa8D1rpb+rrS0tKdp4EihhiUgBmzY1khhQkAICAEhYGUCYsBW7q5oEwJCQAgIAcMSEAM2bGukMCEgBISAELAyATFgK3dXtAkBISAEhIBhCYgBG7Y1UpgQEAJCQAhYmYAYsJW7K9qEgBAQAkLAsATEgA3bGilMCAgBISAErExADNjK3RVtQkAICAEhYFgCYsCGbY0UJgSEgBAQAlYmIAZs5e6KNiEgBISAEDAsATFgw7ZGChMCQkAICAErExADtnJ3RZsQEAJCQAgYloAYsGFbI4UJASEgBISAlQmIAVu5u6JNCAgBISAEDEvg/wFRCCdkxqQQO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0916" name="AutoShape 20" descr="data:image/png;base64,iVBORw0KGgoAAAANSUhEUgAAAeAAAAEoCAYAAACAbyJMAAAgAElEQVR4Xu2dB3hUZfbG33OnJfQqooIgNlBREJNgxYKKZAKi2CATIBEEcXd1ATPBgi5kAonbsKEUMxFRXFtmwPK3oFgAxbbKKvZ1LWvBioRA7vk/d0jYJCSZmWTuzC1nnmefVfN955z3d77Mm+9WgnyEgBAQAkJACAiBpBOgpGeUhEJACAgBISAEhADEgGURCAEhIASEgBBIAQEx4BRAl5RCQAgIASEgBMSAZQ0IASEgBISAEEgBATHgFECXlEJACAgBISAExIBlDQgBISAEhIAQSAEBMeAUQJeUQkAICAEhIATEgGUNCAEhIASEgBBIAQEx4BRAl5RCQAgIASEgBMSAZQ0IASEgBISAEEgBATHgFECXlEJACAgBISAExIBlDQgBISAEhIAQSAEBMeAUQJeUQkAICAEhIATEgGUNCAETEWBmevGfP3Vxuz1dVIej6/xl9xHg+oF2/frzV7/gp813TdtlIjlSqhCwNQExYFu3X8SnmsDq1ew4aOjO/i4V/VXgEAIdxMRdWOUuRNSZmbsRUTcQuoGpG8Cu+jXPX7G6KQk/AIj8j4EfiPETAz8RtP+nn6CoH5Dq+MDh2fXBozdN/jHVDCS/ELArATFgu3ZedCeNwGtbtvdW3e7+YLW/yuohCpT+APdn8CEA9W1LIc0YcBwh+Vtm+oAUbIX2/8wf7FZqPthd7fjgqTLf9jgCyVAhIATiJCAGHCcwGS4EohHY8K/tx4PoFHIop4ExAkCXaHNa+/O2G3CLmb8AoJnys+RQnnlsQe7Lra1T5gkBIbAvATFgWRVCoA0E3nmH3dtdVZkEymAFJ+ttuI1L1dmAG6RjoArMz4DwLIBXwoG8V9qATqYKAdsTEAO2/RIQAPES2PivqnPIQRkMZAB8sp473Gi1JdOAm6jleyY8S8ArzLxBDDlat+TnQqAhATFgWRFCIAYCr7xfNUohjGJgFAGHxjAlKUNSbMCNd8j/IeA5UhDq5qwJ3XPT5KqkQJAkQsCkBMSATdo4KVt/Apu27jqVUXOh0Uy3vnIjGXCjjvybgFANIbSm2Pek/t2SDELAfATEgM3XM6lYRwIb39s+DIrzIgafb6SdbnOSDWzAe0sm0D9V5jCIQ3KYWsfFK6FNR0AM2HQtk4ITTWDtqneHdOjf68+ebh16ARiY6Ph6xjODATfUTy+BEFKYQo8FJm7Rk43EFgJGJyAGbPQOSX26EVjzwL8u4Bq+EApynO0927oeeVB3MKfrllCHwOYz4AYQwlB5aWhh3mM6oJGQQsDwBMSADd8iKTCRBJ4Mfrjfbnd1nsq4lIAh9WN3O7rPSw6P66RE5tM7lskNuBYPPQEFS0MLch/Sm5fEFwJGIiAGbKRuSC26EXBnTh70N9+Usj7du2sPx2jXVKJ2vbpsan9QtwzditAhsDUMuA4MPUPESyuLfffrgEpCCgHDERADNlxLpKBEEmh/wqT9d5PjDyBcc+6xQ16//PQzMpuLTw4F3QcfvJUUOjyRNegZy1oGXLchphfAvDQU8FXoyU5iC4FUExADTnUHJL8+BEZd5fFs++0qANcA6F2XZMW06W90Sm/X4NBz/QI6H7r/8+7O7U7Tp6jER7WkAf8P0yvEvLSyJG954slJRCGQegJiwKnvgVSQYAJpGVPymfB7gI5pHHpcRubLE048+cTmUro7pn/S+fDe/QCY4nfD4gZc16bXANwZCviWJXipSDghkFICpviSSSkhSW4aAu6sgnHErO16tRcgNPtZOeOqd9Pc7qOaG9B98MEbFJcjywzCbWLAkVYw0RoF6i2VxXnPmaE3UqMQiEZADDgaIfm54QloF1iBHUVEPCGWYiedNuIF75DjT21ubPsDum1o17uLGHAsMFMwhsG3qoqzbO2CCZ+lIL2kFAIJIyAGnDCUEigVBDyZBX9kcBEB3WLN73G5qsunzfjc5XQOaGqOdjFWj2P7fQqCdija0B877YAbNIL5SyhUFir2/cXQDZLihEALBMSAZXmYkkDaCflnsgN+MM5sjYArzz7n+TMGHd3sxVZdDu/9gqtjerO75Nbk1GOObQ24DibjRTi4LLRAHuahx/qSmPoSEAPWl69ETzSB4fndPCoXAfTHtoTu2q79D3ddPvU3hZQDm4rj6dz+g06H9jqsLTmSMdf2BlwLmRhBKKydH347GdwlhxBIBAEx4ERQlBhJIeDOmjKBmPwAmr2AKp5C5njHrMsccGizF2x1P67fq4pDOSGemMkeKwbcgPivzFQWLsm9Kdl9kHxCoDUExIBbQ03mJJVA5GEaDmU+mPITmfjArl2/+Fve5HYE6tpU3A4Hdnslff8uw2PN+dv2X/DQfXch9I9yzA0swbFDG079/NMPcWvpXGx6+VmcPXo8rrjmZnTp2h3PPP4Qbr/leow4eyym/f4GeNJifxy1GHAT3SF6yKE6Zz1acumnsfZOxgmBVBAQA04FdckZMwF3Rv5YIsxP1K63ceJ5F1z4/DF9Dm7yXLDidOzsPrjvNhDtfZBHc4VXV+/EnX+Zh+499sPYi/PRvkOnBkN37arGkr/ehIyTzsSwzNPweOUq/PzjNngvzMP99yzGxXkzse6pxzDwmKFwOl344P1/YuR546NyEgNuGhEBW1UFs8ILfKGoEGWAEEgRATHgFIGXtFEIHD/V5XHVzAdjjp6sDtt//w9LLpnQF4C7qTxdjjhwvauD55RoNXz8wZbI7nfmnAVIT2+/z/CfftyGO/58A6ZfczM6d+mGzz7ZisoH78GEKb/Hw6vujhjwM088jL4HH4r3t7yJ7HG56Ni5yY15g9hiwNE6Q3NDgdziaKPk50IgFQTEgFNBXXK2SCAto+AUJl4AIKrxJQLloksmrh+wf68mc3m6tX+vU/9eR0bLs+mlZxB6KIgfvv8G7295C5NnXIuLfVfC4XBGpjZnwJdfdR1efG4tFpcW4dQzsjHgiKNxxKBjMfDo46OljPxcDDg6JgLuVxWeFV6Q90X00TJCCCSPgBhw8lhLphgIuDPy59QecnbFMDwhQ47r1+/d68de0NKTsd5SXI5jW0r2ROUqvP36K5h+9U1wOJ34W+BanDcud+954OYMeOrvrt97zvfTj97D65vWY/uvP0cOSxdcdR3GjJ8MxeFoNrUYcMxL4F1imlVZkvtEzDNkoBDQmYAYsM6AJXxsBDqcmLvfrhr3HQDGxTYjsaMW501+6YCu3Zp8F3DHvj1eTuvZqdnnR2uVrH8mjF9++Qnnjd3zMC7NkLXPuTmXtrgDrjPgHTu2Rw5JH595Kl5a9wQuyZsZOTR93vkTI4esm/uIAce3DphoTrg4tzS+WTJaCOhDQAxYH64SNQ4CrsyC4xXgLoCHxjEtoUNPPvzIN64+b3STb0lSnI6fuw3uu5uImnXCL//zKVbcUYKpv7sB7Tt0jFztPHpcLg4feCx276qG0+Vu8iKsSyf/LqLjpXWPo1fvg9ChQ2c8GX5ADDih3d0nWEWamnbVgwsv+knfNBJdCLRMQAxYVkhKCbgzC8Yo4OUcx6Mk9Sp4Sf7lm3p07JTRVPwuAw96ydXO3eQOWRvPzNj44tP4+0I/tm//GZOmzUHO+El4561X8dorzyH/yiI0dRtS1249GqSrqdmNVSv+Hvmfb+osjJ84XQ5B69FwwotKjTLjsYUT/6lHeIkpBGIhIAYcCyUZowsBT0b+TBAW6xK8FUHPPXbIxstPPyOzqalp3Tv8s2O//fZ5vWG0NNrFWV98/gnOv6Qg2tBW/VwOQbcKW92kfxPRjMri3DVtiiKThUArCYgBtxKcTGsbAU9W/kK9bzFqTYUrps14o1N6epOHonsce/AWcjoGxRpXranBw/cvxUkjzkXvAw+OdVpc48SA48LV5GACzagM5GrXH8hHCCSVgBhwUnFLMo1AWuaU+xi05+okg33GZWS+POHEk5u84KpTv54vebp3bPYwdCqkiAEnjHpJKODTHnMqHyGQNAJiwElDLYk0Ap6sgnVgbvYtREagdO/0mVvSPZ59drrkdHzXY/DB6SDs+6SNFBUuBpxQ8PeFAr6Y3imd0KwSzLYExIBt2/rkC0/LmrKJmQz9cgONyqTTRrzgHXJ8k68i7HpUnw3ONFdW8uk1nVEMOMGdILwYKvYl5QEwCa5cwpmQgBiwCZtmxpI9mfnv6PU850TzcDkc1RXTr/rc5XQMaBw7rUeH1zsevF/KbpdqXI8YcKK7H4n371DAp89Je13KlaBmJSAGbNbOmahuT2b+RwAOMVHJuPLsc54/Y9DRTR4q735cvw8Vh3KoEfSIAevXhVDAJ9+P+uGVyABkgcky0JWAJzP/KwD765pEh+Ad27XbtqxgWpVDUQ5oHL7jIfu9nNa1Q4tPxtKhpCZDigHrSvrTUMDXX9cMEtzWBMSAbd1+fcV7Mqf8BFDD9/LpmzKh0ed4x6zLHHDoiMZByeX4oscxB/cCYc+bFlL4EQPWHf66UMB3uu5ZJIEtCYgB27Lt+ov2ZOZXA0jaCxX0UNSrc5cvbpuc346Afd4L2O3ovq85PM5heuSNJ6YYcDy0WjmWcE+o2De5lbNlmhBoloAYsCyOhBPwZOZ/CSDqS+wTnliHgPMuuOj5Y/r02edccHqPThs7HNyjyadm6VBGsyHFgJNDm5lvCpfkzUtONsliFwJiwHbpdJJ0ejLzwwBGJymd7mkG9Or1waJLJ2pXxLobJ+sxpP9npFBKr5YVA9Z9CexNIG9SSh5ru2QSA7ZLp5OgMy1zys0Muj4JqZKaYtFlE9cP2K/XPveGdhrQ62VPl/YpvRhLDDipSwFMmBku9t2W3KySzaoExICt2tkk60rLmnI5M92V5LRJSXdM377vzBs3/ujGycjl+KTH4INTepWsGHBSlkCDJAyaEg7krkh+ZsloNQJiwFbraAr0uLMKxhHzQylInbSUf/dNefnAbl332e12PbrPW06P69ikFdIokRhwasgz8yXhkrwHUpNdslqFgBiwVTqZIh1pwyefxqqyLkXpk5Y267DDXp89OmefJ2Cl9+j0UoeDe6TsBQ1iwElbAg0TEb4jwqjKBb7XUlSBpLUAATFgCzQxVRLcJ+YfTSo9CuZ9HtmYqpr0zLuk4PJNPTp0ymico+eQ/l9BoZRc9S0GrGfHo8Xml9I86ec+OO+iX6ONlJ8LgaYIiAHLumglgRsVT+Z/ngAwspUBTDdt5DGDN1xx5sh9XsTQecD+L7m7tEvJLlgMOOXLaFko4CtIeRVSgCkJiAGbsm2pL9qTlf9nMK5OfSXJrWD5tOlvdk5vd1z9rA6X871ug/semdxK9mQTA04F9cY5aXYokFtmhEqkBnMREAM2V78MUW1aZsFkBi83RDFJLuL8YRkvTjz5lJMbp+02uO+7DpfzqCSXIwacbODN5GMVOeGFvpBBypEyTEJADNgkjTJKma4TJp3gUBxPMNDNKDUlu457r7xqS7rLPah+3vSendd36Ns96e+RlR1wsrvfdD4ifKQqjlHh+RM+MEZFUoUZCIgBm6FLRqlxxKQ0zw7HkwCafFm9UcrUu46JJ5/ywvnDMhoz4J5D+28DUXe989ePLwacTNpRc60NBXyWeQpcVLUyoM0ExIDbjNA+ATyZBbcCfKV9FDetVFGU6pUzrvqP2+ls8I7jzoft/6K7U7t9Dk/ryUsMWE+68ccm0J8rA7l/jH+mzLAjATFgO3a9FZo9GVOuANEdrZhqySnTzxq57qyjBzd4VaHD7Xy72zF9BydTsBhwMmnHmIvVaaGSSZZ8KlyMBGRYjATEgGMEZedh7qyCgWBeT0BSD68amXl7T/q2FdOmVzkUOqB+nd0H93tPcSlJuyJaDNh4q4TB2xxwnPJYYOIW41UnFRmJgBiwkbph0FrcmVPKCeQzaHkpK2vWaO+64Ycd3mAXnL5f5xc69OmetHPkYsApa3+LiRlYGQ74JhqzOqnKKATEgI3SCYPW4c7IH0+E1QYtL6Vl9ezU6T+3Ty7ooBB1+V8htKPn0P67QeiYjOLEgJNBuXU5mGliuCR3Zetmyyw7EBADtkOXW6tx+NXpHvWnFwHa5xnIrQ1ptXk3jLvg+WP79jutvq7Oh+7/ortzci7GEgM29Ip6t9qTduqT8y7aZugqpbiUERADThl64ydOy8y/iYEbjF9p6irs17PnB7dM8B0MwF1XheJ2vtH9mL5DklGVGHAyKLc+BzNuCZf4ZrU+gsy0MgExYCt3tw3aXMPzMxQV6+sbSxvCWXpq4OLL1h/eu3eDh3Ak62IsMWDjLy0m9axw8aRnjF+pVJhsAmLAySZuknyezHzt/b7jTFJuSssceGCfd+aPv+jo+kW069VpXfuDejS4QEuPIsWA9aCa6Jj0TCiQe1aio0o88xMQAzZ/DxOuIC0zfwoDyxIe2MIB/5Kb93Lf7j1O3CuR8GPPIYe0A/3v0LQe8sWA9aCa+JhEmFVZ7Lsl8ZElopkJiAGbuXt61D5iRgdP1c5XwGiwo9MjlZViZgwY8Pq13rENLlbrcnjv9a6O6Yl5PjShBoztDPxKhF+1fwbw64IVq8FAewDtAG4PUDvs+fc0K/E1uxa5N9jsHdSnfjFgfbiaNqo7K/86YvzJtAJSWPjtkws29ercOaOuBKfHtbnr0X2Oj6ckAtYB9IkK9ROFlI9ByidKdfUnwwa1/yqeOGfPCrb3OJVBgHoUKTSImbU3NWkvkOgXTxwZmzgCcm9w4lhaJZIYsFU6mQAdnsxJhzEcr8gTr1oH84xBR2+88uxzMuvP7nZs3/cdTucRzUXUDJeJ1oHU9Y4f09YPG0a7Wpc9tlnjr13duUqpPoW45lQGTgFRVmwzZVQiCBBRdmVx7ppExJIY5icgBmz+HiZMgScz/zYAMxIW0IaBlk+94o3O7drvvQUpfb9Oz3Xo0+P0eii2E1EYQFhxuZ8Z1o/i2tkmGuk5RRW93YQTWVVHEDAGoD6JziHxGhB4NBTwnS9MhIBGQAxY1kGEQNoJ+aeygucFR9sIeIce//KkU0fsvRiLGd/vN+yQ7kz8AKnKA5lHeB5pWwb9ZmfPW9JOqU7PURljCMjZc15ZPokmwKycEy6Z+FSi40o88xEQAzZfz3Sp2JNV8DCY5S/zBNCtmD7z3XYej3bOdTNAd2VfOtB0b8YZM3dVH67ZPYaJLwMwPAFYJEQtASY8GC72XSRAhIAYsKwBuLMKLibm+wVFYghcOvzkFy7MzFppRuNtikBOYXA8E7SXcWQnhpBEAePMUInvWSFhbwJiwPbuf0S9OzNfu/BKLsZp+1r4GKDbdyo/3Y5XHtzR9nDGiuAtDJ7BQB7tMWP5tIkArwoF8rSjC/KxMQExYBs3X5OellHgY+Jym2Noq/wfCbhDcfKtv720/Mu2BjP6/Bz/PSepoDkE0s4Ty6eVBFTQqWsCudrjXuVjUwJiwDZtfJ1sT+aUZwA6w+YY2iJ/CavK4upX7363LUHMODenqHwKqzQHhGZvszKjrmTVTIxgZYkvL1n5JI/xCIgBG68nSavIkzE5G6SEkpbQQomIaTWRunjHxuUvWkhW3FKy/7ikB9zpswmYE/dkmQAoyvDQgokbBIU9CYgB27PvEdVpWfmrmTE+EQiGDeqHqeNOxznDj8Y/P/wPsn//l0jYc4Yfg0V/uBiH9+2FHTt3YdUTG3BlSbBByusKcnDlxWehS4d0fP39T5i35FE8/MxruK94Ok4/YSA+//p7TA+UY91r7yWi1LbG+C8TzajesPThtgay0vycooqRzLwQQFJew2ghdstCAV+BhfSIlDgIiAHHActKQ9MzpgxXiV5OlKYNwRugEMGhKPhm288YddWe587/o3QmBhy0H6YtuAdjThuKy0Zlwb/4Qdz/5MbIzzXjDv5pGl7b8gluvPMR3HXdJHRol4ay4OO4/vIxmH93JaaPPwOvbvkEO6t34fiB/faae6JqjzUOAZtqQDN2bVy6OdY5dhoX2Q270hcSYYqddLdVq8qOYWtKJsiaaitIE84XAzZh0xJRsier4A4wX5GIWPVjPL74j5F/rTPgN1bdjI3//AhXFJejY7s0PHd3IZ7euAWFf18dGXfZqOGYP2Mcrrv9Ydz3+Cu4YepYXHpOJu57YgMuOHNYxICvvPhMfPLFtxh4yAH4y71PYvX/bUp02VHjEdHqqg1LL446UAYgp7BiJlNkNywP8ohlPRAvDBXnFcYyVMZYi4AYsLX6GZMaT8blh4Nq3gQoPaYJcQxqbMCP3PI79DugR2QHfOLgQ1E4ORuPPrc5YsgtGfA1f1mFGReeiTMyBuLLb37Ef77Zhre2fo4/lK2Mo5oEDSUs2rlh2bUJimaLMNqV0gxlCQDtgSTyaZnAh19+v2PQ5rum6foccGmC8QiIARuvJ7pXlJaVP58Zc/VI1NiAtXPApX+4GIf17YVvf/gFu3bX4MGnX426A65/zvfm6eMw4vgjkeZx4egBB2HTOx/j8vnL8cG//6uHhAYxScFZVa8se0b3RBZMMMZ/7yAVqnaoQ0w4Sn+ZlUvCJRMfsOAyEEktEBADttvyGD/e4fms0/sgDNBDemMDrp/jknMyMX/GBbjl3idwx4N7HgLU3CHoOgPWDPyGqWOw/o2tOCtzEK65ZRUW/v4iLL7/6cghax0/W3duXCa317QR8Ph5qztU7azSrvIVE26BpTyeso0LzaTTxYBN2rjWlu3OyB9LBN1eCNCcAY8ZMRRFU7xgMHKvW4LOHdLRs2snfPvDz01ehDU8b88rie8vmYHPvvoucmHXpedmJcWAmejl6g1LT2otY5m3LwGvP/iOmHBLK4NVqlEGVS7KfV/Wj30IiAHbp9cRpZ6sgqVgztdLdlMGrP23U4Yegbe2/jtyBfQLr7+PO4vykHnMAAy59AY0dRtSeajh7bUD+x+A8psvjxyCfuP9zzDpxrv1OgT95s6Ny+RWGh0WiNcffA7ACB1CWyIkEYoqi30BS4gRETEREAOOCZNFBh03qYvHo7wP0H6pVlQxfxr67NcNI6Ya6vtGDjvrvDDEhFsEvDkU8A3TuQUS3kAExIAN1Ay9S0nLLJjI4Aq980SL3//AnpHdbOj5N1AafDza8GT9/HP3bsfQXzbf9V2yEto1j5hwC50nPi9UnGeYXwq7rtFk6RYDThZpA+RJyyh4gInlPaSNesHA91TDJ+18bbmcf0vCOs2Zs6wjO1yVcji6CdhES0PFuZcnoQ2SwgAExIAN0IRklJB+wuQ+qqJoz3KUhyM0BP6bQjh7x4ZlLyWjD5JjD4HRhcsOUcj1GICjhUkDAj/UeGoGrZ03+WvhYn0CYsDW73FEoSerYDqYb7eJ3NhlEo/ZuWG5thuTT5IJ5BSVn86MxwHyJDm1odMxYWa42HeboYuU4hJCQAw4IRiNH8STmb9We0Kk8StNXoXMdF31pqULkpdRMjUm4PVXTAP4TiHTgMCjoYDvfGFifQJiwNbvMdodP7V3javmEzBkp1HXb6Lwzg1LvTZov+EleguDfwbhasMXmrwCf9i5C32eKvNtT15KyZQKAmLAqaCe5JxGufo5ybKbTadddMXMZ+7atPwto9Rk9zqyiyrCxDza7hzq9KtQx6wJTJJTIxZfEGLAFm+wJs+dmb+MIK+I29tq5uk7Ny2Xw54GWvs5hRWHMqnPAtTHQGWlrBQC/7kykLfn1WLysSwBMWDLtvZ/wjyZ+R8D6G8DqVElMjhYvXF5XtSBMiDpBGpfY7g46YmNmVAeymHMviS0KjHghOI0XjDXCZefoChq8l+gazwUWkVbFdCZOzYu/Y8xy5OqvP7gUwBGCgnAwTX9Hy2Z/KmwsC4BMWDr9jaizJ2Vfx0x9rzZwOYfZlxUvWnZgzbHYGj5OUUVI5lZM2HbfxiYGg747rY9CAsDEAO2cHM1aZ7M/PUATra4zBjk8V07Ny6fFsNAGZJiAtn+8sUEmpniMlKeXl5RmPIW6F6AGLDuiFOYYHBue0+6+9cUVmCY1Cpo2K6NSzcbpiAppFkCY+au6qPWVG8A0QE2x/RNKODrZXMGlpYvBmzh9nqypuSASXvcn80/svs12wLwFgbngjDfbHUnvF5WMkIlE19NeFwJaAgCYsCGaIM+RaRlFSxg5iJ9opsnqux+zdOrukpHF67sqlCNdvHgoearPpEV09xQILc4kREllnEIiAEbpxcJr8STlf80GGcmPLCpAsru11Ttqlestyh4NRh/Nmv9Cap7XSjgOz1BsSSMwQiIARusIYksx5OZ/wuADomMabZYsvs1W8f+V++oq9Z6nB2+03bBg82ros2V/xgK+Lq2OYoEMCQBMWBDtqXtRblPuPwoUtR32h7JzBFk92vm7mm1y8sa5H5gs6/hluoXA7Zod9My86cwsMyi8mKSJbvfmDAZetBZ1y7p3E5J/xcDvQ1dqI7FMej8cCD3UR1TSOgUERADThF4vdN6MguWADxV7zxGjc9MK6s3LZ1o1PqkrtgJeP0VdwJs23u4mfmmcEnevNiJyUizEBADNkun4qzTk5n/JoBj45xmmeFMPLF6w/KVlhFkYyHZ/uB5BKyxMQJ5P7BFmy8GbMXGDh+f7lE7/WZFabFoYmBb9Y7qvni7Qt6nGgswE4zx+oP/BHC0CUrVo8RPQwGfvExFD7IpjikGnOIG6JE+LatgBDM/p0dsM8SUw89m6FJ8NXqLgvPBmBvfLOuMdrhruj560+QfraNIlGgExIAtuA7SMgsmMrjCgtJiksTEF1dvWL46psEyyBQEvHNWZMHheMUUxepQJHPN6eGSyet0CC0hU0hADDiF8PVK7c4sKCRwQK/4Ro4bOfy8cVl3I9cotbWOgNcffBfAoNbNNv2sq0MB319Nr0IENCAgBmzBBeHJzL8NwAwLSosqiUHB6o1L86IOlAGmI5DjD97KwJWmKzwRBRPuCRX7JicilMQwDgExYOP0ImGVeDLztRcw5CQsoJkCsXLuzk13P2mmkqXW2AjkFMmfTQoAACAASURBVFWMZuZwbKOtNYpAb1YGcodYS5WoEQO24BrwZBZsBnioBaW1KImB76s3LuthN9120uv1B38C0MlOmuu0hgI++b62WOOloRZrqCbHk5H/DQg9LSgtiiT+x86Ny8fbT7d9FHv9wfsBXGwfxf9TmqamdXlw4UXaHyDysQgBMWCLNHKvjFFXeTzbfquymqxY9BBwc9XGZTfGMlbGmJNAdlHwSmLcas7q21Z1jVLdb+2Cgs/aFkVmG4mAGLCRupGAWjwnTh2AmpoPExDKdCEYuLR64zJthyQfixLwFgbPAOEZi8prURYRH1tZnPe2HbVbVbMYsMU6a+eHcKjMx+3atPwti7VU5NQjMK6oovcu5i/tCEUFnbomkLvejtqtqlkM2GKd9WTle8GotJismOTs3O1wY/Ndu2IaLINMS8DrL/8RoM6mFdDqwhVvKDDRlleBtxqZwSeKARu8QfGW586aMoGY7o13ngXGf7hz47LDLKBDJEQh4C0sfwVEWXYDRcS5lcV5dvzdtmyrxYAt1lpPxpQrQHSHxWTFIqdy58ZlY2IZKGPMTcDrL18OkO0eSsGEmeFin/aQHflYhIAYsEUaWSfDk1EwG8SLLCYruhzGwp2blhVGHygjzE7A668oAniB2XXEXz/NDQVyi+OfJzOMSkAM2KidaWVdaZn5f2LgulZON+00Ykyq2rSs3LQCpPCYCWT7g5cTcFfMEywykJhLK0vy5lhEjsiQtyFZbw14MvO1B7b/3nrKWlZERKdXbVgqb4uxQeOz/RVjCfyIDaQ2lEi4K1Tsm2Y73RYWLDtgizXXnTllOdnw/JgYsMUWcgtyxsytOFFV+SX7KN6r9IFQwHeJDXVbVrIYsMVa68mc8iBAF1pMVlQ5YsBREVlmQPZ1Kw+jmpqtlhEUoxAGngwHfOfGOFyGmYCAGLAJmhRPiZ7MfO1NQGfHM8cKY8WArdDF2DSMvXFFl5pqxw+xjbbUqGdDAd+ZllJkczFiwBZbAJ6M/KdBsN0vqRiwxRZyC3LGj1/tqDq0ard9FO9RKjtg63VcDNhiPfVk5q8BcJ7FZEWVIwYcFZFlBuTMWdaRHa6fLSMoViGEUKjYZ8/3fMfKyGTjxIBN1rBo5XoypjwMovOjjbPaz8WArdbR5vXkFN3Xi3n31/ZRvFfpw6GA7wIb6rasZDFgi7U2LbPgPgZfajFZUeWIAUdFZJkB3uuC/VGDjy0jKHYhchV07KxMMVIM2BRtir1Id2b+CgImxT7DGiPFgK3Rx1hUeK+/7yjs3v1OLGMtNYbp3lBJbq6lNNlcjBiwxRaAJzP/TgBWvFl/FwE/gegXRVG2OxSlyulwVDudzt1Ot0vt0KHd2g8evLnUYu0UOU0QyJ5TnkEO2mg/OLwiFMibYj/d1lUsBmyx3nqyCv4O5qsMKquKiH4mwq8KKdsdDkeVw7nHRN1OF7s9LnK73Q6P2+PyuF1pLpe7ndvt6uB2uTu5XI72iqI0K4uBqeGA726D6payEkggu3DFCCLHcwkMaY5Q8iQsc/QpjirFgOOAZYahnswpZQD9UcdatxPRL0S03eFQfnMojp0Op7PWRJ3s8bjh9ngcHrfL7XG70zweTzu3y9XR5XZ1djocaXrVxUR/Chfn3qBXfIlrHALZRRU+Yrbdc78JuK0y4JtpnE5IJW0lIAbcVoIGm5+WmV/MgL/Fsgi/KES/aiaqOJy/OZ2OKpfDucvtcu12uZ3scXvI43I5POkep9vlSfdou1C3q5PT5epCgMtgkveUQ7gnVOyz3SvqDNkLnYvKKSy/nolu1jmNEcP/NRTwXW3EwqSm1hEQA24dN8PO6uMtfM7jdiHN41Hcbo8zLXI0153m9rjauVyejgqhG4Dmj+UaVlnUwuQpQVERWWOA1x9cCiDfGmpiVyFvQ4qdlVlGigGbpVMx1pntr5hM4OUxDrfOMKIPQsW5h1tHkChpjoDXH3wKwEj7EeLiUCBvrv10W1exGLDFeptddM+ZxMrTFpMVgxzeGQrk6XaOOYYCZEiSCGT7g+8TYLs/tpj5pnBJ3rwkYZY0SSAgBpwEyMlMke1fcSTB8a9k5jRKLkbNwHBg8ntGqUfq0IeA1x/cAcB2f2wx08RwSe5KfahK1FQQEANOBXUdc46/dnXnKqXqRx1TGDm0LxTwVRi5QKmtbQTOK1pxnIMdb7Qtijln1wBZawM+G97/bM5+xVK1GHAslEw2xusPsslKTlS5i0MB3+8SFUziGI+A1x/8A4C/GK8y/Suq9qR1f3LeRdv0zyQZkkVADDhZpJOYx1sY/AqE/ZOY0hipiDaEinOHG6MYqUIPAl5/8BEAY/WIbeSYDN4WDuR1N3KNUlv8BMSA42dm+BnZ/uAGAjINX2jiC6wJBXzOxIeViEYgMHXqEtdX3dO/AdDFCPUkswYGNoYDvqxk5pRc+hMQA9afcdIzZBcFVxNjfNITGyAhEx0fLs593QClSAkJJuAtDJ4BwjMJDmuKcAysDAd8E01RrBQZMwEx4JhRmWeg1x/8GwCbngtlfyiQV2KebkmlsRLILiyfR0Q3xjreSuPkFiQrdfN/WsSALdhXr7+8EKCABaVFlUTA+sqA79SoA2WA6Qh4C4PrQTjZdIUnoGC5BSkBEA0YQgzYgE1pa0k5/vI8Bt3T1jhmnc8KHxRekPeFWeuXuvclMHpOcKDiwBa7spFbkKzZeTFgC/Y1u/Ces4mUJy0oLSZJDJoSDuSuiGmwDDIFgZzCiplMvNgUxepQpNyCpANUA4QUAzZAExJdwvn+8u67Qd8lOq5Z4hFwf2XAd6lZ6pU6oxPwFgYfBWFM9JHWGyG3IFmvp3WKxIAt2ltvUXALGAMtKq9lWYRtNbtqjlpbOvlrW+q3mOjzZwX32+3CRwA6WExaTHLkFqSYMJlykBiwKdsWvWhvYfndICqIPtKaIwi4tjLgW2RNdfZS5fUHtVcPaq8gtOWHwXeEA3kzbCne4qLFgC3aYLtfiAXg3S+/3zFk813Tdlm0xbaRle0PvkDAKbYR3EgoE+WFi3ODdtVvZd1iwBbt7hj/vYNUqO9aVF6ssgpCAd+yWAfLOOMRyPZXjCWw9vhJ237UGgxas8hnyzecWb3pYsAW7rC3sPwrENnvmdC1PWVgfVjuCTb1Crfrs5/rNe2HUMDXzdRNlOKbJSAGbOHFkeOveJDBF1pYYlRpDDo/HMh9NOpAGWA4AmP8Faeo4BcMV1hyC3oiFPCNSm5KyZYsAmLAySKdgjzZReWzicnWFyIx0ZpwcW52CvBLyjYS8PqD2oVX2gVYtv3IIyit3XoxYAv3184Pr6/fVgaPDwfy/mHhVltOWk5RxUhmfspywuIVpPDY0IK8x+KdJuPNQUAM2Bx9alWVo268t5OzWv0vgLRWBbDIJAaeCwd8Z1hEji1keP1BzXxH2kJsCyJrFEe/tQsmfGZ3DlbVLwZs1c7W6vL6g+sAnGZxmVHlya0cUREZZoDdHzu5txGE90PFviMN0xgpJOEExIATjtRYAbOLgmXE+KOxqkp+NfI0oeQzb03GMXNX9VHV6pcA6tOa+daaw6tCgbzLrKVJ1NQnIAZs8fWQPTfoJRWVFpcZkzwizKos9t0S02AZlBIC2f7yxQSamZLkBksqT3MzWEN0KEcMWAeoRgqZPW9JO9qZrj1H17b3A/+vH6yCaWSoxPeskXoktewhkOMPjmPgIeGxhwCzek64ZJJciGbhBSEGbOHm1knL9gfvJWCCDaRGlcjgzczOkWtKJvwQdbAMSBqB8+cF99u9E9ofRkclLamxE20JBXzCwtg9anN1YsBtRmj8AN6i4CQw5P24ta0i4O7KgG+q8Ttnnwq9/oo7AZ5mH8VRlDIvDJXkFQoPaxMQA7Z2fyPqxsxd3odV50cMuGwgNyaJBJpRGci9I6bBMkhXAjlF905kVit0TWKy4AT15MrApJdMVraUGycBMeA4gZl1uNcffBzAuWatP9F1E7BLBcaGA761iY4t8WInkHNdxRGs8uNg9I99luVHvhIK+E60vEoRCDFgmyyCnKLgH5lRZhO5Mckk4CuFa058tGTypzFNkEEJJ+D1V7wI8EkJD2zigEQoqiz2BUwsQUqPkYAYcIygzD5sbNHK42q45g2z69Ch/ndCAd8xOsSVkFEIZPvLHyNQjoBqSKBGrRm8duHkfwoX6xMQA7Z+j/cq9PqDmwCcYCPJsUpdFwr4To91sIxrO4GcouAdzLii7ZGsFYGAJysDPjlVZK22NqtGDNgmjdZkev1B7bCWXFnZRM+ZaV64JPcmGy2HlEkdXRS8RGGsSlkBBk7MhJnhYt9tBi5RSksgATHgBMI0eqjsonvPJFafNnqdKazv6lDA99cU5rd86uzCFSOIHM9ZXmgrBDJQRSofEVqY9+9WTJcpJiQgBmzCprWl5Gx/+dsEknOezUBkqFPCgUlyz3RbFlkzc3OKKkYzc1iH0JYIyYwHwyW+iywhRkTEREAMOCZM1hnkLaq4Fswl1lGUeCXMyrhwycRHEh/ZvhHlYTAx9d4XCvjkfuiYUFljkBiwNfoYswrtoRyq6nwLQNeYJ9lxIONMeWZ0YhqfXVQ+m5gWJSaaNaMwsLXm1x6DH1983k5rKhRVTREQA7bhusjxB29l4EobSo9LMjOmh0t8d8Y1SQbvJXDjjaxsrg7+Td5uFNOiuDEU8N0c00gZZBkCYsCWaWXsQrL95cMJ9HLsM+w7khl3pn+UNvPBBy+qsS+F+JWPnhMcqDjorwCfHf9s2834jZiOrSzJ/dB2ym0uWAzYpgvAWxR8FIwxNpUfl2xmvKwSrlkb8G2Ma6JNB3vnlo+BSn8DcLBNEcQnm3hpqDjv8vgmyWgrEBADtkIXW6HBW1RxEZgfaMVUm06hX0FqUag4b7FNAcQkO8cfnMPAwpgGy6AIAXbQ6eH5uesEh/0IiAHbr+d7FXv9wc0AhtoYQWuk3wcHrgvN933SmslWnTPGf+8glfhmMF9gVY366KInQoHcUfrElqhGJyAGbPQO6Vhfjr/iGgbfomMKq4b+hImvCxfn3WdVgfHo8s4NToVKNwPcK555MjZCQG49svFCEAO2cfPPm71if4dTeRugnjbG0Bbpi2t21xSvLZ38dVuCmHXu2MJV/Wpol3blbq5ZNaS47neHunMH33QTqSmuQ9KniIAYcIrAGyWt1x/8C4A/GKUeE9bxOcC373Y7bn/8pok/m7D+uEseXbiyq4KaGQDPANEBcQeQCbUEeG4okFcsOOxLQAzYvr2PKM8uqhiqMG9gwGVzFG2Srz1IAcS3f/Vd1e2b75q2q03BDDp51FVrPc6O380AYwaAQw1aplnK+rlGcQxeu2DCZ2YpWOpMPAEx4MQzNV3EbH/5LQS6xnSFG7BgBr9JjLudhAceCeR9b8AS4y5pxIzbOnTs3GlCZMcLDI47gEzYhwCD7wgH8jSe8rExATFgGze/Tvp5c1ce7FBrNgDYX3AkjMDXxPRADWP1moW5pnzoyehrK050KLiAwRcC6JswMhLoV5UwfE2x7x1BYW8CYsD27v9e9V5/eRFACwSHLgSeAOEB3ukMh2+57DtdMiQo6Cj/8p4Odl5ApJkunZmgsBKmHgEC5lcGfNcLFCEgBixrIEJg/LzVHap2Vmm74KMEiV4E+CcmegoqPUWsPmWU976OLVzRr0ZRvKzidCI6HUAXvQhIXHzoBGdZ5fSE9LNtBMSA28bPUrP33M+JJZYSZVAxDOwC81NEyjrmmrcZrlfXlEz4IVnlRi6+U9XRTOQFcEKy8saS57Y/5KDPfp0bDP38m59w5V8r9/63Kecdj3MzDsdjL27Byqe1l3vt+Wjzrho3HIcf1AMqM17/4Evc8sCLGHFcf1x21rFon+bGs69/jFsfeSWWUhI+hgkzw8W+2xIeWAKakoAYsCnbpl/R3qKK58F8qn4ZJHILBN4mxpsg2sA1u9+oYXyaiHuMs/0rjiQ4NJM9AUQngFn7Z4cZOpHucWF+/kh89f0vKHtgfaTk4w8/ENPHZqJTO88+BjwtJwOZA/tgSWgTenXtgAtOPQqPvfQvDDp4P+yuUbHls29wxpBDsCT0KnxnH4eX3/03Qi+/lxQUBKyvDPjkdysptM2RRAzYHH1KWpXeuRUXQOV/JC2hJIpGoArAp9r/iPCpqvJ/m5ugEPVgoAcA7cEqPQDt37knmfgWs/OyjkDOSUfi7tBr2Lz1C2iGPHfiCDgcCrp3aofn3/y4wQ74T/kjI3iuX/Z/kf/XdtPv/ftbdG6ftteARw47FP/+749wOhQEVj4fjX/ifs7qhaGSSQ8lLqBEMjsBMWCzd1CH+nOKKh5m5vN1CC0hhUBcBAJTz8GOnbtwc/mzkXm+s4cgc1Af3P/s28g9e0jMBvzhF99HDkF3SPfgnY+/Rvt0N5ZUbsL7nyfnmjgmPBgu9l0Ul3gZbHkCYsCWb3H8ArOvqxhBNfxc/DNlhhBIHIHTju2P3HOG4OEX3sXaDe9HDj0XZA+L/PNn//0RM88fHrMBL354zzlf7Rzx7y84Ed///FsknnZY+qEX3sGD6/S9I0hR6KTHFpjzdrTEdVQiNSYgBixrokkC3qLyu8FUIHiEQKoIXOc7He09LvjvfipSgnZxlXb4uPHn/177EHUG29wh6LqfX3PRSSAi7N+tI7bW7n57d++4d4etk9bFoYDvdzrFlrAmJiAGbOLm6Vn6mLmr+qjqLu24nzxyUE/QErtJAtru9IoxGXjy1Q/wjyZ2p4MH7N9gB6z9u/YZflTfJi/C0nbRZwwdgHNOOBS3PrIBv7vgxGQZ8DcqO4avKZnwsbRaCMgOWNZAzASyC++9mEi9P+YJMlAIJIjArItPwSEHdMWCinX44rt933HR2IDrdr53hTY1eRuSdh65/mfCyONw/smDIrcqaeasnVPW40OgGZWB3Dv0iC0xzU9AdsDm76GuCrz+4N+1o3+6JpHgQqCNBBZdcS6+/XE7Su/fc6uSET4E3F0Z8E01Qi1SgzEJiAEbsy+Gqeqsa5d0TlfSn9FuvzRMUVKIEKhHYOhhB8B3zhA89MK7WP+2dsdW6j8M3szsHJnMh6ukXrVUEC8BMeB4idlwvLeofBSY1tpQukgWAq0gwCqYRoZKfHvunZKPEGiGgBiwLI2YCOT4g39i4LqYBssgIWBjAkSYVVnsu8XGCER6jATEgGMEJcMArz+oHYo+Q1gIASHQNAECVlYGfBOFjxCIhYAYcCyUZEyEwJi5FSeqqvosQB5BIgSEQGMCtIUV9ezwgrwvhI0QiIWAGHAslGTMXgLZheWziWiRIBECQqAxAfaGAnlh4SIEYiUgBhwrKRm3l4DXH9QeKD9OkAgBIbCHADHfUFmS9yfhIQTiISAGHA8tGRshkD23/EBSaQ2AYwWJEBACeDgU8F0gHIRAvATEgOMlJuMjBHKuvedUVhTt1qT2gkQI2JjAW6zwaDnva+MV0AbpYsBtgGf3qdn+iskEXm53DqLftgS2k6qeV7lw0gu2JSDC20RADLhN+GSy11++AKAiISEE7EaAQVPCgdwVdtMtehNHQAw4cSxtG8nrD2ovbLjYtgBEuA0JcHEokDfXhsJFcgIJiAEnEKadQ3n9wVcBDLMzA9FuGwIPhAK+S2yjVoTqRkAMWDe09gvs9Qd/ANDFfspFsY0IvBYK+E6wkV6RqiMBMWAd4dot9Cj/8p5OOL+xm27RaxsCP4YCvq62UStCdScgBqw7YnslyPHfcxJDedFeqkWtHQjsxu79Hg9M+dYOWkVjcgiIASeHs62yZPvLhxPoZVuJFrGWJkBQT64MTHrJ0iJFXNIJiAEnHbk9EuYUlg9hotftoVZUWpkAEx0fLs6VtWzlJqdImxhwisDbIe0Y/72DVKjv2kGraLQmgd271UMfL530kTXViapUExADTnUHLJ5/dOHKQxSqkS8wi/fZivKc4B6PBPK+t6I20WQMAmLAxuiDpauofXnDfywtUsRZiADt/sX9Yfq6m27abSFRIsWABMSADdgUK5Z0vr+8+27Qd1bUJposReD7UMDXw1KKRIxhCYgBG7Y11ivs7FnB9h4XfrWeMlFkBQIMfBQO+A61ghbRYA4CYsDm6JNlqhxx443OjtUDdllGkAixCoHXQwHf8VYRIzrMQUAM2Bx9slyVXn/wOQAjLCdMBJmOAAFPVgZ855qucCnY9ATEgE3fQvMKyC4sn0dEN5pXgVRuAQI3hwI+WYMWaKQZJYgBm7FrFqo5p6hiNDOHLSRJpJiEAKlqduXCSWtMUq6UaUECYsAWbKrZJI259t5jVEWtBNDPbLVLvaYkUMUqZYUX5r5lyuqlaMsQEAO2TCvNLWT8tas7VylVtwO4zNxKpHqDE3je6cFFj8zzyVu7DN4oO5QnBmyHLptIo9cfDAAoNFHJUqpJCBDhzspi33STlCtl2oCAGLANmmw2idmFQZUIsjbN1jgD18sMDpf4FAOXKKXZkIB8ydmw6WaQLCZshi6Zo0YxX3P0yY5VigHbsesm0ey9tnwaFLrTJOVKmQYkwMxquCTPYcDSpCQhIIf5ZA0Yn4Dsho3fI6NVKLteo3VE6mmKgOyAZV2YgoDXX7EZ4KGmKFaKTCkBBu0OB3JdKS1CkguBGAiIAccASYYYh4Dsho3TC6NVIrteo3VE6olGQAw4GiH5ueEIeAsrfgRxZ8MVJgWlkABXhQJ56SksQFILgbgJiAHHjUwmGIWA7IaN0onU1SG73tSxl8xtJyAG3HaGEiGFBLz+ii8APiCFJUjqVBFgfBcq8fVMVXrJKwTaSkAMuK0EZb4hCHj9wR0A0gxRjBShKwG5tUhXvBI8iQTEgJMIW1LpTyC7sLyGiOSJR/qjTnoGOdycdOSSUGcCYsA6A5bwqSEg54dTw12PrGK8elCVmEYgIAZshC5IDboRECPWDa3ugcV4dUcsCVJMQAw4xQ2Q9MkhIEacHM6JyCLGmwiKEsMMBMSAzdAlqTFhBMSIE4Yy4YHEeBOOVAIanIAYsMEbJOXpQ8BbGPwVhPb6RJeocREgVIeKfZ645shgIWABAmLAFmiiSGg9gRx/+WKV6Up5/3DrGbZmprbbVVBzc2XJ5HmtmS9zhIAVCIgBW6GLoiEhBOTwdEIwthhE7uHVn7FkMA8BMWDz9EoqTRIBb2HwWwa6y644McAju10FL1QW+0YkJqJEEQLWICAGbI0+igqdCHj95fcx0yVixvEB1kyXiP4VCuQeFd9MGS0E7ENADNg+vRalCSAgT9pqHqJcxZyABSYhbEVADNhW7RaxiSTg9ZfvYCaPXXfHe3a5XB0K5MkzuBO5sCSWbQiIAdum1SJUbwLZ/uBXYPSyqiFrhgswO4hufSzg+73ePCW+ELA6ATFgq3dY9KWUgLeofDurlG42U46YLeGXcMDXOaUAJbkQsDABMWALN1ekGZOAt/DerUxqPzCcWoWpMOc9u9m9H1YUeryyODfbmMSkKiFgTQJiwNbsq6gyOYHTZy0f097tvAMq9wLi/TVlzdV/VYjWi6mafCFI+ZYmEO9vtqVhiDghIASEgBAQAskiIAacLNKSRwgIASEgBIRAPQJiwLIchIAQEAJCQAikgIAYcAqgS0ohIASEgBAQAmLAsgaEgBAQAkJACKSAgBhwCqBLSiEgBISAEBACYsCyBoSAEBACQkAIpICAGHAKoEtKISAEhIAQEAJiwLIGhIAQEAJCQAikgIAYcAqgGznl+PzVGTt6Vm3QHo+453nAVBMO5Lr0rHnWrFmqFr+srExpTZ5Zs2btJiIHM99bVlaW25oY2hx3xhSViCK/E6rK6q5XlztaG0vveWvuf+9RZjVHe5IlACbQD6MvHdhd77z148+ZM+cjZj6EiD5etGjRgGTmbpzr1Q93PqqqvJcHWPkh8wh3UnmkUr/kNicBMWBz9k2XqrMLg2pzzyUm4O7KgG9qtMSamdaa2KOlpaXnRxuv/TxWA549e3apNpyZub5Zt9WA6xtv43prGNt3b1rWoTkdjXL/ftasWd/VmXjtnC9LS0uPaeK/by8tLW02bkvcwqu2aH+wNPm7m33poGZ/p+fMmZPDzI8xs1pWVuao6xUR/d+iRYvOnj17toaWa+uPWp9RDHjj1qpmeWQenibfcbH8EsqYlBCQxZkS7MZLGsuL5kMBX4vrpe4LXlPX2CRbUhyrAcdognHtgB2Z+V86gd4t1bdz47Jmddc3YACXEZG2i6/66quvTtp///1fqzWz7wF0J6LqRYsW9a4zY2YuKisrC8SzGloy39o4nH3poGaPJNRnXWfAzFwD4HoiKtZqLy0tTY+lJiMYcEvmW8cj8/C0Vh1ZiYWBjBECbSEgBtwWehaa6/UH678dp0llDLwTDviOaU72nDlzdjKzG8AuAK7S0tLuc+bMeVU7TFl/jnaoGMCE+jtFzbC1MXX/Tdul1ZpZZGqtofeYPXv295phENF/ARzQOG68h6A9mfnRdTNz9ablTX6JNzLgCVo9dbvzOXPmPMXMI5lZO0TurNU49+uvv37ygAMOKFm0aNElALbFs4zCq7ZErbelXXA90y2qNdwIWyL6SuOp/T8z92bmX4mowQ5dO9TMzG8DGNuo5k+YuV+jfr5JRMcB+ImZvyKiIzVzZ+YtRDSUmauIKK1enF2lpaXa2onrs3FrVVQe0XbB9Y7aRHKrqvqxoiiN1+z3RNS97g/Luj9kGh3tqFur2h80E4loVW3PtT/MVtUJqzsCEZdQGWxJAmLAlmxr/KJiMmAGh0t8UXdXiqKM1Q51AviRiLbVGvBuABsBnFRnrqqqal/8kS+nRgY8n5nn1n65af/8h1oz+BFAl1oDjpyfVRTltJqamnXa2NacA47FgLU8ze2C6xswEU2sv/OfNWtWRe1/q1EU5RvN2Op1Juoh3sZdDK/a8i2AHjF0t9ld8OzZsz8HcFA9hpE/luoOPWsMa2uOGHDkC4TU6wAABJJJREFUmDTz1Yqi/LVxjwBcq81VVVXTp52D1+b8FcB1dWPraq3tj2aWWs+Veoe6dzFz5LWM8V4DsHHrjm8BiolHS7vgukPviqJof0gcUmfAWo1ff/31sN69e2+ur52IVjPzRdqyAODRWJaVlUU01MbSDFipp7nuD8v5qqrOVRRFW6txH/2Ioe8yxGQExIBN1jA9yh1VuHKCk2q0XWmLH+2irOYMePbs2Y803hlpX1p1X2p15lj7BRXZ3db9t7rdRF1y7Yu48WHpui+22outtB2w9oUf+eJryzngRBqwtquvbyT1dsA7iOi50tLS0RMnThxad2g63i/hNau2VDMQywVxzRrwrFmz/I12vgs0w9TqrjWZlfUNuO4Cq6Z6VHcIuu4PqtLS0sj3Sb2xEbOti93IkBbU+yMrrlMWdetk49ad1QDHxKMFA+5We1Rl71qtZ8B160tbb9p6fb129x45T671lJlPb8KAIz+v/0dI450yM79XVlY2MNrvnPzc2gTEgK3d35jVxbYDZjVcktfklcF1h/HqvoRnz56t7VY7M7O2C9Z2rZErlOsbsLYDVhQlYgD1v6zqDNgoO2CtthgPQTd5Drje4fRfSktL+9WdAyaiWxctWnRVzE0CEMshaADrsi8ddHpzcbUe1JpincHUXTin7UYfiGbA9fqiHcbWjKnuD6oGO2BFUZ7WDsFruTStzDyztibtsHQn7Z+1HWbdHyR1ayceHrEcgmbwuqzD05vkMWvWrIi5AniUiAa3tAPW1mU9dhrDuj9WGuyAa9k2uDCsjlntz3LKysqOjUenjLUmATFga/Y1blUtXQFdF6yFi7D27iLqnf/ce8Vt/d1u40N0dbEbG/CcOXOWMnN+/Z+XlZUl/BxwS1dA1+WO9SKssrKymK+Cbu15wFgMuKVzwHU71PqH7OtfDa2q6n9bMmAi0k4tRD0HTETLFi1aVFB3eLf+H1VENIaZ72h0Dj/p54DrdvCNf1nqHR6v/yPtavYD6x1teQ+AdpGddtqh8SFo7Sr9HtofWloARVGWN7WW4z3/H/cvtUwwPAExYMO3KHkFtrQL1gyjud1v8irUJ1NLh6Fb2v3qU030qFFM+PXsSwcdHz2KdUa0tAsm0OsZh3ua5NHUVdz1L66qb6x1tBof6bEORVGSCgJiwKmgbuCcjXfC2nlfxUH3VS7InWjgsttcWlM74d3gr2s2Lm/xFqU2J25lgCZuR2rx9qNWpjHNtCZuR+Jotx/Fa8D1rpb+rrS0tKdp4EihhiUgBmzY1khhQkAICAEhYGUCYsBW7q5oEwJCQAgIAcMSEAM2bGukMCEgBISAELAyATFgK3dXtAkBISAEhIBhCYgBG7Y1UpgQEAJCQAhYmYAYsJW7K9qEgBAQAkLAsATEgA3bGilMCAgBISAErExADNjK3RVtQkAICAEhYFgCYsCGbY0UJgSEgBAQAlYmIAZs5e6KNiEgBISAEDAsATFgw7ZGChMCQkAICAErExADtnJ3RZsQEAJCQAgYloAYsGFbI4UJASEgBISAlQmIAVu5u6JNCAgBISAEDEvg/wFRCCdkxqQQO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Shape 140"/>
          <p:cNvSpPr/>
          <p:nvPr/>
        </p:nvSpPr>
        <p:spPr>
          <a:xfrm>
            <a:off x="0" y="0"/>
            <a:ext cx="5652120" cy="5143500"/>
          </a:xfrm>
          <a:prstGeom prst="rect">
            <a:avLst/>
          </a:prstGeom>
          <a:solidFill>
            <a:srgbClr val="00B2FF">
              <a:alpha val="77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281"/>
          <p:cNvSpPr txBox="1">
            <a:spLocks/>
          </p:cNvSpPr>
          <p:nvPr/>
        </p:nvSpPr>
        <p:spPr>
          <a:xfrm>
            <a:off x="395536" y="267494"/>
            <a:ext cx="525658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4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uli"/>
                <a:cs typeface="Muli"/>
                <a:sym typeface="Muli"/>
              </a:rPr>
              <a:t>Цели </a:t>
            </a:r>
            <a:r>
              <a:rPr lang="ru-RU" sz="2400" noProof="0" dirty="0">
                <a:solidFill>
                  <a:schemeClr val="tx1"/>
                </a:solidFill>
                <a:latin typeface="+mn-lt"/>
                <a:ea typeface="Muli"/>
                <a:cs typeface="Muli"/>
                <a:sym typeface="Muli"/>
              </a:rPr>
              <a:t>проекта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24" name="Shape 109"/>
          <p:cNvSpPr txBox="1"/>
          <p:nvPr/>
        </p:nvSpPr>
        <p:spPr>
          <a:xfrm>
            <a:off x="0" y="987574"/>
            <a:ext cx="4716016" cy="3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endParaRPr sz="1600" dirty="0">
              <a:solidFill>
                <a:schemeClr val="bg1"/>
              </a:solidFill>
              <a:latin typeface="Bahnschrift Light" pitchFamily="34" charset="0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" name="Shape 109"/>
          <p:cNvSpPr txBox="1"/>
          <p:nvPr/>
        </p:nvSpPr>
        <p:spPr>
          <a:xfrm>
            <a:off x="307975" y="1491630"/>
            <a:ext cx="5508104" cy="288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+mn-lt"/>
              </a:rPr>
              <a:t>Автоматизация выгрузки из базы данных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tx1"/>
              </a:solidFill>
              <a:latin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+mn-lt"/>
              </a:rPr>
              <a:t>Выгрузку может делать любой сотрудник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tx1"/>
              </a:solidFill>
              <a:latin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+mn-lt"/>
              </a:rPr>
              <a:t>Возможность использования разных баз данных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tx1"/>
              </a:solidFill>
              <a:latin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+mn-lt"/>
              </a:rPr>
              <a:t>Выбор любой даты загрузки данных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tx1"/>
              </a:solidFill>
              <a:latin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+mn-lt"/>
              </a:rPr>
              <a:t>Сократить время составления отчетов</a:t>
            </a:r>
          </a:p>
          <a:p>
            <a:pPr lvl="0"/>
            <a:endParaRPr sz="1600" dirty="0">
              <a:solidFill>
                <a:schemeClr val="bg1"/>
              </a:solidFill>
              <a:latin typeface="Bahnschrift Light" pitchFamily="34" charset="0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lum bright="-14000"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699792" y="699542"/>
            <a:ext cx="3648000" cy="3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dirty="0">
                <a:latin typeface="+mn-lt"/>
              </a:rPr>
              <a:t>Проектная часть</a:t>
            </a:r>
            <a:endParaRPr b="0"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 descr="маю.jpg"/>
          <p:cNvPicPr>
            <a:picLocks noChangeAspect="1"/>
          </p:cNvPicPr>
          <p:nvPr/>
        </p:nvPicPr>
        <p:blipFill>
          <a:blip r:embed="rId3">
            <a:lum bright="16000" contrast="-7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1" name="Shape 116"/>
          <p:cNvSpPr/>
          <p:nvPr/>
        </p:nvSpPr>
        <p:spPr>
          <a:xfrm>
            <a:off x="0" y="-93908"/>
            <a:ext cx="9144000" cy="5169000"/>
          </a:xfrm>
          <a:prstGeom prst="rect">
            <a:avLst/>
          </a:prstGeom>
          <a:solidFill>
            <a:srgbClr val="FFFFFF">
              <a:alpha val="27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345"/>
          <p:cNvSpPr txBox="1">
            <a:spLocks/>
          </p:cNvSpPr>
          <p:nvPr/>
        </p:nvSpPr>
        <p:spPr>
          <a:xfrm>
            <a:off x="3701081" y="1937371"/>
            <a:ext cx="5057775" cy="1268413"/>
          </a:xfrm>
          <a:prstGeom prst="rect">
            <a:avLst/>
          </a:prstGeom>
          <a:solidFill>
            <a:srgbClr val="5388FF">
              <a:alpha val="9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ru-RU" sz="2800" b="1" dirty="0">
                <a:solidFill>
                  <a:schemeClr val="tx1"/>
                </a:solidFill>
                <a:latin typeface="+mn-lt"/>
                <a:ea typeface="Muli"/>
                <a:cs typeface="Muli"/>
                <a:sym typeface="Muli"/>
              </a:rPr>
              <a:t>Библиотеки</a:t>
            </a:r>
            <a:endParaRPr lang="en-GB" sz="2800" b="1" dirty="0">
              <a:solidFill>
                <a:schemeClr val="tx1"/>
              </a:solidFill>
              <a:latin typeface="+mn-lt"/>
              <a:ea typeface="Muli"/>
              <a:cs typeface="Muli"/>
              <a:sym typeface="Mul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+mn-lt"/>
                <a:ea typeface="Muli"/>
                <a:cs typeface="Muli"/>
                <a:sym typeface="Muli"/>
              </a:rPr>
              <a:t>Quartz IO SQL JDBC SLF4J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44" name="Shape 346"/>
          <p:cNvSpPr txBox="1">
            <a:spLocks/>
          </p:cNvSpPr>
          <p:nvPr/>
        </p:nvSpPr>
        <p:spPr>
          <a:xfrm>
            <a:off x="3707904" y="339502"/>
            <a:ext cx="5057775" cy="1268413"/>
          </a:xfrm>
          <a:prstGeom prst="rect">
            <a:avLst/>
          </a:prstGeom>
          <a:solidFill>
            <a:srgbClr val="00B2FF">
              <a:alpha val="9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noProof="0" dirty="0">
                <a:solidFill>
                  <a:schemeClr val="tx1"/>
                </a:solidFill>
                <a:latin typeface="+mn-lt"/>
                <a:ea typeface="Muli"/>
                <a:cs typeface="Muli"/>
                <a:sym typeface="Muli"/>
              </a:rPr>
              <a:t>Java </a:t>
            </a:r>
            <a:r>
              <a:rPr lang="ru-RU" sz="2800" b="1" noProof="0" dirty="0">
                <a:solidFill>
                  <a:schemeClr val="tx1"/>
                </a:solidFill>
                <a:latin typeface="+mn-lt"/>
                <a:ea typeface="Muli"/>
                <a:cs typeface="Muli"/>
                <a:sym typeface="Muli"/>
              </a:rPr>
              <a:t>классы</a:t>
            </a:r>
            <a:endParaRPr lang="en-GB" sz="2800" b="1" noProof="0" dirty="0">
              <a:solidFill>
                <a:schemeClr val="tx1"/>
              </a:solidFill>
              <a:latin typeface="+mn-lt"/>
              <a:ea typeface="Muli"/>
              <a:cs typeface="Muli"/>
              <a:sym typeface="Mul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GB" noProof="0" dirty="0">
                <a:solidFill>
                  <a:srgbClr val="FFFFFF"/>
                </a:solidFill>
                <a:latin typeface="+mn-lt"/>
                <a:ea typeface="Muli"/>
                <a:cs typeface="Muli"/>
                <a:sym typeface="Muli"/>
              </a:rPr>
              <a:t>Database GenerateExpression</a:t>
            </a:r>
            <a:r>
              <a:rPr lang="en-GB" dirty="0">
                <a:solidFill>
                  <a:srgbClr val="FFFFFF"/>
                </a:solidFill>
                <a:latin typeface="+mn-lt"/>
                <a:ea typeface="Muli"/>
                <a:cs typeface="Muli"/>
                <a:sym typeface="Muli"/>
              </a:rPr>
              <a:t> Writer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+mn-lt"/>
                <a:ea typeface="Muli"/>
                <a:cs typeface="Muli"/>
                <a:sym typeface="Muli"/>
              </a:rPr>
              <a:t>Incident </a:t>
            </a:r>
            <a:r>
              <a:rPr lang="en-GB" noProof="0" dirty="0">
                <a:solidFill>
                  <a:srgbClr val="FFFFFF"/>
                </a:solidFill>
                <a:latin typeface="+mn-lt"/>
                <a:ea typeface="Muli"/>
                <a:cs typeface="Muli"/>
                <a:sym typeface="Muli"/>
              </a:rPr>
              <a:t>Sa</a:t>
            </a:r>
            <a:r>
              <a:rPr lang="en-GB" dirty="0" err="1">
                <a:solidFill>
                  <a:srgbClr val="FFFFFF"/>
                </a:solidFill>
                <a:latin typeface="+mn-lt"/>
                <a:ea typeface="Muli"/>
                <a:cs typeface="Muli"/>
                <a:sym typeface="Muli"/>
              </a:rPr>
              <a:t>ver</a:t>
            </a:r>
            <a:r>
              <a:rPr lang="en-GB" dirty="0">
                <a:solidFill>
                  <a:srgbClr val="FFFFFF"/>
                </a:solidFill>
                <a:latin typeface="+mn-lt"/>
                <a:ea typeface="Muli"/>
                <a:cs typeface="Muli"/>
                <a:sym typeface="Muli"/>
              </a:rPr>
              <a:t> </a:t>
            </a:r>
            <a:endParaRPr lang="ru-RU" noProof="0" dirty="0">
              <a:solidFill>
                <a:srgbClr val="FFFFFF"/>
              </a:solidFill>
              <a:latin typeface="+mn-lt"/>
              <a:ea typeface="Muli"/>
              <a:cs typeface="Muli"/>
              <a:sym typeface="Mul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Light" pitchFamily="34" charset="0"/>
              <a:ea typeface="Muli"/>
              <a:cs typeface="Muli"/>
              <a:sym typeface="Muli"/>
            </a:endParaRPr>
          </a:p>
        </p:txBody>
      </p:sp>
      <p:sp>
        <p:nvSpPr>
          <p:cNvPr id="45" name="Shape 347"/>
          <p:cNvSpPr txBox="1">
            <a:spLocks/>
          </p:cNvSpPr>
          <p:nvPr/>
        </p:nvSpPr>
        <p:spPr>
          <a:xfrm>
            <a:off x="3707904" y="3507854"/>
            <a:ext cx="5057775" cy="1270000"/>
          </a:xfrm>
          <a:prstGeom prst="rect">
            <a:avLst/>
          </a:prstGeom>
          <a:solidFill>
            <a:srgbClr val="443FFF">
              <a:alpha val="7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uli"/>
                <a:cs typeface="Muli"/>
                <a:sym typeface="Muli"/>
              </a:rPr>
              <a:t>База данных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en-GB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Muli"/>
                <a:cs typeface="Muli"/>
                <a:sym typeface="Muli"/>
              </a:rPr>
              <a:t>Complete = {Dates = {id, date},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en-GB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Muli"/>
                <a:cs typeface="Muli"/>
                <a:sym typeface="Muli"/>
              </a:rPr>
              <a:t>                                    Incidents = {id, title, created}}</a:t>
            </a:r>
            <a:endParaRPr kumimoji="0" lang="ru-RU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Muli"/>
              <a:cs typeface="Muli"/>
              <a:sym typeface="Mul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62" name="Shape 140"/>
          <p:cNvSpPr/>
          <p:nvPr/>
        </p:nvSpPr>
        <p:spPr>
          <a:xfrm>
            <a:off x="0" y="0"/>
            <a:ext cx="3203848" cy="5143500"/>
          </a:xfrm>
          <a:prstGeom prst="rect">
            <a:avLst/>
          </a:prstGeom>
          <a:solidFill>
            <a:srgbClr val="00B2FF">
              <a:alpha val="78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281"/>
          <p:cNvSpPr txBox="1">
            <a:spLocks/>
          </p:cNvSpPr>
          <p:nvPr/>
        </p:nvSpPr>
        <p:spPr>
          <a:xfrm>
            <a:off x="251520" y="339502"/>
            <a:ext cx="2952328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ru-RU" sz="2400" dirty="0">
                <a:solidFill>
                  <a:schemeClr val="tx1"/>
                </a:solidFill>
                <a:latin typeface="+mn-lt"/>
                <a:ea typeface="Muli"/>
                <a:cs typeface="Muli"/>
                <a:sym typeface="Muli"/>
              </a:rPr>
              <a:t>Архитектура 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uli"/>
              <a:cs typeface="Muli"/>
              <a:sym typeface="Muli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ru-RU" sz="2400" dirty="0">
                <a:solidFill>
                  <a:schemeClr val="tx1"/>
                </a:solidFill>
                <a:latin typeface="+mn-lt"/>
                <a:ea typeface="Muli"/>
                <a:cs typeface="Muli"/>
                <a:sym typeface="Muli"/>
              </a:rPr>
              <a:t>проекта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uli"/>
              <a:cs typeface="Muli"/>
              <a:sym typeface="Muli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D8CABA-8A78-4E05-B0AC-6A2D637EC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2940" y="3780398"/>
            <a:ext cx="720080" cy="72008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26906CC-C24B-4216-A65C-588E7D3D0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940" y="2171448"/>
            <a:ext cx="772872" cy="77287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31E719F-1404-4A17-B046-F9D2D20E2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1315" y="335418"/>
            <a:ext cx="1123330" cy="11233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 descr="маю.jpg"/>
          <p:cNvPicPr>
            <a:picLocks noChangeAspect="1"/>
          </p:cNvPicPr>
          <p:nvPr/>
        </p:nvPicPr>
        <p:blipFill>
          <a:blip r:embed="rId3">
            <a:lum bright="16000" contrast="-7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2" name="Shape 140"/>
          <p:cNvSpPr/>
          <p:nvPr/>
        </p:nvSpPr>
        <p:spPr>
          <a:xfrm>
            <a:off x="0" y="0"/>
            <a:ext cx="3203848" cy="5143500"/>
          </a:xfrm>
          <a:prstGeom prst="rect">
            <a:avLst/>
          </a:prstGeom>
          <a:solidFill>
            <a:srgbClr val="00B2FF">
              <a:alpha val="78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 Light" pitchFamily="34" charset="0"/>
            </a:endParaRPr>
          </a:p>
        </p:txBody>
      </p:sp>
      <p:sp>
        <p:nvSpPr>
          <p:cNvPr id="63" name="Shape 281"/>
          <p:cNvSpPr txBox="1">
            <a:spLocks/>
          </p:cNvSpPr>
          <p:nvPr/>
        </p:nvSpPr>
        <p:spPr>
          <a:xfrm>
            <a:off x="251520" y="339502"/>
            <a:ext cx="2952328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uli"/>
                <a:cs typeface="Muli"/>
                <a:sym typeface="Muli"/>
              </a:rPr>
              <a:t>Взаимодействие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ru-RU" sz="2400" dirty="0">
                <a:solidFill>
                  <a:schemeClr val="tx1"/>
                </a:solidFill>
                <a:latin typeface="+mn-lt"/>
                <a:ea typeface="Muli"/>
                <a:cs typeface="Muli"/>
                <a:sym typeface="Muli"/>
              </a:rPr>
              <a:t>классов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uli"/>
              <a:cs typeface="Muli"/>
              <a:sym typeface="Muli"/>
            </a:endParaRPr>
          </a:p>
        </p:txBody>
      </p:sp>
      <p:grpSp>
        <p:nvGrpSpPr>
          <p:cNvPr id="121" name="Shape 250"/>
          <p:cNvGrpSpPr/>
          <p:nvPr/>
        </p:nvGrpSpPr>
        <p:grpSpPr>
          <a:xfrm>
            <a:off x="4067944" y="411510"/>
            <a:ext cx="4283064" cy="4256550"/>
            <a:chOff x="3618600" y="537300"/>
            <a:chExt cx="4283064" cy="4256550"/>
          </a:xfrm>
        </p:grpSpPr>
        <p:sp>
          <p:nvSpPr>
            <p:cNvPr id="122" name="Shape 252"/>
            <p:cNvSpPr/>
            <p:nvPr/>
          </p:nvSpPr>
          <p:spPr>
            <a:xfrm>
              <a:off x="5994864" y="537300"/>
              <a:ext cx="1906800" cy="1906800"/>
            </a:xfrm>
            <a:prstGeom prst="ellipse">
              <a:avLst/>
            </a:prstGeom>
            <a:solidFill>
              <a:srgbClr val="1E19FF">
                <a:alpha val="67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rgbClr val="FFFFFF"/>
                </a:solidFill>
                <a:latin typeface="+mn-lt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rgbClr val="FFFFFF"/>
                </a:solidFill>
                <a:latin typeface="+mn-lt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123" name="Shape 253"/>
            <p:cNvSpPr/>
            <p:nvPr/>
          </p:nvSpPr>
          <p:spPr>
            <a:xfrm>
              <a:off x="3618600" y="2887050"/>
              <a:ext cx="1906800" cy="1906800"/>
            </a:xfrm>
            <a:prstGeom prst="ellipse">
              <a:avLst/>
            </a:prstGeom>
            <a:solidFill>
              <a:srgbClr val="1155CC">
                <a:alpha val="8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rgbClr val="FFFFFF"/>
                </a:solidFill>
                <a:latin typeface="+mn-lt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rgbClr val="FFFFFF"/>
                </a:solidFill>
                <a:latin typeface="+mn-lt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124" name="Shape 254"/>
            <p:cNvSpPr/>
            <p:nvPr/>
          </p:nvSpPr>
          <p:spPr>
            <a:xfrm>
              <a:off x="5983750" y="2887050"/>
              <a:ext cx="1906800" cy="1906800"/>
            </a:xfrm>
            <a:prstGeom prst="ellipse">
              <a:avLst/>
            </a:prstGeom>
            <a:solidFill>
              <a:schemeClr val="bg2">
                <a:lumMod val="75000"/>
                <a:alpha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rgbClr val="FFFFFF"/>
                </a:solidFill>
                <a:latin typeface="+mn-lt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125" name="Shape 251"/>
            <p:cNvSpPr/>
            <p:nvPr/>
          </p:nvSpPr>
          <p:spPr>
            <a:xfrm>
              <a:off x="3680275" y="537300"/>
              <a:ext cx="1906800" cy="1906800"/>
            </a:xfrm>
            <a:prstGeom prst="ellipse">
              <a:avLst/>
            </a:prstGeom>
            <a:solidFill>
              <a:srgbClr val="00B2FF">
                <a:alpha val="9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rgbClr val="FFFFFF"/>
                </a:solidFill>
                <a:latin typeface="+mn-lt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rgbClr val="FFFFFF"/>
                </a:solidFill>
                <a:latin typeface="+mn-lt"/>
                <a:ea typeface="Nunito Sans"/>
                <a:cs typeface="Nunito Sans"/>
                <a:sym typeface="Nunito Sans"/>
              </a:endParaRPr>
            </a:p>
          </p:txBody>
        </p:sp>
      </p:grpSp>
      <p:sp>
        <p:nvSpPr>
          <p:cNvPr id="127" name="Shape 256"/>
          <p:cNvSpPr/>
          <p:nvPr/>
        </p:nvSpPr>
        <p:spPr>
          <a:xfrm>
            <a:off x="5289394" y="1619510"/>
            <a:ext cx="1829100" cy="1829100"/>
          </a:xfrm>
          <a:prstGeom prst="donut">
            <a:avLst>
              <a:gd name="adj" fmla="val 11468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+mn-l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011282" y="3472554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n-lt"/>
              </a:rPr>
              <a:t>Writer</a:t>
            </a:r>
            <a:endParaRPr lang="ru-RU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568763" y="3494768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n-lt"/>
              </a:rPr>
              <a:t>Incident</a:t>
            </a:r>
            <a:endParaRPr lang="ru-RU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595127" y="1142495"/>
            <a:ext cx="106150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n-lt"/>
              </a:rPr>
              <a:t>Database</a:t>
            </a:r>
            <a:endParaRPr lang="ru-RU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1" name="Выгнутая влево стрелка 130"/>
          <p:cNvSpPr/>
          <p:nvPr/>
        </p:nvSpPr>
        <p:spPr>
          <a:xfrm rot="19970659">
            <a:off x="3858446" y="1852155"/>
            <a:ext cx="792088" cy="1656184"/>
          </a:xfrm>
          <a:prstGeom prst="curvedRightArrow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</a:endParaRPr>
          </a:p>
        </p:txBody>
      </p:sp>
      <p:sp>
        <p:nvSpPr>
          <p:cNvPr id="132" name="Выгнутая влево стрелка 131"/>
          <p:cNvSpPr/>
          <p:nvPr/>
        </p:nvSpPr>
        <p:spPr>
          <a:xfrm rot="17801044" flipH="1">
            <a:off x="5944971" y="-268104"/>
            <a:ext cx="739464" cy="1584355"/>
          </a:xfrm>
          <a:prstGeom prst="curvedRightArrow">
            <a:avLst>
              <a:gd name="adj1" fmla="val 25000"/>
              <a:gd name="adj2" fmla="val 53222"/>
              <a:gd name="adj3" fmla="val 25000"/>
            </a:avLst>
          </a:prstGeom>
          <a:solidFill>
            <a:schemeClr val="bg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831537" y="995538"/>
            <a:ext cx="119776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600" noProof="0" dirty="0">
                <a:solidFill>
                  <a:schemeClr val="bg1"/>
                </a:solidFill>
                <a:latin typeface="+mn-lt"/>
                <a:ea typeface="Muli"/>
                <a:cs typeface="Muli"/>
                <a:sym typeface="Muli"/>
              </a:rPr>
              <a:t>Generate</a:t>
            </a:r>
          </a:p>
          <a:p>
            <a:r>
              <a:rPr lang="en-GB" sz="1600" noProof="0" dirty="0">
                <a:solidFill>
                  <a:schemeClr val="bg1"/>
                </a:solidFill>
                <a:latin typeface="+mn-lt"/>
                <a:ea typeface="Muli"/>
                <a:cs typeface="Muli"/>
                <a:sym typeface="Muli"/>
              </a:rPr>
              <a:t>Expression</a:t>
            </a:r>
            <a:endParaRPr lang="ru-RU" sz="1600" dirty="0">
              <a:solidFill>
                <a:schemeClr val="bg1"/>
              </a:solidFill>
              <a:latin typeface="+mn-lt"/>
            </a:endParaRPr>
          </a:p>
          <a:p>
            <a:endParaRPr lang="ru-RU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4" name="Выгнутая влево стрелка 133"/>
          <p:cNvSpPr/>
          <p:nvPr/>
        </p:nvSpPr>
        <p:spPr>
          <a:xfrm rot="17074403">
            <a:off x="6605248" y="3133449"/>
            <a:ext cx="893300" cy="2330718"/>
          </a:xfrm>
          <a:prstGeom prst="curvedRightArrow">
            <a:avLst>
              <a:gd name="adj1" fmla="val 25000"/>
              <a:gd name="adj2" fmla="val 50000"/>
              <a:gd name="adj3" fmla="val 36870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tx1"/>
              </a:solidFill>
            </a:endParaRPr>
          </a:p>
        </p:txBody>
      </p:sp>
      <p:sp>
        <p:nvSpPr>
          <p:cNvPr id="135" name="Выгнутая влево стрелка 134"/>
          <p:cNvSpPr/>
          <p:nvPr/>
        </p:nvSpPr>
        <p:spPr>
          <a:xfrm rot="5400000">
            <a:off x="4565201" y="-309195"/>
            <a:ext cx="1231561" cy="2370093"/>
          </a:xfrm>
          <a:prstGeom prst="curvedRightArrow">
            <a:avLst>
              <a:gd name="adj1" fmla="val 22427"/>
              <a:gd name="adj2" fmla="val 50000"/>
              <a:gd name="adj3" fmla="val 25000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>
              <a:solidFill>
                <a:schemeClr val="tx1"/>
              </a:solidFill>
            </a:endParaRPr>
          </a:p>
        </p:txBody>
      </p:sp>
      <p:sp>
        <p:nvSpPr>
          <p:cNvPr id="126" name="Shape 255"/>
          <p:cNvSpPr/>
          <p:nvPr/>
        </p:nvSpPr>
        <p:spPr>
          <a:xfrm>
            <a:off x="5150519" y="1486385"/>
            <a:ext cx="2106600" cy="2106600"/>
          </a:xfrm>
          <a:prstGeom prst="ellipse">
            <a:avLst/>
          </a:prstGeom>
          <a:solidFill>
            <a:srgbClr val="FFFFFF">
              <a:alpha val="6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66666"/>
                </a:solidFill>
                <a:latin typeface="+mn-lt"/>
                <a:ea typeface="Nunito Sans"/>
                <a:cs typeface="Nunito Sans"/>
                <a:sym typeface="Nunito Sans"/>
              </a:rPr>
              <a:t>Saver</a:t>
            </a:r>
            <a:endParaRPr sz="1600" dirty="0">
              <a:solidFill>
                <a:srgbClr val="666666"/>
              </a:solidFill>
              <a:latin typeface="+mn-lt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40">
            <a:extLst>
              <a:ext uri="{FF2B5EF4-FFF2-40B4-BE49-F238E27FC236}">
                <a16:creationId xmlns:a16="http://schemas.microsoft.com/office/drawing/2014/main" id="{B0F173BA-44A1-438C-8E87-35D3C045E049}"/>
              </a:ext>
            </a:extLst>
          </p:cNvPr>
          <p:cNvSpPr/>
          <p:nvPr/>
        </p:nvSpPr>
        <p:spPr>
          <a:xfrm>
            <a:off x="18355" y="0"/>
            <a:ext cx="9144000" cy="5143500"/>
          </a:xfrm>
          <a:prstGeom prst="rect">
            <a:avLst/>
          </a:prstGeom>
          <a:solidFill>
            <a:srgbClr val="00B2FF">
              <a:alpha val="78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 Light" pitchFamily="34" charset="0"/>
            </a:endParaRPr>
          </a:p>
        </p:txBody>
      </p:sp>
      <p:sp>
        <p:nvSpPr>
          <p:cNvPr id="6" name="Shape 135"/>
          <p:cNvSpPr txBox="1">
            <a:spLocks/>
          </p:cNvSpPr>
          <p:nvPr/>
        </p:nvSpPr>
        <p:spPr>
          <a:xfrm>
            <a:off x="18355" y="-7107"/>
            <a:ext cx="2627784" cy="1203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Arial"/>
              </a:rPr>
              <a:t>Алгоритм для 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>пользователя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sym typeface="Arial"/>
            </a:endParaRPr>
          </a:p>
        </p:txBody>
      </p:sp>
      <p:sp>
        <p:nvSpPr>
          <p:cNvPr id="12" name="Выгнутая влево стрелка 131">
            <a:extLst>
              <a:ext uri="{FF2B5EF4-FFF2-40B4-BE49-F238E27FC236}">
                <a16:creationId xmlns:a16="http://schemas.microsoft.com/office/drawing/2014/main" id="{99AF5C1E-1232-4DDF-B90B-0819A6A43737}"/>
              </a:ext>
            </a:extLst>
          </p:cNvPr>
          <p:cNvSpPr/>
          <p:nvPr/>
        </p:nvSpPr>
        <p:spPr>
          <a:xfrm rot="21408147" flipH="1">
            <a:off x="7328119" y="941698"/>
            <a:ext cx="718445" cy="929128"/>
          </a:xfrm>
          <a:prstGeom prst="curvedRightArrow">
            <a:avLst>
              <a:gd name="adj1" fmla="val 18697"/>
              <a:gd name="adj2" fmla="val 37140"/>
              <a:gd name="adj3" fmla="val 26343"/>
            </a:avLst>
          </a:prstGeom>
          <a:solidFill>
            <a:schemeClr val="bg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Bahnschrift Light" pitchFamily="34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B6546324-1781-483E-9ED5-A02040A1A695}"/>
              </a:ext>
            </a:extLst>
          </p:cNvPr>
          <p:cNvSpPr/>
          <p:nvPr/>
        </p:nvSpPr>
        <p:spPr>
          <a:xfrm>
            <a:off x="359698" y="1751104"/>
            <a:ext cx="3959376" cy="1499559"/>
          </a:xfrm>
          <a:prstGeom prst="round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2F7D5-5393-4291-8A4B-80AE603FB23C}"/>
              </a:ext>
            </a:extLst>
          </p:cNvPr>
          <p:cNvSpPr txBox="1"/>
          <p:nvPr/>
        </p:nvSpPr>
        <p:spPr>
          <a:xfrm>
            <a:off x="395536" y="1749537"/>
            <a:ext cx="4031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видим подобное сообщение, в базу не были добавлены новые данные. Файл с отчетом не будет создан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F4F5C76-75CC-42D4-BA26-05C50D232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26" y="2470110"/>
            <a:ext cx="2657475" cy="590550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C0EF1B6-0676-49DF-A949-BE740D932EF0}"/>
              </a:ext>
            </a:extLst>
          </p:cNvPr>
          <p:cNvSpPr/>
          <p:nvPr/>
        </p:nvSpPr>
        <p:spPr>
          <a:xfrm>
            <a:off x="3336975" y="64079"/>
            <a:ext cx="3959376" cy="1499559"/>
          </a:xfrm>
          <a:prstGeom prst="round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0D36A8-8CFF-4A15-A901-9B9991863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483" y="594692"/>
            <a:ext cx="3710359" cy="864295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DF919B-E4E2-4D30-BE58-83EF21764EDC}"/>
              </a:ext>
            </a:extLst>
          </p:cNvPr>
          <p:cNvSpPr txBox="1"/>
          <p:nvPr/>
        </p:nvSpPr>
        <p:spPr>
          <a:xfrm>
            <a:off x="3372813" y="62512"/>
            <a:ext cx="4031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Ввести в </a:t>
            </a:r>
            <a:r>
              <a:rPr lang="en-GB" dirty="0" err="1"/>
              <a:t>cmd</a:t>
            </a:r>
            <a:r>
              <a:rPr lang="ru-RU" dirty="0"/>
              <a:t> строку:</a:t>
            </a:r>
          </a:p>
          <a:p>
            <a:r>
              <a:rPr lang="en-GB" dirty="0"/>
              <a:t> java -jar C:\Projects\Complete\target\Saver.jar</a:t>
            </a:r>
          </a:p>
          <a:p>
            <a:endParaRPr lang="ru-RU" dirty="0"/>
          </a:p>
        </p:txBody>
      </p:sp>
      <p:sp>
        <p:nvSpPr>
          <p:cNvPr id="21" name="Выгнутая влево стрелка 134">
            <a:extLst>
              <a:ext uri="{FF2B5EF4-FFF2-40B4-BE49-F238E27FC236}">
                <a16:creationId xmlns:a16="http://schemas.microsoft.com/office/drawing/2014/main" id="{8FFBA1CA-2FDB-4839-963C-D9557C4BCDD6}"/>
              </a:ext>
            </a:extLst>
          </p:cNvPr>
          <p:cNvSpPr/>
          <p:nvPr/>
        </p:nvSpPr>
        <p:spPr>
          <a:xfrm rot="477990">
            <a:off x="2760592" y="950259"/>
            <a:ext cx="549593" cy="942029"/>
          </a:xfrm>
          <a:prstGeom prst="curvedRightArrow">
            <a:avLst>
              <a:gd name="adj1" fmla="val 22427"/>
              <a:gd name="adj2" fmla="val 50000"/>
              <a:gd name="adj3" fmla="val 25000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>
              <a:solidFill>
                <a:schemeClr val="tx1"/>
              </a:solidFill>
              <a:latin typeface="Bahnschrift Light" pitchFamily="34" charset="0"/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CBD31502-7250-4B86-82DF-BD21C3DA92C1}"/>
              </a:ext>
            </a:extLst>
          </p:cNvPr>
          <p:cNvSpPr/>
          <p:nvPr/>
        </p:nvSpPr>
        <p:spPr>
          <a:xfrm>
            <a:off x="4449999" y="1726486"/>
            <a:ext cx="3959376" cy="1499559"/>
          </a:xfrm>
          <a:prstGeom prst="round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191603-EB8F-490E-A4A2-BD12E898F609}"/>
              </a:ext>
            </a:extLst>
          </p:cNvPr>
          <p:cNvSpPr txBox="1"/>
          <p:nvPr/>
        </p:nvSpPr>
        <p:spPr>
          <a:xfrm>
            <a:off x="4485837" y="1724919"/>
            <a:ext cx="4031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видим подобное сообщение, в базу были добавлены новые данные. Файл с отчетом</a:t>
            </a:r>
            <a:r>
              <a:rPr lang="en-GB" dirty="0"/>
              <a:t> </a:t>
            </a:r>
            <a:r>
              <a:rPr lang="ru-RU" dirty="0"/>
              <a:t>будет создан</a:t>
            </a:r>
            <a:r>
              <a:rPr lang="en-GB" dirty="0"/>
              <a:t> </a:t>
            </a:r>
            <a:r>
              <a:rPr lang="ru-RU" dirty="0"/>
              <a:t>и доступен по адресу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B45F2EDF-E00D-43CB-A6D9-20609BFA6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9999" y="2624864"/>
            <a:ext cx="3959375" cy="288158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A1FE6CCA-4C54-4681-9A3E-8260F0DBA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3150" y="3321018"/>
            <a:ext cx="4354948" cy="18224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Рисунок1аа.jpg"/>
          <p:cNvPicPr>
            <a:picLocks noChangeAspect="1"/>
          </p:cNvPicPr>
          <p:nvPr/>
        </p:nvPicPr>
        <p:blipFill>
          <a:blip r:embed="rId4">
            <a:lum bright="14000" contrast="-6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Shape 116"/>
          <p:cNvSpPr/>
          <p:nvPr/>
        </p:nvSpPr>
        <p:spPr>
          <a:xfrm>
            <a:off x="0" y="-25500"/>
            <a:ext cx="9144000" cy="5169000"/>
          </a:xfrm>
          <a:prstGeom prst="rect">
            <a:avLst/>
          </a:prstGeom>
          <a:solidFill>
            <a:srgbClr val="FFFFFF">
              <a:alpha val="24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Овал 14"/>
          <p:cNvSpPr/>
          <p:nvPr/>
        </p:nvSpPr>
        <p:spPr>
          <a:xfrm>
            <a:off x="2843808" y="699542"/>
            <a:ext cx="3672408" cy="3528392"/>
          </a:xfrm>
          <a:prstGeom prst="ellipse">
            <a:avLst/>
          </a:pr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Shape 103"/>
          <p:cNvSpPr txBox="1">
            <a:spLocks/>
          </p:cNvSpPr>
          <p:nvPr/>
        </p:nvSpPr>
        <p:spPr>
          <a:xfrm>
            <a:off x="2843808" y="627534"/>
            <a:ext cx="3600400" cy="35759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sym typeface="Arial"/>
              </a:rPr>
              <a:t>Возможности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ru-RU" sz="2400" dirty="0">
                <a:solidFill>
                  <a:schemeClr val="bg1"/>
                </a:solidFill>
                <a:latin typeface="+mn-lt"/>
              </a:rPr>
              <a:t>расширения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Рисунок1.jpg"/>
          <p:cNvPicPr>
            <a:picLocks noChangeAspect="1"/>
          </p:cNvPicPr>
          <p:nvPr/>
        </p:nvPicPr>
        <p:blipFill>
          <a:blip r:embed="rId2">
            <a:lum bright="39000" contrast="-7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140"/>
          <p:cNvSpPr/>
          <p:nvPr/>
        </p:nvSpPr>
        <p:spPr>
          <a:xfrm>
            <a:off x="0" y="0"/>
            <a:ext cx="5940152" cy="5143500"/>
          </a:xfrm>
          <a:prstGeom prst="rect">
            <a:avLst/>
          </a:prstGeom>
          <a:solidFill>
            <a:srgbClr val="00B2FF">
              <a:alpha val="8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Shape 109"/>
          <p:cNvSpPr txBox="1"/>
          <p:nvPr/>
        </p:nvSpPr>
        <p:spPr>
          <a:xfrm>
            <a:off x="0" y="1059582"/>
            <a:ext cx="2654400" cy="27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" name="Shape 135"/>
          <p:cNvSpPr txBox="1">
            <a:spLocks/>
          </p:cNvSpPr>
          <p:nvPr/>
        </p:nvSpPr>
        <p:spPr>
          <a:xfrm>
            <a:off x="584241" y="411510"/>
            <a:ext cx="5355911" cy="503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ru-RU" sz="2400" dirty="0">
                <a:solidFill>
                  <a:schemeClr val="tx1"/>
                </a:solidFill>
                <a:latin typeface="+mn-lt"/>
              </a:rPr>
              <a:t>Идеи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sym typeface="Arial"/>
            </a:endParaRPr>
          </a:p>
        </p:txBody>
      </p:sp>
      <p:sp>
        <p:nvSpPr>
          <p:cNvPr id="8" name="Shape 281"/>
          <p:cNvSpPr txBox="1">
            <a:spLocks/>
          </p:cNvSpPr>
          <p:nvPr/>
        </p:nvSpPr>
        <p:spPr>
          <a:xfrm>
            <a:off x="611560" y="1203598"/>
            <a:ext cx="5400600" cy="379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uli"/>
                <a:cs typeface="Muli"/>
                <a:sym typeface="Muli"/>
              </a:rPr>
              <a:t>В проект может быть добавлен функционал для загрузки данных в базу данных в определенное время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uli"/>
              <a:cs typeface="Muli"/>
              <a:sym typeface="Muli"/>
            </a:endParaRPr>
          </a:p>
          <a:p>
            <a:pPr lvl="0"/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uli"/>
              <a:cs typeface="Muli"/>
              <a:sym typeface="Muli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+mn-lt"/>
                <a:ea typeface="Muli"/>
                <a:cs typeface="Muli"/>
                <a:sym typeface="Muli"/>
              </a:rPr>
              <a:t>Отчеты по категориям (заявки/проекты)</a:t>
            </a:r>
            <a:endParaRPr lang="en-GB" sz="1600" dirty="0">
              <a:solidFill>
                <a:schemeClr val="tx1"/>
              </a:solidFill>
              <a:latin typeface="+mn-lt"/>
              <a:ea typeface="Muli"/>
              <a:cs typeface="Muli"/>
              <a:sym typeface="Muli"/>
            </a:endParaRPr>
          </a:p>
          <a:p>
            <a:pPr lvl="0"/>
            <a:endParaRPr lang="ru-RU" sz="1600" dirty="0">
              <a:solidFill>
                <a:schemeClr val="tx1"/>
              </a:solidFill>
              <a:latin typeface="+mn-lt"/>
              <a:ea typeface="Muli"/>
              <a:cs typeface="Muli"/>
              <a:sym typeface="Muli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uli"/>
                <a:cs typeface="Muli"/>
                <a:sym typeface="Muli"/>
              </a:rPr>
              <a:t>Взаимодействие с пользователем по средствам визуального интерфейса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uli"/>
              <a:cs typeface="Muli"/>
              <a:sym typeface="Muli"/>
            </a:endParaRPr>
          </a:p>
          <a:p>
            <a:pPr lvl="0"/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uli"/>
              <a:cs typeface="Muli"/>
              <a:sym typeface="Muli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+mn-lt"/>
                <a:ea typeface="Muli"/>
                <a:cs typeface="Muli"/>
                <a:sym typeface="Muli"/>
              </a:rPr>
              <a:t>Реализация классов в интерфейсном стиле для расширения возможностей приложение</a:t>
            </a:r>
            <a:endParaRPr lang="en-GB" sz="1600" dirty="0">
              <a:solidFill>
                <a:schemeClr val="tx1"/>
              </a:solidFill>
              <a:latin typeface="+mn-lt"/>
              <a:ea typeface="Muli"/>
              <a:cs typeface="Muli"/>
              <a:sym typeface="Muli"/>
            </a:endParaRPr>
          </a:p>
          <a:p>
            <a:pPr lvl="0"/>
            <a:endParaRPr lang="en-GB" sz="1600" dirty="0">
              <a:solidFill>
                <a:schemeClr val="tx1"/>
              </a:solidFill>
              <a:latin typeface="+mn-lt"/>
              <a:ea typeface="Muli"/>
              <a:cs typeface="Muli"/>
              <a:sym typeface="Muli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+mn-lt"/>
                <a:ea typeface="Muli"/>
                <a:cs typeface="Muli"/>
                <a:sym typeface="Muli"/>
              </a:rPr>
              <a:t> Добавление файла 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Muli"/>
                <a:cs typeface="Muli"/>
                <a:sym typeface="Muli"/>
              </a:rPr>
              <a:t>config </a:t>
            </a:r>
            <a:r>
              <a:rPr lang="ru-RU" sz="1600" dirty="0">
                <a:solidFill>
                  <a:schemeClr val="tx1"/>
                </a:solidFill>
                <a:latin typeface="+mn-lt"/>
                <a:ea typeface="Muli"/>
                <a:cs typeface="Muli"/>
                <a:sym typeface="Muli"/>
              </a:rPr>
              <a:t>для настройки подключения к базе данных, времени загрузки данных и выгрузки</a:t>
            </a:r>
          </a:p>
          <a:p>
            <a:pPr marL="342900" lvl="0" indent="-342900">
              <a:buAutoNum type="arabicPeriod"/>
            </a:pP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Light" pitchFamily="34" charset="0"/>
              <a:ea typeface="Muli"/>
              <a:cs typeface="Muli"/>
              <a:sym typeface="Muli"/>
            </a:endParaRPr>
          </a:p>
          <a:p>
            <a:pPr lvl="0"/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Light" pitchFamily="34" charset="0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3623</TotalTime>
  <Words>220</Words>
  <Application>Microsoft Office PowerPoint</Application>
  <PresentationFormat>Экран (16:9)</PresentationFormat>
  <Paragraphs>50</Paragraphs>
  <Slides>10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Georgia</vt:lpstr>
      <vt:lpstr>Bahnschrift Light</vt:lpstr>
      <vt:lpstr>Muli</vt:lpstr>
      <vt:lpstr>Banquo template</vt:lpstr>
      <vt:lpstr>Презентация PowerPoint</vt:lpstr>
      <vt:lpstr>Презентация PowerPoint</vt:lpstr>
      <vt:lpstr>Презентация PowerPoint</vt:lpstr>
      <vt:lpstr>Проектная часть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Daria</dc:creator>
  <cp:lastModifiedBy>Daria Sinkova</cp:lastModifiedBy>
  <cp:revision>181</cp:revision>
  <dcterms:modified xsi:type="dcterms:W3CDTF">2021-09-13T19:10:00Z</dcterms:modified>
</cp:coreProperties>
</file>