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" TargetMode="External"/><Relationship Id="rId4" Type="http://schemas.openxmlformats.org/officeDocument/2006/relationships/hyperlink" Target="http://htmlbook.ru/" TargetMode="External"/><Relationship Id="rId5" Type="http://schemas.openxmlformats.org/officeDocument/2006/relationships/hyperlink" Target="https://htmlacademy.ru/" TargetMode="External"/><Relationship Id="rId6" Type="http://schemas.openxmlformats.org/officeDocument/2006/relationships/hyperlink" Target="https://fonts.google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Разработка front-end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HTML-верстка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55650" y="1639125"/>
            <a:ext cx="5369700" cy="28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2675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311700" y="1179350"/>
            <a:ext cx="4618500" cy="3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2400">
                <a:solidFill>
                  <a:srgbClr val="434343"/>
                </a:solidFill>
                <a:highlight>
                  <a:srgbClr val="FFFFFF"/>
                </a:highlight>
              </a:rPr>
              <a:t>Атрибуты тегов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&lt;img src=”</a:t>
            </a:r>
            <a:r>
              <a:rPr b="1" lang="ru" sz="1800">
                <a:solidFill>
                  <a:srgbClr val="B63F9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 alt=</a:t>
            </a:r>
            <a:r>
              <a:rPr b="1" lang="ru" sz="18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b="1" lang="ru" sz="1800">
                <a:solidFill>
                  <a:srgbClr val="B63F9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&lt;div class=”</a:t>
            </a:r>
            <a:r>
              <a:rPr b="1" lang="ru" sz="1800">
                <a:solidFill>
                  <a:srgbClr val="B63F9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 id=”</a:t>
            </a:r>
            <a:r>
              <a:rPr b="1" lang="ru" sz="1800">
                <a:solidFill>
                  <a:srgbClr val="B63F9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ru" sz="1800">
                <a:solidFill>
                  <a:srgbClr val="B63F9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descr="img-site-m.jp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275" y="920125"/>
            <a:ext cx="3429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Каскадные т</a:t>
            </a:r>
            <a:r>
              <a:rPr lang="ru"/>
              <a:t>аблицы стилей: CSS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55650" y="1639125"/>
            <a:ext cx="5369700" cy="28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2675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311700" y="1179350"/>
            <a:ext cx="5227500" cy="3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ru" sz="20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селектор, селектор,</a:t>
            </a:r>
            <a:r>
              <a:rPr b="1" lang="ru" sz="2000">
                <a:solidFill>
                  <a:srgbClr val="B63F9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ru" sz="20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ru" sz="20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	свойство: значение;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ru" sz="20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	свойство: значение;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b="1" lang="ru" sz="2000">
                <a:solidFill>
                  <a:srgbClr val="B63F9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ru" sz="20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006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006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Каскадные таблицы с</a:t>
            </a:r>
            <a:r>
              <a:rPr lang="ru"/>
              <a:t>тилей: CSS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55650" y="1639125"/>
            <a:ext cx="5369700" cy="28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2675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pic>
        <p:nvPicPr>
          <p:cNvPr descr="Image result for каскадные таблицы стилей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275" y="1193037"/>
            <a:ext cx="4725449" cy="354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Полезные ссылки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https://www.w3schools.com/</a:t>
            </a:r>
            <a:r>
              <a:rPr lang="ru"/>
              <a:t>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 u="sng">
                <a:solidFill>
                  <a:schemeClr val="hlink"/>
                </a:solidFill>
                <a:hlinkClick r:id="rId4"/>
              </a:rPr>
              <a:t>http://htmlbook.ru/</a:t>
            </a:r>
            <a:r>
              <a:rPr lang="ru"/>
              <a:t>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https://htmlacademy.ru/</a:t>
            </a:r>
            <a:r>
              <a:rPr lang="ru"/>
              <a:t>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https://fonts.google.com/</a:t>
            </a: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План лекции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Клиентская часть web-приложения.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Язык разметки HTML.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DOM-дерево.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HTML-верстка.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Каскадные таблицы стилей: CSS.</a:t>
            </a: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Клиентская часть web-приложения</a:t>
            </a:r>
          </a:p>
        </p:txBody>
      </p:sp>
      <p:pic>
        <p:nvPicPr>
          <p:cNvPr descr="frontend-backend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937" y="1176000"/>
            <a:ext cx="6858124" cy="336837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Клиентская часть web-приложения</a:t>
            </a:r>
          </a:p>
        </p:txBody>
      </p:sp>
      <p:pic>
        <p:nvPicPr>
          <p:cNvPr descr="html-css-js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787" y="1239450"/>
            <a:ext cx="5594425" cy="32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Язык разметки HTML</a:t>
            </a:r>
          </a:p>
        </p:txBody>
      </p:sp>
      <p:pic>
        <p:nvPicPr>
          <p:cNvPr descr="HTML5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200" y="1402600"/>
            <a:ext cx="1996700" cy="19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655650" y="1639125"/>
            <a:ext cx="5369700" cy="28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26750"/>
              </a:lnSpc>
              <a:spcBef>
                <a:spcPts val="0"/>
              </a:spcBef>
              <a:buNone/>
            </a:pPr>
            <a:r>
              <a:rPr b="1" lang="ru" sz="1800">
                <a:solidFill>
                  <a:srgbClr val="E34C25"/>
                </a:solidFill>
              </a:rPr>
              <a:t>HTML</a:t>
            </a:r>
            <a:r>
              <a:rPr lang="ru" sz="1800">
                <a:solidFill>
                  <a:srgbClr val="434343"/>
                </a:solidFill>
              </a:rPr>
              <a:t> - это стандартный язык разметки веб-страниц. </a:t>
            </a:r>
          </a:p>
          <a:p>
            <a:pPr lvl="0" rtl="0">
              <a:lnSpc>
                <a:spcPct val="12675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457200" lvl="0" rtl="0">
              <a:lnSpc>
                <a:spcPct val="12675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Язык HTML интерпретируется браузером и отображается на экране монитора или мобильного устройства.</a:t>
            </a: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DOM-дерево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5650" y="1639125"/>
            <a:ext cx="5369700" cy="28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2675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pic>
        <p:nvPicPr>
          <p:cNvPr descr="DOM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838" y="1399625"/>
            <a:ext cx="6908323" cy="28712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HTML-верстка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55650" y="1639125"/>
            <a:ext cx="5369700" cy="28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2675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311700" y="1179350"/>
            <a:ext cx="8520600" cy="3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 sz="2400">
                <a:solidFill>
                  <a:srgbClr val="434343"/>
                </a:solidFill>
                <a:highlight>
                  <a:srgbClr val="FFFFFF"/>
                </a:highlight>
              </a:rPr>
              <a:t>Структура web-страницы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</a:t>
            </a:r>
            <a:r>
              <a:rPr b="1" lang="ru" sz="1800">
                <a:solidFill>
                  <a:srgbClr val="B63F9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&lt;title&gt;</a:t>
            </a:r>
            <a:r>
              <a:rPr b="1" lang="ru" sz="1800">
                <a:solidFill>
                  <a:srgbClr val="B63F9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b="1" lang="ru" sz="1800">
                <a:solidFill>
                  <a:srgbClr val="B63F9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" sz="1800">
                <a:solidFill>
                  <a:srgbClr val="B63F9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HTML-верстка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55650" y="1639125"/>
            <a:ext cx="5369700" cy="28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2675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11700" y="1179350"/>
            <a:ext cx="8520600" cy="3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 sz="2400">
                <a:solidFill>
                  <a:srgbClr val="434343"/>
                </a:solidFill>
                <a:highlight>
                  <a:srgbClr val="FFFFFF"/>
                </a:highlight>
              </a:rPr>
              <a:t>Парные теги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b="1" lang="ru" sz="1800">
                <a:solidFill>
                  <a:srgbClr val="B63F9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b="1" lang="ru" sz="1800">
                <a:solidFill>
                  <a:srgbClr val="B63F9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1" lang="ru" sz="1800">
                <a:solidFill>
                  <a:srgbClr val="B63F9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&lt;strong&gt;</a:t>
            </a:r>
            <a:r>
              <a:rPr b="1" lang="ru" sz="1800">
                <a:solidFill>
                  <a:srgbClr val="B63F9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&lt;/strong&gt;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HTML-верстка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55650" y="1639125"/>
            <a:ext cx="5369700" cy="28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2675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311700" y="1179350"/>
            <a:ext cx="8520600" cy="3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2400">
                <a:solidFill>
                  <a:srgbClr val="434343"/>
                </a:solidFill>
                <a:highlight>
                  <a:srgbClr val="FFFFFF"/>
                </a:highlight>
              </a:rPr>
              <a:t>Одиночные теги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&lt;br&gt;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&lt;hr&gt;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&lt;img src=”</a:t>
            </a:r>
            <a:r>
              <a:rPr b="1" lang="ru" sz="1800">
                <a:solidFill>
                  <a:srgbClr val="B63F9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 alt=”</a:t>
            </a:r>
            <a:r>
              <a:rPr b="1" lang="ru" sz="1800">
                <a:solidFill>
                  <a:srgbClr val="B63F9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