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</p:sldMasterIdLst>
  <p:notesMasterIdLst>
    <p:notesMasterId r:id="rId20"/>
  </p:notesMasterIdLst>
  <p:sldIdLst>
    <p:sldId id="259" r:id="rId6"/>
    <p:sldId id="262" r:id="rId7"/>
    <p:sldId id="265" r:id="rId8"/>
    <p:sldId id="268" r:id="rId9"/>
    <p:sldId id="271" r:id="rId10"/>
    <p:sldId id="274" r:id="rId11"/>
    <p:sldId id="280" r:id="rId12"/>
    <p:sldId id="283" r:id="rId13"/>
    <p:sldId id="286" r:id="rId14"/>
    <p:sldId id="289" r:id="rId15"/>
    <p:sldId id="292" r:id="rId16"/>
    <p:sldId id="295" r:id="rId17"/>
    <p:sldId id="297" r:id="rId18"/>
    <p:sldId id="298" r:id="rId19"/>
  </p:sldIdLst>
  <p:sldSz cx="14630400" cy="82296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="" xmlns:p14="http://schemas.microsoft.com/office/powerpoint/2010/main" val="0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  <p:ext uri="{1BD7E111-0CB8-44D6-8891-C1BB2F81B7CC}">
      <p1710:readonlyRecommended xmlns="" xmlns:p1710="http://schemas.microsoft.com/office/powerpoint/2017/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0" autoAdjust="0"/>
  </p:normalViewPr>
  <p:slideViewPr>
    <p:cSldViewPr>
      <p:cViewPr>
        <p:scale>
          <a:sx n="73" d="100"/>
          <a:sy n="73" d="100"/>
        </p:scale>
        <p:origin x="-432" y="-130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85725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 flipH="1">
            <a:off x="0" y="857250"/>
            <a:ext cx="0" cy="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 flipH="1">
            <a:off x="0" y="857250"/>
            <a:ext cx="0" cy="0"/>
          </a:xfrm>
        </p:spPr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85725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 flipH="1">
            <a:off x="0" y="857250"/>
            <a:ext cx="0" cy="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 flipH="1">
            <a:off x="0" y="857250"/>
            <a:ext cx="0" cy="0"/>
          </a:xfrm>
        </p:spPr>
        <p:txBody>
          <a:bodyPr/>
          <a:lstStyle/>
          <a:p>
            <a:fld id="{F7021451-1387-4CA6-816F-3879F97B5CBC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85725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 flipH="1">
            <a:off x="0" y="857250"/>
            <a:ext cx="0" cy="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 flipH="1">
            <a:off x="0" y="857250"/>
            <a:ext cx="0" cy="0"/>
          </a:xfrm>
        </p:spPr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85725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 flipH="1">
            <a:off x="0" y="857250"/>
            <a:ext cx="0" cy="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 flipH="1">
            <a:off x="0" y="857250"/>
            <a:ext cx="0" cy="0"/>
          </a:xfrm>
        </p:spPr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85725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 flipH="1">
            <a:off x="0" y="857250"/>
            <a:ext cx="0" cy="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 flipH="1">
            <a:off x="0" y="857250"/>
            <a:ext cx="0" cy="0"/>
          </a:xfrm>
        </p:spPr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85725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 flipH="1">
            <a:off x="0" y="857250"/>
            <a:ext cx="0" cy="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 flipH="1">
            <a:off x="0" y="857250"/>
            <a:ext cx="0" cy="0"/>
          </a:xfrm>
        </p:spPr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85725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 flipH="1">
            <a:off x="0" y="857250"/>
            <a:ext cx="0" cy="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 flipH="1">
            <a:off x="0" y="857250"/>
            <a:ext cx="0" cy="0"/>
          </a:xfrm>
        </p:spPr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85725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 flipH="1">
            <a:off x="0" y="857250"/>
            <a:ext cx="0" cy="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 flipH="1">
            <a:off x="0" y="857250"/>
            <a:ext cx="0" cy="0"/>
          </a:xfrm>
        </p:spPr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85725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 flipH="1">
            <a:off x="0" y="857250"/>
            <a:ext cx="0" cy="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 flipH="1">
            <a:off x="0" y="857250"/>
            <a:ext cx="0" cy="0"/>
          </a:xfrm>
        </p:spPr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85725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 flipH="1">
            <a:off x="0" y="857250"/>
            <a:ext cx="0" cy="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 flipH="1">
            <a:off x="0" y="857250"/>
            <a:ext cx="0" cy="0"/>
          </a:xfrm>
        </p:spPr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A92700-CA0D-4E9E-9A70-303710119515}" type="datetimeFigureOut">
              <a:rPr lang="en-US" smtClean="0"/>
              <a:pPr/>
              <a:t>04/12/2023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93B351-A628-4AD5-930C-D4B331F3F577}" type="datetimeFigureOut">
              <a:rPr lang="en-US" smtClean="0"/>
              <a:pPr/>
              <a:t>04/12/2023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B2675B-1E48-4477-9579-CBE8166A6F67}" type="datetimeFigureOut">
              <a:rPr lang="en-US" smtClean="0"/>
              <a:pPr/>
              <a:t>04/12/2023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  <a:prstGeom prst="rect">
            <a:avLst/>
          </a:prstGeom>
        </p:spPr>
        <p:txBody>
          <a:bodyPr lIns="130622" tIns="65311" rIns="130622" bIns="6531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6419B9FE-7773-489E-9847-014BBE435B9E}" type="datetimeFigureOut">
              <a:rPr lang="en-US" smtClean="0"/>
              <a:pPr/>
              <a:t>04/12/2023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2178C1E3-6969-4672-8638-01A38468B4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DC747E-5EF7-4C93-A4CB-79277B06EDAC}" type="datetimeFigureOut">
              <a:rPr lang="en-US" smtClean="0"/>
              <a:pPr/>
              <a:t>04/12/2023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F4D5F0-75D0-4F7B-BF73-6088F70E13BB}" type="datetimeFigureOut">
              <a:rPr lang="en-US" smtClean="0"/>
              <a:pPr/>
              <a:t>04/12/2023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2300FEE-7E20-4AD4-A5F2-2FE12CAD341D}" type="datetimeFigureOut">
              <a:rPr lang="en-US" smtClean="0"/>
              <a:pPr/>
              <a:t>04/12/2023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9573865-2EC9-4B6D-87D2-15C7E304686E}" type="datetimeFigureOut">
              <a:rPr lang="en-US" smtClean="0"/>
              <a:pPr/>
              <a:t>04/12/2023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14BCC0F-9D35-47F1-865C-0F2E4232D775}" type="datetimeFigureOut">
              <a:rPr lang="en-US" smtClean="0"/>
              <a:pPr/>
              <a:t>04/12/2023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72C7DA6-6138-4B5F-B512-F377DAFFA588}" type="datetimeFigureOut">
              <a:rPr lang="en-US" smtClean="0"/>
              <a:pPr/>
              <a:t>04/12/2023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765DF0D-00A7-41A3-A2EA-3D34F13BC18E}" type="datetimeFigureOut">
              <a:rPr lang="en-US" smtClean="0"/>
              <a:pPr/>
              <a:t>04/12/2023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DFB6153-8E26-44CB-9503-AA4A28E9047E}" type="datetimeFigureOut">
              <a:rPr lang="en-US" smtClean="0"/>
              <a:pPr/>
              <a:t>04/12/2023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pPr/>
              <a:t>04/12/2023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 algn="ctr" defTabSz="571500" rtl="0" eaLnBrk="1" latinLnBrk="0" hangingPunct="1"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2" indent="-214312" algn="l" defTabSz="5715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4344" indent="-178594" algn="l" defTabSz="571500" rtl="0" eaLnBrk="1" latinLnBrk="0" hangingPunct="1">
        <a:spcBef>
          <a:spcPct val="20000"/>
        </a:spcBef>
        <a:buFont typeface="Arial" pitchFamily="34" charset="0"/>
        <a:buChar char="–"/>
        <a:defRPr sz="175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spcBef>
          <a:spcPct val="20000"/>
        </a:spcBef>
        <a:buFont typeface="Arial" pitchFamily="34" charset="0"/>
        <a:buChar char="–"/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spcBef>
          <a:spcPct val="20000"/>
        </a:spcBef>
        <a:buFont typeface="Arial" pitchFamily="34" charset="0"/>
        <a:buChar char="»"/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 algn="ctr" defTabSz="571500" rtl="0" eaLnBrk="1" latinLnBrk="0" hangingPunct="1"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2" indent="-214312" algn="l" defTabSz="5715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4344" indent="-178594" algn="l" defTabSz="571500" rtl="0" eaLnBrk="1" latinLnBrk="0" hangingPunct="1">
        <a:spcBef>
          <a:spcPct val="20000"/>
        </a:spcBef>
        <a:buFont typeface="Arial" pitchFamily="34" charset="0"/>
        <a:buChar char="–"/>
        <a:defRPr sz="175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spcBef>
          <a:spcPct val="20000"/>
        </a:spcBef>
        <a:buFont typeface="Arial" pitchFamily="34" charset="0"/>
        <a:buChar char="–"/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spcBef>
          <a:spcPct val="20000"/>
        </a:spcBef>
        <a:buFont typeface="Arial" pitchFamily="34" charset="0"/>
        <a:buChar char="»"/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 algn="ctr" defTabSz="571500" rtl="0" eaLnBrk="1" latinLnBrk="0" hangingPunct="1"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2" indent="-214312" algn="l" defTabSz="5715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4344" indent="-178594" algn="l" defTabSz="571500" rtl="0" eaLnBrk="1" latinLnBrk="0" hangingPunct="1">
        <a:spcBef>
          <a:spcPct val="20000"/>
        </a:spcBef>
        <a:buFont typeface="Arial" pitchFamily="34" charset="0"/>
        <a:buChar char="–"/>
        <a:defRPr sz="175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spcBef>
          <a:spcPct val="20000"/>
        </a:spcBef>
        <a:buFont typeface="Arial" pitchFamily="34" charset="0"/>
        <a:buChar char="–"/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spcBef>
          <a:spcPct val="20000"/>
        </a:spcBef>
        <a:buFont typeface="Arial" pitchFamily="34" charset="0"/>
        <a:buChar char="»"/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</p:sldLayoutIdLst>
  <p:transition/>
  <p:txStyles>
    <p:titleStyle>
      <a:lvl1pPr algn="ctr" defTabSz="571500" rtl="0" eaLnBrk="1" latinLnBrk="0" hangingPunct="1"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2" indent="-214312" algn="l" defTabSz="5715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4344" indent="-178594" algn="l" defTabSz="571500" rtl="0" eaLnBrk="1" latinLnBrk="0" hangingPunct="1">
        <a:spcBef>
          <a:spcPct val="20000"/>
        </a:spcBef>
        <a:buFont typeface="Arial" pitchFamily="34" charset="0"/>
        <a:buChar char="–"/>
        <a:defRPr sz="175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spcBef>
          <a:spcPct val="20000"/>
        </a:spcBef>
        <a:buFont typeface="Arial" pitchFamily="34" charset="0"/>
        <a:buChar char="–"/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spcBef>
          <a:spcPct val="20000"/>
        </a:spcBef>
        <a:buFont typeface="Arial" pitchFamily="34" charset="0"/>
        <a:buChar char="»"/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F6F4F4"/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Shape 1"/>
          <p:cNvSpPr/>
          <p:nvPr/>
        </p:nvSpPr>
        <p:spPr>
          <a:xfrm>
            <a:off x="762000" y="457200"/>
            <a:ext cx="12192000" cy="7086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Text 2"/>
          <p:cNvSpPr/>
          <p:nvPr/>
        </p:nvSpPr>
        <p:spPr>
          <a:xfrm>
            <a:off x="5638800" y="1295400"/>
            <a:ext cx="4673501" cy="1041499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101"/>
              </a:lnSpc>
              <a:buNone/>
            </a:pPr>
            <a:r>
              <a:rPr lang="en-US" sz="3281" b="1" kern="0" spc="-9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is Linear Algebra and Its Importance?</a:t>
            </a:r>
            <a:endParaRPr lang="en-US" sz="3281" dirty="0"/>
          </a:p>
        </p:txBody>
      </p:sp>
      <p:sp>
        <p:nvSpPr>
          <p:cNvPr id="6" name="Text 3"/>
          <p:cNvSpPr/>
          <p:nvPr/>
        </p:nvSpPr>
        <p:spPr>
          <a:xfrm>
            <a:off x="4191000" y="2819400"/>
            <a:ext cx="8623250" cy="2299098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49"/>
              </a:lnSpc>
              <a:buNone/>
            </a:pPr>
            <a:r>
              <a:rPr lang="en-US" sz="18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Linear algebra is a branch of mathematics that deals with vectors, matrices, and </a:t>
            </a:r>
            <a:endParaRPr lang="en-US" sz="18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endParaRPr lang="en-US" sz="18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r>
              <a:rPr lang="en-US" sz="18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systems </a:t>
            </a:r>
            <a:r>
              <a:rPr lang="en-US" sz="18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of linear equations. It plays a vital role in various fields such as engineering</a:t>
            </a:r>
            <a:r>
              <a:rPr lang="en-US" sz="18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</a:t>
            </a:r>
          </a:p>
          <a:p>
            <a:pPr marL="0" indent="0">
              <a:lnSpc>
                <a:spcPts val="1749"/>
              </a:lnSpc>
              <a:buNone/>
            </a:pPr>
            <a:endParaRPr lang="en-US" sz="18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r>
              <a:rPr lang="en-US" sz="18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8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analysis, and cryptography</a:t>
            </a:r>
            <a:r>
              <a:rPr lang="en-US" sz="1094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094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1528" y="4191000"/>
            <a:ext cx="468044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273746" y="1837506"/>
            <a:ext cx="4884316" cy="433983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18"/>
              </a:lnSpc>
              <a:buNone/>
            </a:pPr>
            <a:r>
              <a:rPr lang="en-US" sz="2734" b="1" kern="0" spc="-82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Unleashing the Power of Rings</a:t>
            </a:r>
            <a:endParaRPr lang="en-US" sz="2734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825" y="1676400"/>
            <a:ext cx="7093974" cy="4110541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691506" y="2857500"/>
            <a:ext cx="1388715" cy="216991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9"/>
              </a:lnSpc>
            </a:pPr>
            <a:r>
              <a:rPr lang="en-US" sz="2400" b="1" kern="0" spc="-41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Definition of Ring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685800" y="3810000"/>
            <a:ext cx="4673413" cy="2385147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749"/>
              </a:lnSpc>
              <a:buNone/>
            </a:pPr>
            <a:r>
              <a:rPr lang="en-US" sz="18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Ring is denoted by {R,+,*} is set </a:t>
            </a:r>
            <a:r>
              <a:rPr lang="en-US" sz="18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of</a:t>
            </a:r>
          </a:p>
          <a:p>
            <a:pPr marL="0" indent="0" algn="l">
              <a:lnSpc>
                <a:spcPts val="1749"/>
              </a:lnSpc>
              <a:buNone/>
            </a:pPr>
            <a:endParaRPr lang="en-US" sz="18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 algn="l">
              <a:lnSpc>
                <a:spcPts val="1749"/>
              </a:lnSpc>
              <a:buNone/>
            </a:pPr>
            <a:r>
              <a:rPr lang="en-US" sz="18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8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elements with two binary operations </a:t>
            </a:r>
            <a:r>
              <a:rPr lang="en-US" sz="18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called</a:t>
            </a:r>
          </a:p>
          <a:p>
            <a:pPr marL="0" indent="0" algn="l">
              <a:lnSpc>
                <a:spcPts val="1749"/>
              </a:lnSpc>
              <a:buNone/>
            </a:pPr>
            <a:endParaRPr lang="en-US" sz="18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 algn="l">
              <a:lnSpc>
                <a:spcPts val="1749"/>
              </a:lnSpc>
              <a:buNone/>
            </a:pPr>
            <a:r>
              <a:rPr lang="en-US" sz="18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8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addition and multiplication such that for all </a:t>
            </a:r>
            <a:endParaRPr lang="en-US" sz="18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 algn="l">
              <a:lnSpc>
                <a:spcPts val="1749"/>
              </a:lnSpc>
              <a:buNone/>
            </a:pPr>
            <a:endParaRPr lang="en-US" sz="18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 algn="l">
              <a:lnSpc>
                <a:spcPts val="1749"/>
              </a:lnSpc>
              <a:buNone/>
            </a:pPr>
            <a:r>
              <a:rPr lang="en-US" sz="1800" kern="0" spc="-22" dirty="0" err="1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a,b,c</a:t>
            </a:r>
            <a:r>
              <a:rPr lang="en-US" sz="18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8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belongs to R.</a:t>
            </a:r>
            <a:endParaRPr lang="en-US" sz="18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273746" y="1797546"/>
            <a:ext cx="4963492" cy="433983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18"/>
              </a:lnSpc>
              <a:buNone/>
            </a:pPr>
            <a:r>
              <a:rPr lang="en-US" sz="2734" b="1" kern="0" spc="-82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Unlocking the Secrets of Fields</a:t>
            </a:r>
            <a:endParaRPr lang="en-US" sz="2734"/>
          </a:p>
        </p:txBody>
      </p:sp>
      <p:sp>
        <p:nvSpPr>
          <p:cNvPr id="6" name="Text 4"/>
          <p:cNvSpPr/>
          <p:nvPr/>
        </p:nvSpPr>
        <p:spPr>
          <a:xfrm>
            <a:off x="1421234" y="2656730"/>
            <a:ext cx="1676177" cy="216991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9"/>
              </a:lnSpc>
              <a:buNone/>
            </a:pPr>
            <a:endParaRPr lang="en-US" sz="1367"/>
          </a:p>
        </p:txBody>
      </p:sp>
      <p:sp>
        <p:nvSpPr>
          <p:cNvPr id="7" name="Text 5"/>
          <p:cNvSpPr/>
          <p:nvPr/>
        </p:nvSpPr>
        <p:spPr>
          <a:xfrm>
            <a:off x="1421234" y="3012579"/>
            <a:ext cx="2933849" cy="444252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49"/>
              </a:lnSpc>
              <a:buNone/>
            </a:pPr>
            <a:endParaRPr lang="en-US" sz="1094"/>
          </a:p>
        </p:txBody>
      </p:sp>
      <p:sp>
        <p:nvSpPr>
          <p:cNvPr id="8" name="Shape 6"/>
          <p:cNvSpPr/>
          <p:nvPr/>
        </p:nvSpPr>
        <p:spPr>
          <a:xfrm>
            <a:off x="1519670" y="2574346"/>
            <a:ext cx="9834130" cy="4131253"/>
          </a:xfrm>
          <a:prstGeom prst="roundRect">
            <a:avLst>
              <a:gd name="adj" fmla="val 570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 </a:t>
            </a:r>
            <a:r>
              <a:rPr lang="en-US" sz="1800" b="1" dirty="0" smtClean="0"/>
              <a:t>field</a:t>
            </a:r>
            <a:r>
              <a:rPr lang="en-US" sz="1800" dirty="0" smtClean="0"/>
              <a:t> is a set F with two binary operators (or functions) + and * and with elements 0 and 1 such that:</a:t>
            </a:r>
          </a:p>
          <a:p>
            <a:r>
              <a:rPr lang="en-US" sz="1800" dirty="0" err="1" smtClean="0"/>
              <a:t>Commutativity</a:t>
            </a:r>
            <a:r>
              <a:rPr lang="en-US" sz="1800" dirty="0" smtClean="0"/>
              <a:t> of addition: </a:t>
            </a:r>
            <a:r>
              <a:rPr lang="en-US" sz="1800" dirty="0" err="1" smtClean="0"/>
              <a:t>a+b</a:t>
            </a:r>
            <a:r>
              <a:rPr lang="en-US" sz="1800" dirty="0" smtClean="0"/>
              <a:t>=</a:t>
            </a:r>
            <a:r>
              <a:rPr lang="en-US" sz="1800" dirty="0" err="1" smtClean="0"/>
              <a:t>b+a</a:t>
            </a:r>
            <a:endParaRPr lang="en-US" sz="1800" dirty="0" smtClean="0"/>
          </a:p>
          <a:p>
            <a:r>
              <a:rPr lang="en-US" sz="1800" dirty="0" err="1" smtClean="0"/>
              <a:t>Associativity</a:t>
            </a:r>
            <a:r>
              <a:rPr lang="en-US" sz="1800" dirty="0" smtClean="0"/>
              <a:t> of addition: (</a:t>
            </a:r>
            <a:r>
              <a:rPr lang="en-US" sz="1800" dirty="0" err="1" smtClean="0"/>
              <a:t>a+b</a:t>
            </a:r>
            <a:r>
              <a:rPr lang="en-US" sz="1800" dirty="0" smtClean="0"/>
              <a:t>)+c=a+(</a:t>
            </a:r>
            <a:r>
              <a:rPr lang="en-US" sz="1800" dirty="0" err="1" smtClean="0"/>
              <a:t>b+c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Additive identity: 0+a=a+0=a</a:t>
            </a:r>
          </a:p>
          <a:p>
            <a:r>
              <a:rPr lang="en-US" sz="1800" dirty="0" smtClean="0"/>
              <a:t>Additive inverse: There exists an element b such for all a such that </a:t>
            </a:r>
            <a:r>
              <a:rPr lang="en-US" sz="1800" dirty="0" err="1" smtClean="0"/>
              <a:t>a+b</a:t>
            </a:r>
            <a:r>
              <a:rPr lang="en-US" sz="1800" dirty="0" smtClean="0"/>
              <a:t>=0</a:t>
            </a:r>
          </a:p>
          <a:p>
            <a:r>
              <a:rPr lang="en-US" sz="1800" dirty="0" err="1" smtClean="0"/>
              <a:t>Commutativity</a:t>
            </a:r>
            <a:r>
              <a:rPr lang="en-US" sz="1800" dirty="0" smtClean="0"/>
              <a:t> of multiplication: </a:t>
            </a:r>
            <a:r>
              <a:rPr lang="en-US" sz="1800" dirty="0" err="1" smtClean="0"/>
              <a:t>ab</a:t>
            </a:r>
            <a:r>
              <a:rPr lang="en-US" sz="1800" dirty="0" smtClean="0"/>
              <a:t>=</a:t>
            </a:r>
            <a:r>
              <a:rPr lang="en-US" sz="1800" dirty="0" err="1" smtClean="0"/>
              <a:t>ba</a:t>
            </a:r>
            <a:endParaRPr lang="en-US" sz="1800" dirty="0" smtClean="0"/>
          </a:p>
          <a:p>
            <a:r>
              <a:rPr lang="en-US" sz="1800" dirty="0" err="1" smtClean="0"/>
              <a:t>Associativity</a:t>
            </a:r>
            <a:r>
              <a:rPr lang="en-US" sz="1800" dirty="0" smtClean="0"/>
              <a:t> of multiplication: (</a:t>
            </a:r>
            <a:r>
              <a:rPr lang="en-US" sz="1800" dirty="0" err="1" smtClean="0"/>
              <a:t>ab</a:t>
            </a:r>
            <a:r>
              <a:rPr lang="en-US" sz="1800" dirty="0" smtClean="0"/>
              <a:t>)c=a(</a:t>
            </a:r>
            <a:r>
              <a:rPr lang="en-US" sz="1800" dirty="0" err="1" smtClean="0"/>
              <a:t>bc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Multiplicative identity: 1a=a1=a</a:t>
            </a:r>
          </a:p>
          <a:p>
            <a:r>
              <a:rPr lang="en-US" sz="1800" dirty="0" smtClean="0"/>
              <a:t>Multiplicative inverse: There exists an element b for all nonzero a such that </a:t>
            </a:r>
            <a:r>
              <a:rPr lang="en-US" sz="1800" dirty="0" err="1" smtClean="0"/>
              <a:t>ab</a:t>
            </a:r>
            <a:r>
              <a:rPr lang="en-US" sz="1800" dirty="0" smtClean="0"/>
              <a:t>=1</a:t>
            </a:r>
          </a:p>
          <a:p>
            <a:r>
              <a:rPr lang="en-US" sz="1800" dirty="0" err="1" smtClean="0"/>
              <a:t>Distributivity</a:t>
            </a:r>
            <a:r>
              <a:rPr lang="en-US" sz="1800" dirty="0" smtClean="0"/>
              <a:t> of multiplication over addition: a(</a:t>
            </a:r>
            <a:r>
              <a:rPr lang="en-US" sz="1800" dirty="0" err="1" smtClean="0"/>
              <a:t>b+c</a:t>
            </a:r>
            <a:r>
              <a:rPr lang="en-US" sz="1800" dirty="0" smtClean="0"/>
              <a:t>)=</a:t>
            </a:r>
            <a:r>
              <a:rPr lang="en-US" sz="1800" dirty="0" err="1" smtClean="0"/>
              <a:t>ab+ac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4788917" y="3012579"/>
            <a:ext cx="2933849" cy="444252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49"/>
              </a:lnSpc>
              <a:buNone/>
            </a:pPr>
            <a:endParaRPr lang="en-US" sz="1094"/>
          </a:p>
        </p:txBody>
      </p:sp>
      <p:sp>
        <p:nvSpPr>
          <p:cNvPr id="12" name="Text 10"/>
          <p:cNvSpPr/>
          <p:nvPr/>
        </p:nvSpPr>
        <p:spPr>
          <a:xfrm>
            <a:off x="1421234" y="3890665"/>
            <a:ext cx="1482700" cy="216991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9"/>
              </a:lnSpc>
              <a:buNone/>
            </a:pPr>
            <a:endParaRPr lang="en-US" sz="1367"/>
          </a:p>
        </p:txBody>
      </p:sp>
      <p:sp>
        <p:nvSpPr>
          <p:cNvPr id="13" name="Text 11"/>
          <p:cNvSpPr/>
          <p:nvPr/>
        </p:nvSpPr>
        <p:spPr>
          <a:xfrm>
            <a:off x="1421234" y="4246513"/>
            <a:ext cx="2933849" cy="666378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49"/>
              </a:lnSpc>
              <a:buNone/>
            </a:pPr>
            <a:endParaRPr lang="en-US" sz="1094"/>
          </a:p>
        </p:txBody>
      </p:sp>
      <p:sp>
        <p:nvSpPr>
          <p:cNvPr id="15" name="Text 13"/>
          <p:cNvSpPr/>
          <p:nvPr/>
        </p:nvSpPr>
        <p:spPr>
          <a:xfrm>
            <a:off x="4788917" y="3890665"/>
            <a:ext cx="1534195" cy="216991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9"/>
              </a:lnSpc>
              <a:buNone/>
            </a:pPr>
            <a:endParaRPr lang="en-US" sz="1367"/>
          </a:p>
        </p:txBody>
      </p:sp>
      <p:sp>
        <p:nvSpPr>
          <p:cNvPr id="16" name="Text 14"/>
          <p:cNvSpPr/>
          <p:nvPr/>
        </p:nvSpPr>
        <p:spPr>
          <a:xfrm>
            <a:off x="4788917" y="4246513"/>
            <a:ext cx="2933849" cy="666378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49"/>
              </a:lnSpc>
              <a:buNone/>
            </a:pPr>
            <a:endParaRPr lang="en-US" sz="1094"/>
          </a:p>
        </p:txBody>
      </p:sp>
      <p:sp>
        <p:nvSpPr>
          <p:cNvPr id="9" name="Text 7"/>
          <p:cNvSpPr/>
          <p:nvPr/>
        </p:nvSpPr>
        <p:spPr>
          <a:xfrm>
            <a:off x="4788917" y="2656730"/>
            <a:ext cx="1388715" cy="216991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9"/>
              </a:lnSpc>
              <a:buNone/>
            </a:pPr>
            <a:endParaRPr lang="en-US" sz="1367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79336" y="1498601"/>
            <a:ext cx="2215014" cy="32701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50" b="1" kern="0" spc="-82" smtClean="0">
                <a:solidFill>
                  <a:srgbClr val="000000"/>
                </a:solidFill>
                <a:latin typeface="Inter" pitchFamily="34" charset="0"/>
                <a:ea typeface="Inter" pitchFamily="34" charset="-122"/>
              </a:rPr>
              <a:t>Examples of fields</a:t>
            </a:r>
            <a:endParaRPr lang="en-US" sz="1750"/>
          </a:p>
        </p:txBody>
      </p:sp>
      <p:sp>
        <p:nvSpPr>
          <p:cNvPr id="3" name="Rectangle 2"/>
          <p:cNvSpPr/>
          <p:nvPr/>
        </p:nvSpPr>
        <p:spPr>
          <a:xfrm>
            <a:off x="895350" y="243205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The rational numbers Q</a:t>
            </a:r>
          </a:p>
          <a:p>
            <a:endParaRPr lang="en-US" sz="1800" dirty="0" smtClean="0"/>
          </a:p>
          <a:p>
            <a:r>
              <a:rPr lang="en-US" sz="1800" dirty="0" smtClean="0"/>
              <a:t>The real numbers R</a:t>
            </a:r>
          </a:p>
          <a:p>
            <a:endParaRPr lang="en-US" sz="1800" dirty="0" smtClean="0"/>
          </a:p>
          <a:p>
            <a:r>
              <a:rPr lang="en-US" sz="1800" dirty="0" smtClean="0"/>
              <a:t>The complex numbers C</a:t>
            </a:r>
          </a:p>
          <a:p>
            <a:endParaRPr lang="en-US" sz="1800" dirty="0" smtClean="0"/>
          </a:p>
          <a:p>
            <a:r>
              <a:rPr lang="en-US" sz="1800" dirty="0" smtClean="0"/>
              <a:t>The set of rational polynomial functions</a:t>
            </a:r>
            <a:endParaRPr lang="en-US" sz="18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1097281"/>
            <a:ext cx="12923520" cy="1737360"/>
          </a:xfrm>
        </p:spPr>
        <p:txBody>
          <a:bodyPr/>
          <a:lstStyle/>
          <a:p>
            <a:r>
              <a:rPr lang="en-US" sz="3200" b="1" i="1" dirty="0" smtClean="0"/>
              <a:t>What happens if linear algebra wasn’t there?</a:t>
            </a:r>
            <a:endParaRPr lang="en-US" sz="32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360" y="3474720"/>
            <a:ext cx="11216640" cy="330708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b="1" dirty="0"/>
              <a:t>Impact on Science and Engineering:</a:t>
            </a:r>
            <a:endParaRPr lang="en-US" dirty="0"/>
          </a:p>
          <a:p>
            <a:pPr algn="l">
              <a:buFont typeface="Arial" pitchFamily="34" charset="0"/>
              <a:buChar char="•"/>
            </a:pPr>
            <a:r>
              <a:rPr lang="en-US" b="1" dirty="0"/>
              <a:t>No Tools </a:t>
            </a:r>
            <a:r>
              <a:rPr lang="en-US" b="1" dirty="0" smtClean="0"/>
              <a:t>for </a:t>
            </a:r>
            <a:r>
              <a:rPr lang="en-US" b="1" dirty="0"/>
              <a:t>Data </a:t>
            </a:r>
            <a:r>
              <a:rPr lang="en-US" b="1" dirty="0" smtClean="0"/>
              <a:t>Analysis</a:t>
            </a:r>
          </a:p>
          <a:p>
            <a:pPr algn="l"/>
            <a:r>
              <a:rPr lang="en-US" b="1" dirty="0" smtClean="0"/>
              <a:t>Ex: PCA,SVD.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/>
              <a:t>Loss in Computer Graphics and Image </a:t>
            </a:r>
            <a:r>
              <a:rPr lang="en-US" b="1" dirty="0" smtClean="0"/>
              <a:t>Processing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/>
              <a:t>Impact on Quantum </a:t>
            </a:r>
            <a:r>
              <a:rPr lang="en-US" b="1" dirty="0" smtClean="0"/>
              <a:t>Mechanics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/>
              <a:t>Coding Theory and Cryptography Challenges:</a:t>
            </a:r>
            <a:endParaRPr lang="en-US" b="1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800" y="6477000"/>
            <a:ext cx="304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D.Deepthi</a:t>
            </a:r>
            <a:r>
              <a:rPr lang="en-US" dirty="0" smtClean="0"/>
              <a:t> Sri</a:t>
            </a:r>
            <a:br>
              <a:rPr lang="en-US" dirty="0" smtClean="0"/>
            </a:br>
            <a:r>
              <a:rPr lang="en-US" dirty="0" smtClean="0"/>
              <a:t>23071A616</a:t>
            </a:r>
            <a:br>
              <a:rPr lang="en-US" dirty="0" smtClean="0"/>
            </a:br>
            <a:r>
              <a:rPr lang="en-US" dirty="0" smtClean="0"/>
              <a:t>CSDS-A</a:t>
            </a:r>
            <a:endParaRPr lang="en-US" dirty="0"/>
          </a:p>
        </p:txBody>
      </p:sp>
      <p:pic>
        <p:nvPicPr>
          <p:cNvPr id="7" name="Picture 6" descr="thank you slide for p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6200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F6F4F4"/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Shape 1"/>
          <p:cNvSpPr/>
          <p:nvPr/>
        </p:nvSpPr>
        <p:spPr>
          <a:xfrm>
            <a:off x="0" y="152400"/>
            <a:ext cx="14630400" cy="79248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2286000" cy="51435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806749" y="2518618"/>
            <a:ext cx="4773885" cy="433983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18"/>
              </a:lnSpc>
              <a:buNone/>
            </a:pPr>
            <a:r>
              <a:rPr lang="en-US" sz="2734" b="1" kern="0" spc="-82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Linear Algebra</a:t>
            </a:r>
            <a:endParaRPr lang="en-US" sz="2734"/>
          </a:p>
        </p:txBody>
      </p:sp>
      <p:sp>
        <p:nvSpPr>
          <p:cNvPr id="6" name="Shape 3"/>
          <p:cNvSpPr/>
          <p:nvPr/>
        </p:nvSpPr>
        <p:spPr>
          <a:xfrm>
            <a:off x="2806749" y="3269382"/>
            <a:ext cx="312464" cy="312464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Text 4"/>
          <p:cNvSpPr/>
          <p:nvPr/>
        </p:nvSpPr>
        <p:spPr>
          <a:xfrm>
            <a:off x="2911971" y="3295427"/>
            <a:ext cx="102022" cy="260301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51"/>
              </a:lnSpc>
              <a:buNone/>
            </a:pPr>
            <a:r>
              <a:rPr lang="en-US" sz="1640" b="1" kern="0" spc="-22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640"/>
          </a:p>
        </p:txBody>
      </p:sp>
      <p:sp>
        <p:nvSpPr>
          <p:cNvPr id="8" name="Text 5"/>
          <p:cNvSpPr/>
          <p:nvPr/>
        </p:nvSpPr>
        <p:spPr>
          <a:xfrm>
            <a:off x="3258071" y="3317081"/>
            <a:ext cx="1388715" cy="216991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9"/>
              </a:lnSpc>
              <a:buNone/>
            </a:pPr>
            <a:r>
              <a:rPr lang="en-US" sz="3200" b="1" kern="0" spc="-4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Definition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3258070" y="3672928"/>
            <a:ext cx="9238730" cy="1127672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49"/>
              </a:lnSpc>
              <a:buNone/>
            </a:pPr>
            <a:r>
              <a:rPr lang="en-US" sz="20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Linear algebra is the study of vector spaces and linear mappings between them. It </a:t>
            </a:r>
            <a:endParaRPr lang="en-US" sz="20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endParaRPr lang="en-US" sz="20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r>
              <a:rPr lang="en-US" sz="20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deals </a:t>
            </a:r>
            <a:r>
              <a:rPr lang="en-US" sz="20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the linear equations and their representation in vector space using </a:t>
            </a:r>
            <a:endParaRPr lang="en-US" sz="20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endParaRPr lang="en-US" sz="20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r>
              <a:rPr lang="en-US" sz="20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matrices.</a:t>
            </a:r>
          </a:p>
          <a:p>
            <a:pPr marL="0" indent="0">
              <a:lnSpc>
                <a:spcPts val="1749"/>
              </a:lnSpc>
              <a:buNone/>
            </a:pPr>
            <a:endParaRPr lang="en-US" sz="2000" dirty="0"/>
          </a:p>
        </p:txBody>
      </p:sp>
      <p:sp>
        <p:nvSpPr>
          <p:cNvPr id="23554" name="AutoShape 2" descr="C:\Users\sri\Downloads\pic for ppt ids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AutoShape 4" descr="C:\Users\sri\Downloads\pic for ppt ids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AutoShape 6" descr="C:\Users\sri\Downloads\pic for ppt ids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0" name="AutoShape 8" descr="C:\Users\sri\Downloads\pic for ppt ids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2" name="AutoShape 10" descr="C:\Users\sri\Downloads\pic for ppt ids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63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4648200"/>
            <a:ext cx="6172201" cy="3026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273746" y="1931194"/>
            <a:ext cx="5296049" cy="433983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18"/>
              </a:lnSpc>
              <a:buNone/>
            </a:pPr>
            <a:r>
              <a:rPr lang="en-US" sz="2734" b="1" kern="0" spc="-82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Basic Concepts in Linear Algebra</a:t>
            </a:r>
            <a:endParaRPr lang="en-US" sz="2734"/>
          </a:p>
        </p:txBody>
      </p:sp>
      <p:sp>
        <p:nvSpPr>
          <p:cNvPr id="5" name="Shape 3"/>
          <p:cNvSpPr/>
          <p:nvPr/>
        </p:nvSpPr>
        <p:spPr>
          <a:xfrm>
            <a:off x="1273746" y="2751386"/>
            <a:ext cx="312464" cy="312464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 4"/>
          <p:cNvSpPr/>
          <p:nvPr/>
        </p:nvSpPr>
        <p:spPr>
          <a:xfrm>
            <a:off x="1378967" y="2777431"/>
            <a:ext cx="102022" cy="260301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51"/>
              </a:lnSpc>
              <a:buNone/>
            </a:pPr>
            <a:r>
              <a:rPr lang="en-US" sz="1640" b="1" kern="0" spc="-22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640"/>
          </a:p>
        </p:txBody>
      </p:sp>
      <p:sp>
        <p:nvSpPr>
          <p:cNvPr id="7" name="Text 5"/>
          <p:cNvSpPr/>
          <p:nvPr/>
        </p:nvSpPr>
        <p:spPr>
          <a:xfrm>
            <a:off x="1725067" y="2799085"/>
            <a:ext cx="2999333" cy="477515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9"/>
              </a:lnSpc>
              <a:buNone/>
            </a:pPr>
            <a:r>
              <a:rPr lang="en-US" sz="2400" b="1" kern="0" spc="-4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Vectors </a:t>
            </a:r>
            <a:r>
              <a:rPr lang="en-US" sz="2400" b="1" kern="0" spc="-41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&amp;</a:t>
            </a:r>
          </a:p>
          <a:p>
            <a:pPr marL="0" indent="0">
              <a:lnSpc>
                <a:spcPts val="1709"/>
              </a:lnSpc>
              <a:buNone/>
            </a:pPr>
            <a:endParaRPr lang="en-US" sz="2400" b="1" kern="0" spc="-41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09"/>
              </a:lnSpc>
              <a:buNone/>
            </a:pPr>
            <a:r>
              <a:rPr lang="en-US" sz="2400" b="1" kern="0" spc="-41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b="1" kern="0" spc="-4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Vector Spaces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1676400" y="4038600"/>
            <a:ext cx="3429000" cy="1981200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49"/>
              </a:lnSpc>
              <a:buNone/>
            </a:pPr>
            <a:r>
              <a:rPr lang="en-US" sz="24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Vectors are objects </a:t>
            </a:r>
            <a:r>
              <a:rPr lang="en-US" sz="2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that</a:t>
            </a:r>
          </a:p>
          <a:p>
            <a:pPr marL="0" indent="0">
              <a:lnSpc>
                <a:spcPts val="1749"/>
              </a:lnSpc>
              <a:buNone/>
            </a:pPr>
            <a:endParaRPr lang="en-US" sz="24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r>
              <a:rPr lang="en-US" sz="2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represent quantities </a:t>
            </a:r>
            <a:endParaRPr lang="en-US" sz="24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endParaRPr lang="en-US" sz="24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r>
              <a:rPr lang="en-US" sz="2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</a:t>
            </a:r>
            <a:r>
              <a:rPr lang="en-US" sz="24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both </a:t>
            </a:r>
            <a:r>
              <a:rPr lang="en-US" sz="2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magnitude</a:t>
            </a:r>
          </a:p>
          <a:p>
            <a:pPr marL="0" indent="0">
              <a:lnSpc>
                <a:spcPts val="1749"/>
              </a:lnSpc>
              <a:buNone/>
            </a:pPr>
            <a:endParaRPr lang="en-US" sz="24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r>
              <a:rPr lang="en-US" sz="2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and direction. </a:t>
            </a:r>
            <a:r>
              <a:rPr lang="en-US" sz="2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Vector</a:t>
            </a:r>
          </a:p>
          <a:p>
            <a:pPr marL="0" indent="0">
              <a:lnSpc>
                <a:spcPts val="1749"/>
              </a:lnSpc>
              <a:buNone/>
            </a:pPr>
            <a:endParaRPr lang="en-US" sz="24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r>
              <a:rPr lang="en-US" sz="2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spaces are sets of </a:t>
            </a:r>
            <a:endParaRPr lang="en-US" sz="24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endParaRPr lang="en-US" sz="24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r>
              <a:rPr lang="en-US" sz="2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vectors </a:t>
            </a:r>
            <a:r>
              <a:rPr lang="en-US" sz="24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</a:t>
            </a:r>
            <a:r>
              <a:rPr lang="en-US" sz="2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specific</a:t>
            </a:r>
          </a:p>
          <a:p>
            <a:pPr marL="0" indent="0">
              <a:lnSpc>
                <a:spcPts val="1749"/>
              </a:lnSpc>
              <a:buNone/>
            </a:pPr>
            <a:endParaRPr lang="en-US" sz="24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r>
              <a:rPr lang="en-US" sz="2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properties</a:t>
            </a:r>
            <a:r>
              <a:rPr lang="en-US" sz="1094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094" dirty="0"/>
          </a:p>
        </p:txBody>
      </p:sp>
      <p:sp>
        <p:nvSpPr>
          <p:cNvPr id="9" name="Shape 7"/>
          <p:cNvSpPr/>
          <p:nvPr/>
        </p:nvSpPr>
        <p:spPr>
          <a:xfrm>
            <a:off x="6324600" y="2819400"/>
            <a:ext cx="312464" cy="312464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51"/>
              </a:lnSpc>
            </a:pPr>
            <a:r>
              <a:rPr lang="en-US" sz="1200" b="1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200" dirty="0" smtClean="0"/>
          </a:p>
        </p:txBody>
      </p:sp>
      <p:sp>
        <p:nvSpPr>
          <p:cNvPr id="10" name="Text 8"/>
          <p:cNvSpPr/>
          <p:nvPr/>
        </p:nvSpPr>
        <p:spPr>
          <a:xfrm>
            <a:off x="4571999" y="2777431"/>
            <a:ext cx="990601" cy="422969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51"/>
              </a:lnSpc>
            </a:pPr>
            <a:endParaRPr lang="en-US" sz="1640" dirty="0"/>
          </a:p>
        </p:txBody>
      </p:sp>
      <p:sp>
        <p:nvSpPr>
          <p:cNvPr id="11" name="Text 9"/>
          <p:cNvSpPr/>
          <p:nvPr/>
        </p:nvSpPr>
        <p:spPr>
          <a:xfrm>
            <a:off x="6934200" y="2667000"/>
            <a:ext cx="2667000" cy="685800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9"/>
              </a:lnSpc>
              <a:buNone/>
            </a:pPr>
            <a:r>
              <a:rPr lang="en-US" sz="2400" b="1" kern="0" spc="-4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Matrices &amp; </a:t>
            </a:r>
            <a:r>
              <a:rPr lang="en-US" sz="2400" b="1" kern="0" spc="-41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Matrix</a:t>
            </a:r>
          </a:p>
          <a:p>
            <a:pPr marL="0" indent="0">
              <a:lnSpc>
                <a:spcPts val="1709"/>
              </a:lnSpc>
              <a:buNone/>
            </a:pPr>
            <a:endParaRPr lang="en-US" sz="2400" b="1" kern="0" spc="-41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09"/>
              </a:lnSpc>
              <a:buNone/>
            </a:pPr>
            <a:r>
              <a:rPr lang="en-US" sz="2400" b="1" kern="0" spc="-41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b="1" kern="0" spc="-4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Operations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6934200" y="3810000"/>
            <a:ext cx="3276600" cy="2895600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49"/>
              </a:lnSpc>
              <a:buNone/>
            </a:pPr>
            <a:r>
              <a:rPr lang="en-US" sz="24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Matrices are </a:t>
            </a:r>
            <a:endParaRPr lang="en-US" sz="24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endParaRPr lang="en-US" sz="24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r>
              <a:rPr lang="en-US" sz="2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rectangular </a:t>
            </a:r>
            <a:r>
              <a:rPr lang="en-US" sz="24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arrays of </a:t>
            </a:r>
            <a:endParaRPr lang="en-US" sz="24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endParaRPr lang="en-US" sz="24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r>
              <a:rPr lang="en-US" sz="2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numbers </a:t>
            </a:r>
            <a:r>
              <a:rPr lang="en-US" sz="24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 symbols</a:t>
            </a:r>
            <a:r>
              <a:rPr lang="en-US" sz="2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</a:p>
          <a:p>
            <a:pPr marL="0" indent="0">
              <a:lnSpc>
                <a:spcPts val="1749"/>
              </a:lnSpc>
              <a:buNone/>
            </a:pPr>
            <a:endParaRPr lang="en-US" sz="24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r>
              <a:rPr lang="en-US" sz="2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Matrix operations </a:t>
            </a:r>
            <a:endParaRPr lang="en-US" sz="24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endParaRPr lang="en-US" sz="24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r>
              <a:rPr lang="en-US" sz="2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include </a:t>
            </a:r>
            <a:r>
              <a:rPr lang="en-US" sz="24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addition, </a:t>
            </a:r>
            <a:endParaRPr lang="en-US" sz="24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endParaRPr lang="en-US" sz="24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r>
              <a:rPr lang="en-US" sz="2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subtraction</a:t>
            </a:r>
            <a:r>
              <a:rPr lang="en-US" sz="24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endParaRPr lang="en-US" sz="24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endParaRPr lang="en-US" sz="24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r>
              <a:rPr lang="en-US" sz="2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multiplication</a:t>
            </a:r>
            <a:r>
              <a:rPr lang="en-US" sz="24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2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and</a:t>
            </a:r>
          </a:p>
          <a:p>
            <a:pPr marL="0" indent="0">
              <a:lnSpc>
                <a:spcPts val="1749"/>
              </a:lnSpc>
              <a:buNone/>
            </a:pPr>
            <a:endParaRPr lang="en-US" sz="24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r>
              <a:rPr lang="en-US" sz="2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inversion.</a:t>
            </a:r>
            <a:endParaRPr lang="en-US" sz="2400" dirty="0"/>
          </a:p>
        </p:txBody>
      </p:sp>
      <p:sp>
        <p:nvSpPr>
          <p:cNvPr id="13" name="Shape 11"/>
          <p:cNvSpPr/>
          <p:nvPr/>
        </p:nvSpPr>
        <p:spPr>
          <a:xfrm>
            <a:off x="10744200" y="2819400"/>
            <a:ext cx="312464" cy="312464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51"/>
              </a:lnSpc>
            </a:pPr>
            <a:r>
              <a:rPr lang="en-US" sz="1200" b="1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11430000" y="2667000"/>
            <a:ext cx="1654969" cy="433983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9"/>
              </a:lnSpc>
              <a:buNone/>
            </a:pPr>
            <a:r>
              <a:rPr lang="en-US" sz="2400" b="1" kern="0" spc="-41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Systems</a:t>
            </a:r>
          </a:p>
          <a:p>
            <a:pPr marL="0" indent="0">
              <a:lnSpc>
                <a:spcPts val="1709"/>
              </a:lnSpc>
              <a:buNone/>
            </a:pPr>
            <a:endParaRPr lang="en-US" sz="2400" b="1" kern="0" spc="-41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09"/>
              </a:lnSpc>
              <a:buNone/>
            </a:pPr>
            <a:r>
              <a:rPr lang="en-US" sz="2400" b="1" kern="0" spc="-41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b="1" kern="0" spc="-4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of Linear </a:t>
            </a:r>
            <a:endParaRPr lang="en-US" sz="2400" b="1" kern="0" spc="-41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09"/>
              </a:lnSpc>
              <a:buNone/>
            </a:pPr>
            <a:endParaRPr lang="en-US" sz="2400" b="1" kern="0" spc="-41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09"/>
              </a:lnSpc>
              <a:buNone/>
            </a:pPr>
            <a:r>
              <a:rPr lang="en-US" sz="2400" b="1" kern="0" spc="-41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Equations</a:t>
            </a:r>
            <a:endParaRPr lang="en-US" sz="2400" dirty="0"/>
          </a:p>
        </p:txBody>
      </p:sp>
      <p:sp>
        <p:nvSpPr>
          <p:cNvPr id="16" name="Text 14"/>
          <p:cNvSpPr/>
          <p:nvPr/>
        </p:nvSpPr>
        <p:spPr>
          <a:xfrm>
            <a:off x="11049000" y="3886200"/>
            <a:ext cx="3429000" cy="2971800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49"/>
              </a:lnSpc>
              <a:buNone/>
            </a:pPr>
            <a:r>
              <a:rPr lang="en-US" sz="24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system of </a:t>
            </a:r>
            <a:endParaRPr lang="en-US" sz="24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endParaRPr lang="en-US" sz="24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r>
              <a:rPr lang="en-US" sz="2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Linear equations </a:t>
            </a:r>
          </a:p>
          <a:p>
            <a:pPr marL="0" indent="0">
              <a:lnSpc>
                <a:spcPts val="1749"/>
              </a:lnSpc>
              <a:buNone/>
            </a:pPr>
            <a:endParaRPr lang="en-US" sz="24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r>
              <a:rPr lang="en-US" sz="2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consists </a:t>
            </a:r>
            <a:r>
              <a:rPr lang="en-US" sz="24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of </a:t>
            </a:r>
            <a:r>
              <a:rPr lang="en-US" sz="2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multiple</a:t>
            </a:r>
          </a:p>
          <a:p>
            <a:pPr marL="0" indent="0">
              <a:lnSpc>
                <a:spcPts val="1749"/>
              </a:lnSpc>
              <a:buNone/>
            </a:pPr>
            <a:endParaRPr lang="en-US" sz="24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r>
              <a:rPr lang="en-US" sz="2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equations that need </a:t>
            </a:r>
            <a:r>
              <a:rPr lang="en-US" sz="2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</a:t>
            </a:r>
          </a:p>
          <a:p>
            <a:pPr marL="0" indent="0">
              <a:lnSpc>
                <a:spcPts val="1749"/>
              </a:lnSpc>
              <a:buNone/>
            </a:pPr>
            <a:endParaRPr lang="en-US" sz="24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r>
              <a:rPr lang="en-US" sz="2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 solved </a:t>
            </a:r>
            <a:endParaRPr lang="en-US" sz="24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endParaRPr lang="en-US" sz="24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r>
              <a:rPr lang="en-US" sz="2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simultaneously</a:t>
            </a:r>
            <a:r>
              <a:rPr lang="en-US" sz="24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2286000" cy="51435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806749" y="1326356"/>
            <a:ext cx="4835798" cy="433983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18"/>
              </a:lnSpc>
              <a:buNone/>
            </a:pPr>
            <a:r>
              <a:rPr lang="en-US" sz="2734" b="1" kern="0" spc="-82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Applications of Linear Algebra</a:t>
            </a:r>
            <a:endParaRPr lang="en-US" sz="2734"/>
          </a:p>
        </p:txBody>
      </p:sp>
      <p:sp>
        <p:nvSpPr>
          <p:cNvPr id="7" name="Text 4"/>
          <p:cNvSpPr/>
          <p:nvPr/>
        </p:nvSpPr>
        <p:spPr>
          <a:xfrm>
            <a:off x="2954238" y="2116112"/>
            <a:ext cx="2003896" cy="216991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9"/>
              </a:lnSpc>
              <a:buNone/>
            </a:pPr>
            <a:r>
              <a:rPr lang="en-US" sz="2000" b="1" kern="0" spc="-4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Engineering Applications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2954238" y="2471960"/>
            <a:ext cx="8018562" cy="1338040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49"/>
              </a:lnSpc>
            </a:pPr>
            <a:r>
              <a:rPr lang="en-US" sz="1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Linear algebra is considered a basic concept in the modern presentation of geometry. It is mostly used</a:t>
            </a:r>
          </a:p>
          <a:p>
            <a:pPr>
              <a:lnSpc>
                <a:spcPts val="1749"/>
              </a:lnSpc>
            </a:pPr>
            <a:endParaRPr lang="en-US" sz="14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>
              <a:lnSpc>
                <a:spcPts val="1749"/>
              </a:lnSpc>
            </a:pPr>
            <a:r>
              <a:rPr lang="en-US" sz="1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 Physics and Engineering as it helps to define the basic objects such as planes, lines and rotations of</a:t>
            </a:r>
          </a:p>
          <a:p>
            <a:pPr>
              <a:lnSpc>
                <a:spcPts val="1749"/>
              </a:lnSpc>
            </a:pPr>
            <a:endParaRPr lang="en-US" sz="14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>
              <a:lnSpc>
                <a:spcPts val="1749"/>
              </a:lnSpc>
            </a:pPr>
            <a:r>
              <a:rPr lang="en-US" sz="1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the object. It allows us to model many natural phenomena, and also it has a computing efficiency..</a:t>
            </a:r>
            <a:endParaRPr lang="en-US" sz="1400" dirty="0"/>
          </a:p>
        </p:txBody>
      </p:sp>
      <p:sp>
        <p:nvSpPr>
          <p:cNvPr id="10" name="Text 7"/>
          <p:cNvSpPr/>
          <p:nvPr/>
        </p:nvSpPr>
        <p:spPr>
          <a:xfrm flipV="1">
            <a:off x="2954238" y="3567038"/>
            <a:ext cx="2695649" cy="82769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9"/>
              </a:lnSpc>
              <a:buNone/>
            </a:pPr>
            <a:endParaRPr lang="en-US" sz="1367"/>
          </a:p>
        </p:txBody>
      </p:sp>
      <p:sp>
        <p:nvSpPr>
          <p:cNvPr id="11" name="Text 8"/>
          <p:cNvSpPr/>
          <p:nvPr/>
        </p:nvSpPr>
        <p:spPr>
          <a:xfrm>
            <a:off x="3124200" y="5334000"/>
            <a:ext cx="8534400" cy="1066800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49"/>
              </a:lnSpc>
            </a:pPr>
            <a:r>
              <a:rPr lang="en-US" sz="14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Linear algebra forms the foundation of data analysis techniques and machine learning algorithms</a:t>
            </a:r>
            <a:r>
              <a:rPr lang="en-US" sz="1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Data </a:t>
            </a:r>
          </a:p>
          <a:p>
            <a:pPr>
              <a:lnSpc>
                <a:spcPts val="1749"/>
              </a:lnSpc>
            </a:pPr>
            <a:endParaRPr lang="en-US" sz="14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>
              <a:lnSpc>
                <a:spcPts val="1749"/>
              </a:lnSpc>
            </a:pPr>
            <a:r>
              <a:rPr lang="en-US" sz="1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analytics and machine learning .It forms the backbone of machine learning algorithms, enabling operations</a:t>
            </a:r>
          </a:p>
          <a:p>
            <a:pPr>
              <a:lnSpc>
                <a:spcPts val="1749"/>
              </a:lnSpc>
            </a:pPr>
            <a:endParaRPr lang="en-US" sz="14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>
              <a:lnSpc>
                <a:spcPts val="1749"/>
              </a:lnSpc>
            </a:pPr>
            <a:r>
              <a:rPr lang="en-US" sz="1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like matrix multiplication, which are essential to model training and </a:t>
            </a:r>
            <a:r>
              <a:rPr lang="en-US" sz="1400" kern="0" spc="-22" dirty="0" err="1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prediction.Linear</a:t>
            </a:r>
            <a:r>
              <a:rPr lang="en-US" sz="1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algebra techniques </a:t>
            </a:r>
          </a:p>
          <a:p>
            <a:pPr>
              <a:lnSpc>
                <a:spcPts val="1749"/>
              </a:lnSpc>
            </a:pPr>
            <a:endParaRPr lang="en-US" sz="14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>
              <a:lnSpc>
                <a:spcPts val="1749"/>
              </a:lnSpc>
            </a:pPr>
            <a:r>
              <a:rPr lang="en-US" sz="14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dimensionality reduction, enhancing the performance of data processing and interpretation.</a:t>
            </a:r>
            <a:endParaRPr lang="en-US" sz="1400" dirty="0"/>
          </a:p>
        </p:txBody>
      </p:sp>
      <p:sp>
        <p:nvSpPr>
          <p:cNvPr id="13" name="Text 10"/>
          <p:cNvSpPr/>
          <p:nvPr/>
        </p:nvSpPr>
        <p:spPr>
          <a:xfrm>
            <a:off x="2954238" y="4583981"/>
            <a:ext cx="2487886" cy="216991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9"/>
              </a:lnSpc>
              <a:buNone/>
            </a:pPr>
            <a:endParaRPr lang="en-US" sz="1367"/>
          </a:p>
        </p:txBody>
      </p:sp>
      <p:sp>
        <p:nvSpPr>
          <p:cNvPr id="14" name="Text 11"/>
          <p:cNvSpPr/>
          <p:nvPr/>
        </p:nvSpPr>
        <p:spPr>
          <a:xfrm>
            <a:off x="2743200" y="5486400"/>
            <a:ext cx="5521524" cy="444252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49"/>
              </a:lnSpc>
              <a:buNone/>
            </a:pPr>
            <a:endParaRPr lang="en-US" sz="1094"/>
          </a:p>
        </p:txBody>
      </p:sp>
      <p:sp>
        <p:nvSpPr>
          <p:cNvPr id="16" name="Rectangle 15"/>
          <p:cNvSpPr/>
          <p:nvPr/>
        </p:nvSpPr>
        <p:spPr>
          <a:xfrm>
            <a:off x="3200400" y="4419600"/>
            <a:ext cx="3444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analytics and machine learning</a:t>
            </a:r>
            <a:endParaRPr lang="en-US" sz="2000" b="1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6989" y="1467716"/>
            <a:ext cx="4448334" cy="48859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58"/>
              </a:lnSpc>
            </a:pPr>
            <a:r>
              <a:rPr lang="en-US" sz="2400" b="1" kern="0" spc="-78" dirty="0" smtClean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cryptography in Linear Algebra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46988" y="2303692"/>
            <a:ext cx="7096812" cy="203132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25" dirty="0" smtClean="0"/>
              <a:t> </a:t>
            </a:r>
            <a:r>
              <a:rPr lang="en-US" sz="1800" dirty="0" smtClean="0"/>
              <a:t>cryptography (writing codes) we use linear in several geometrical crypto  </a:t>
            </a:r>
          </a:p>
          <a:p>
            <a:endParaRPr lang="en-US" sz="1800" dirty="0" smtClean="0"/>
          </a:p>
          <a:p>
            <a:r>
              <a:rPr lang="en-US" sz="1800" dirty="0" smtClean="0"/>
              <a:t> systems. For example, some types of elliptic curve cryptography (ECC) </a:t>
            </a:r>
          </a:p>
          <a:p>
            <a:endParaRPr lang="en-US" sz="1800" dirty="0" smtClean="0"/>
          </a:p>
          <a:p>
            <a:r>
              <a:rPr lang="en-US" sz="1800" dirty="0" smtClean="0"/>
              <a:t>incorporate a series of matrix transformations as part of decryption and</a:t>
            </a:r>
          </a:p>
          <a:p>
            <a:endParaRPr lang="en-US" sz="1800" dirty="0" smtClean="0"/>
          </a:p>
          <a:p>
            <a:r>
              <a:rPr lang="en-US" sz="1800" dirty="0" smtClean="0"/>
              <a:t> encryption</a:t>
            </a:r>
            <a:r>
              <a:rPr lang="en-US" sz="1125" dirty="0" smtClean="0"/>
              <a:t>.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29600" y="2438400"/>
            <a:ext cx="5951797" cy="3124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6067" y="533400"/>
            <a:ext cx="3115733" cy="70104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96416" y="1221953"/>
            <a:ext cx="5263605" cy="413593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58"/>
              </a:lnSpc>
              <a:buNone/>
            </a:pPr>
            <a:r>
              <a:rPr lang="en-US" sz="2606" b="1" kern="0" spc="-78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Advanced Topics in Linear Algebra</a:t>
            </a:r>
            <a:endParaRPr lang="en-US" sz="2606"/>
          </a:p>
        </p:txBody>
      </p:sp>
      <p:sp>
        <p:nvSpPr>
          <p:cNvPr id="6" name="Shape 3"/>
          <p:cNvSpPr/>
          <p:nvPr/>
        </p:nvSpPr>
        <p:spPr>
          <a:xfrm>
            <a:off x="681782" y="1834083"/>
            <a:ext cx="26417" cy="3801889"/>
          </a:xfrm>
          <a:prstGeom prst="rect">
            <a:avLst/>
          </a:prstGeom>
          <a:solidFill>
            <a:srgbClr val="B5B7E3"/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Shape 4"/>
          <p:cNvSpPr/>
          <p:nvPr/>
        </p:nvSpPr>
        <p:spPr>
          <a:xfrm>
            <a:off x="843855" y="2073139"/>
            <a:ext cx="463302" cy="26417"/>
          </a:xfrm>
          <a:prstGeom prst="rect">
            <a:avLst/>
          </a:prstGeom>
          <a:solidFill>
            <a:srgbClr val="B5B7E3"/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Shape 5"/>
          <p:cNvSpPr/>
          <p:nvPr/>
        </p:nvSpPr>
        <p:spPr>
          <a:xfrm>
            <a:off x="546051" y="1937519"/>
            <a:ext cx="297805" cy="297805"/>
          </a:xfrm>
          <a:prstGeom prst="roundRect">
            <a:avLst>
              <a:gd name="adj" fmla="val 20003"/>
            </a:avLst>
          </a:prstGeom>
          <a:solidFill>
            <a:srgbClr val="DADBF1"/>
          </a:solidFill>
          <a:ln w="13216">
            <a:solidFill>
              <a:srgbClr val="B5B7E3"/>
            </a:solidFill>
            <a:prstDash val="solid"/>
          </a:ln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Text 6"/>
          <p:cNvSpPr/>
          <p:nvPr/>
        </p:nvSpPr>
        <p:spPr>
          <a:xfrm>
            <a:off x="648593" y="1962299"/>
            <a:ext cx="92646" cy="248171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954"/>
              </a:lnSpc>
              <a:buNone/>
            </a:pPr>
            <a:r>
              <a:rPr lang="en-US" sz="1564" b="1" kern="0" spc="-2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564"/>
          </a:p>
        </p:txBody>
      </p:sp>
      <p:sp>
        <p:nvSpPr>
          <p:cNvPr id="10" name="Text 7"/>
          <p:cNvSpPr/>
          <p:nvPr/>
        </p:nvSpPr>
        <p:spPr>
          <a:xfrm>
            <a:off x="1423020" y="1966392"/>
            <a:ext cx="2066479" cy="206871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629"/>
              </a:lnSpc>
              <a:buNone/>
            </a:pPr>
            <a:r>
              <a:rPr lang="en-US" sz="2400" b="1" kern="0" spc="-39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Eigenvalues</a:t>
            </a:r>
            <a:r>
              <a:rPr lang="en-US" sz="2400" b="1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&amp; Eigenvectors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1423020" y="2305571"/>
            <a:ext cx="9092580" cy="971029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667"/>
              </a:lnSpc>
              <a:buNone/>
            </a:pPr>
            <a:r>
              <a:rPr lang="en-US" sz="1800" kern="0" spc="-21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Eigenvalues</a:t>
            </a:r>
            <a:r>
              <a:rPr lang="en-US" sz="1800" kern="0" spc="-2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represent scalar values that characterize the behavior of linear </a:t>
            </a:r>
            <a:endParaRPr lang="en-US" sz="1800" kern="0" spc="-21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 algn="l">
              <a:lnSpc>
                <a:spcPts val="1667"/>
              </a:lnSpc>
              <a:buNone/>
            </a:pPr>
            <a:endParaRPr lang="en-US" sz="1800" kern="0" spc="-21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 algn="l">
              <a:lnSpc>
                <a:spcPts val="1667"/>
              </a:lnSpc>
              <a:buNone/>
            </a:pPr>
            <a:r>
              <a:rPr lang="en-US" sz="1800" kern="0" spc="-21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transformations</a:t>
            </a:r>
            <a:r>
              <a:rPr lang="en-US" sz="1800" kern="0" spc="-2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Eigenvectors are special vectors associated with these </a:t>
            </a:r>
            <a:r>
              <a:rPr lang="en-US" sz="1800" kern="0" spc="-21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eigenvalues</a:t>
            </a:r>
            <a:r>
              <a:rPr lang="en-US" sz="1042" kern="0" spc="-2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042" dirty="0"/>
          </a:p>
        </p:txBody>
      </p:sp>
      <p:sp>
        <p:nvSpPr>
          <p:cNvPr id="12" name="Shape 9"/>
          <p:cNvSpPr/>
          <p:nvPr/>
        </p:nvSpPr>
        <p:spPr>
          <a:xfrm>
            <a:off x="843855" y="3444590"/>
            <a:ext cx="463302" cy="26417"/>
          </a:xfrm>
          <a:prstGeom prst="rect">
            <a:avLst/>
          </a:prstGeom>
          <a:solidFill>
            <a:srgbClr val="B5B7E3"/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Shape 10"/>
          <p:cNvSpPr/>
          <p:nvPr/>
        </p:nvSpPr>
        <p:spPr>
          <a:xfrm>
            <a:off x="546051" y="3308970"/>
            <a:ext cx="297805" cy="297805"/>
          </a:xfrm>
          <a:prstGeom prst="roundRect">
            <a:avLst>
              <a:gd name="adj" fmla="val 20003"/>
            </a:avLst>
          </a:prstGeom>
          <a:solidFill>
            <a:srgbClr val="DADBF1"/>
          </a:solidFill>
          <a:ln w="13216">
            <a:solidFill>
              <a:srgbClr val="B5B7E3"/>
            </a:solidFill>
            <a:prstDash val="solid"/>
          </a:ln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Text 11"/>
          <p:cNvSpPr/>
          <p:nvPr/>
        </p:nvSpPr>
        <p:spPr>
          <a:xfrm>
            <a:off x="634306" y="3333750"/>
            <a:ext cx="121221" cy="248171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954"/>
              </a:lnSpc>
              <a:buNone/>
            </a:pPr>
            <a:r>
              <a:rPr lang="en-US" sz="1564" b="1" kern="0" spc="-2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564"/>
          </a:p>
        </p:txBody>
      </p:sp>
      <p:sp>
        <p:nvSpPr>
          <p:cNvPr id="15" name="Text 12"/>
          <p:cNvSpPr/>
          <p:nvPr/>
        </p:nvSpPr>
        <p:spPr>
          <a:xfrm>
            <a:off x="1423020" y="3337842"/>
            <a:ext cx="3387030" cy="206871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629"/>
              </a:lnSpc>
              <a:buNone/>
            </a:pPr>
            <a:r>
              <a:rPr lang="en-US" sz="2400" b="1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Orthogonal Vectors &amp; Orthogonal Projections</a:t>
            </a:r>
            <a:endParaRPr lang="en-US" sz="2400" dirty="0"/>
          </a:p>
        </p:txBody>
      </p:sp>
      <p:sp>
        <p:nvSpPr>
          <p:cNvPr id="16" name="Text 13"/>
          <p:cNvSpPr/>
          <p:nvPr/>
        </p:nvSpPr>
        <p:spPr>
          <a:xfrm>
            <a:off x="1423020" y="3677021"/>
            <a:ext cx="8482980" cy="818779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667"/>
              </a:lnSpc>
              <a:buNone/>
            </a:pPr>
            <a:r>
              <a:rPr lang="en-US" sz="1800" kern="0" spc="-2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Orthogonal vectors are perpendicular to each other. Orthogonal projections involve projecting a vector onto a subspace.</a:t>
            </a:r>
            <a:endParaRPr lang="en-US" sz="1800" dirty="0"/>
          </a:p>
        </p:txBody>
      </p:sp>
      <p:sp>
        <p:nvSpPr>
          <p:cNvPr id="17" name="Shape 14"/>
          <p:cNvSpPr/>
          <p:nvPr/>
        </p:nvSpPr>
        <p:spPr>
          <a:xfrm>
            <a:off x="843855" y="4635884"/>
            <a:ext cx="463302" cy="26417"/>
          </a:xfrm>
          <a:prstGeom prst="rect">
            <a:avLst/>
          </a:prstGeom>
          <a:solidFill>
            <a:srgbClr val="B5B7E3"/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Shape 15"/>
          <p:cNvSpPr/>
          <p:nvPr/>
        </p:nvSpPr>
        <p:spPr>
          <a:xfrm>
            <a:off x="546051" y="4500265"/>
            <a:ext cx="297805" cy="297805"/>
          </a:xfrm>
          <a:prstGeom prst="roundRect">
            <a:avLst>
              <a:gd name="adj" fmla="val 20003"/>
            </a:avLst>
          </a:prstGeom>
          <a:solidFill>
            <a:srgbClr val="DADBF1"/>
          </a:solidFill>
          <a:ln w="13216">
            <a:solidFill>
              <a:srgbClr val="B5B7E3"/>
            </a:solidFill>
            <a:prstDash val="solid"/>
          </a:ln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Text 16"/>
          <p:cNvSpPr/>
          <p:nvPr/>
        </p:nvSpPr>
        <p:spPr>
          <a:xfrm>
            <a:off x="631924" y="4525045"/>
            <a:ext cx="125983" cy="248171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954"/>
              </a:lnSpc>
              <a:buNone/>
            </a:pPr>
            <a:r>
              <a:rPr lang="en-US" sz="1564" b="1" kern="0" spc="-2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564"/>
          </a:p>
        </p:txBody>
      </p:sp>
      <p:sp>
        <p:nvSpPr>
          <p:cNvPr id="20" name="Text 17"/>
          <p:cNvSpPr/>
          <p:nvPr/>
        </p:nvSpPr>
        <p:spPr>
          <a:xfrm>
            <a:off x="1423020" y="4529138"/>
            <a:ext cx="2251844" cy="206871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629"/>
              </a:lnSpc>
              <a:buNone/>
            </a:pPr>
            <a:r>
              <a:rPr lang="en-US" sz="2400" b="1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Singular Value Decomposition</a:t>
            </a:r>
            <a:endParaRPr lang="en-US" sz="2400" dirty="0"/>
          </a:p>
        </p:txBody>
      </p:sp>
      <p:sp>
        <p:nvSpPr>
          <p:cNvPr id="21" name="Text 18"/>
          <p:cNvSpPr/>
          <p:nvPr/>
        </p:nvSpPr>
        <p:spPr>
          <a:xfrm>
            <a:off x="1423020" y="4868317"/>
            <a:ext cx="8406780" cy="770483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667"/>
              </a:lnSpc>
              <a:buNone/>
            </a:pPr>
            <a:r>
              <a:rPr lang="en-US" sz="1800" kern="0" spc="-2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Singular value decomposition (SVD) is a factorization of a matrix into three matrices, which aids in various applications like image compression and data analysis.</a:t>
            </a:r>
            <a:endParaRPr lang="en-US" sz="18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F6F4F4"/>
          </a:solidFill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990600"/>
            <a:ext cx="3429000" cy="51435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20750" y="2210545"/>
            <a:ext cx="7708850" cy="1523256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101"/>
              </a:lnSpc>
              <a:buNone/>
            </a:pPr>
            <a:r>
              <a:rPr lang="en-US" sz="3281" b="1" kern="0" spc="-9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Exploring Group Theory and Algebraic Structures</a:t>
            </a:r>
            <a:endParaRPr lang="en-US" sz="3281" dirty="0"/>
          </a:p>
        </p:txBody>
      </p:sp>
      <p:sp>
        <p:nvSpPr>
          <p:cNvPr id="6" name="Text 3"/>
          <p:cNvSpPr/>
          <p:nvPr/>
        </p:nvSpPr>
        <p:spPr>
          <a:xfrm>
            <a:off x="520750" y="3981078"/>
            <a:ext cx="8166050" cy="1581522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49"/>
              </a:lnSpc>
              <a:buNone/>
            </a:pPr>
            <a:r>
              <a:rPr lang="en-US" sz="18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the fascinating world of group theory, </a:t>
            </a:r>
            <a:r>
              <a:rPr lang="en-US" sz="1800" kern="0" spc="-2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abelian</a:t>
            </a:r>
            <a:r>
              <a:rPr lang="en-US" sz="18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groups, rings, and fields</a:t>
            </a:r>
            <a:r>
              <a:rPr lang="en-US" sz="18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</a:p>
          <a:p>
            <a:pPr marL="0" indent="0">
              <a:lnSpc>
                <a:spcPts val="1749"/>
              </a:lnSpc>
              <a:buNone/>
            </a:pPr>
            <a:endParaRPr lang="en-US" sz="18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r>
              <a:rPr lang="en-US" sz="18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8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Dive into the fundamental concepts and their applications in various </a:t>
            </a:r>
            <a:endParaRPr lang="en-US" sz="18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endParaRPr lang="en-US" sz="1800" kern="0" spc="-22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749"/>
              </a:lnSpc>
              <a:buNone/>
            </a:pPr>
            <a:r>
              <a:rPr lang="en-US" sz="1800" kern="0" spc="-2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mathematical </a:t>
            </a:r>
            <a:r>
              <a:rPr lang="en-US" sz="1800" kern="0" spc="-2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fields.</a:t>
            </a:r>
            <a:endParaRPr lang="en-US" sz="18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295400" y="609600"/>
            <a:ext cx="4419600" cy="533400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414"/>
              </a:lnSpc>
              <a:buNone/>
            </a:pPr>
            <a:r>
              <a:rPr lang="en-US" sz="2400" b="1" kern="0" spc="-5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Basics of Group Theory</a:t>
            </a:r>
            <a:endParaRPr lang="en-US" sz="2400" dirty="0"/>
          </a:p>
        </p:txBody>
      </p:sp>
      <p:sp>
        <p:nvSpPr>
          <p:cNvPr id="5" name="Shape 3"/>
          <p:cNvSpPr/>
          <p:nvPr/>
        </p:nvSpPr>
        <p:spPr>
          <a:xfrm>
            <a:off x="1295400" y="1828800"/>
            <a:ext cx="220638" cy="220638"/>
          </a:xfrm>
          <a:prstGeom prst="roundRect">
            <a:avLst>
              <a:gd name="adj" fmla="val 20007"/>
            </a:avLst>
          </a:prstGeom>
          <a:solidFill>
            <a:srgbClr val="DADBF1"/>
          </a:solidFill>
          <a:ln w="9763">
            <a:solidFill>
              <a:srgbClr val="B5B7E3"/>
            </a:solidFill>
            <a:prstDash val="solid"/>
          </a:ln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 4"/>
          <p:cNvSpPr/>
          <p:nvPr/>
        </p:nvSpPr>
        <p:spPr>
          <a:xfrm>
            <a:off x="1295400" y="1828800"/>
            <a:ext cx="69503" cy="183877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48"/>
              </a:lnSpc>
              <a:buNone/>
            </a:pPr>
            <a:r>
              <a:rPr lang="en-US" sz="1159" b="1" kern="0" spc="-1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159" dirty="0"/>
          </a:p>
        </p:txBody>
      </p:sp>
      <p:sp>
        <p:nvSpPr>
          <p:cNvPr id="7" name="Text 5"/>
          <p:cNvSpPr/>
          <p:nvPr/>
        </p:nvSpPr>
        <p:spPr>
          <a:xfrm>
            <a:off x="1981200" y="1752600"/>
            <a:ext cx="1309762" cy="153293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207"/>
              </a:lnSpc>
              <a:buNone/>
            </a:pPr>
            <a:r>
              <a:rPr lang="en-US" sz="2400" b="1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Groups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1905000" y="2286000"/>
            <a:ext cx="4373166" cy="1361256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236"/>
              </a:lnSpc>
              <a:buNone/>
            </a:pPr>
            <a:r>
              <a:rPr lang="en-US" sz="1800" kern="0" spc="-1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 the foundational </a:t>
            </a:r>
            <a:endParaRPr lang="en-US" sz="1800" kern="0" spc="-16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236"/>
              </a:lnSpc>
              <a:buNone/>
            </a:pPr>
            <a:endParaRPr lang="en-US" sz="1800" kern="0" spc="-16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236"/>
              </a:lnSpc>
              <a:buNone/>
            </a:pPr>
            <a:r>
              <a:rPr lang="en-US" sz="1800" kern="0" spc="-16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concepts </a:t>
            </a:r>
            <a:r>
              <a:rPr lang="en-US" sz="1800" kern="0" spc="-1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of groups and their </a:t>
            </a:r>
            <a:r>
              <a:rPr lang="en-US" sz="1800" kern="0" spc="-16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significance</a:t>
            </a:r>
          </a:p>
          <a:p>
            <a:pPr marL="0" indent="0">
              <a:lnSpc>
                <a:spcPts val="1236"/>
              </a:lnSpc>
              <a:buNone/>
            </a:pPr>
            <a:endParaRPr lang="en-US" sz="1800" kern="0" spc="-16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236"/>
              </a:lnSpc>
              <a:buNone/>
            </a:pPr>
            <a:r>
              <a:rPr lang="en-US" sz="1800" kern="0" spc="-16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800" kern="0" spc="-1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mathematics.</a:t>
            </a:r>
            <a:endParaRPr lang="en-US" sz="1800" dirty="0"/>
          </a:p>
        </p:txBody>
      </p:sp>
      <p:sp>
        <p:nvSpPr>
          <p:cNvPr id="9" name="Shape 7"/>
          <p:cNvSpPr/>
          <p:nvPr/>
        </p:nvSpPr>
        <p:spPr>
          <a:xfrm>
            <a:off x="1600200" y="4419600"/>
            <a:ext cx="220638" cy="220638"/>
          </a:xfrm>
          <a:prstGeom prst="roundRect">
            <a:avLst>
              <a:gd name="adj" fmla="val 20007"/>
            </a:avLst>
          </a:prstGeom>
          <a:solidFill>
            <a:srgbClr val="DADBF1"/>
          </a:solidFill>
          <a:ln w="9763">
            <a:solidFill>
              <a:srgbClr val="B5B7E3"/>
            </a:solidFill>
            <a:prstDash val="solid"/>
          </a:ln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</a:t>
            </a:r>
            <a:endParaRPr/>
          </a:p>
        </p:txBody>
      </p:sp>
      <p:sp>
        <p:nvSpPr>
          <p:cNvPr id="10" name="Text 8"/>
          <p:cNvSpPr/>
          <p:nvPr/>
        </p:nvSpPr>
        <p:spPr>
          <a:xfrm flipV="1">
            <a:off x="4684663" y="1908721"/>
            <a:ext cx="649337" cy="910679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48"/>
              </a:lnSpc>
              <a:buNone/>
            </a:pPr>
            <a:endParaRPr lang="en-US" sz="1159" dirty="0"/>
          </a:p>
        </p:txBody>
      </p:sp>
      <p:sp>
        <p:nvSpPr>
          <p:cNvPr id="11" name="Text 9"/>
          <p:cNvSpPr/>
          <p:nvPr/>
        </p:nvSpPr>
        <p:spPr>
          <a:xfrm>
            <a:off x="4939754" y="1740173"/>
            <a:ext cx="1101700" cy="153293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207"/>
              </a:lnSpc>
              <a:buNone/>
            </a:pPr>
            <a:endParaRPr lang="en-US" sz="966" dirty="0"/>
          </a:p>
        </p:txBody>
      </p:sp>
      <p:sp>
        <p:nvSpPr>
          <p:cNvPr id="13" name="Text 11"/>
          <p:cNvSpPr/>
          <p:nvPr/>
        </p:nvSpPr>
        <p:spPr>
          <a:xfrm>
            <a:off x="2242319" y="3079849"/>
            <a:ext cx="980926" cy="153293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207"/>
              </a:lnSpc>
              <a:buNone/>
            </a:pPr>
            <a:endParaRPr lang="en-US" sz="966"/>
          </a:p>
        </p:txBody>
      </p:sp>
      <p:pic>
        <p:nvPicPr>
          <p:cNvPr id="1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752600"/>
            <a:ext cx="6858000" cy="345977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590800" y="4419600"/>
            <a:ext cx="2912849" cy="286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207"/>
              </a:lnSpc>
            </a:pPr>
            <a:r>
              <a:rPr lang="en-US" sz="2400" b="1" kern="0" spc="-29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Definition of Group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28800" y="5181600"/>
            <a:ext cx="4724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236"/>
              </a:lnSpc>
            </a:pPr>
            <a:r>
              <a:rPr lang="en-US" kern="0" spc="-16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group is a finite or infinite set of elements</a:t>
            </a:r>
          </a:p>
          <a:p>
            <a:pPr lvl="0">
              <a:lnSpc>
                <a:spcPts val="1236"/>
              </a:lnSpc>
            </a:pPr>
            <a:endParaRPr lang="en-US" kern="0" spc="-16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lvl="0">
              <a:lnSpc>
                <a:spcPts val="1236"/>
              </a:lnSpc>
            </a:pPr>
            <a:r>
              <a:rPr lang="en-US" kern="0" spc="-16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together with a binary operation (called the</a:t>
            </a:r>
          </a:p>
          <a:p>
            <a:pPr lvl="0">
              <a:lnSpc>
                <a:spcPts val="1236"/>
              </a:lnSpc>
            </a:pPr>
            <a:endParaRPr lang="en-US" kern="0" spc="-16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lvl="0">
              <a:lnSpc>
                <a:spcPts val="1236"/>
              </a:lnSpc>
            </a:pPr>
            <a:r>
              <a:rPr lang="en-US" kern="0" spc="-16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group operation) that together satisfy the </a:t>
            </a:r>
          </a:p>
          <a:p>
            <a:pPr lvl="0">
              <a:lnSpc>
                <a:spcPts val="1236"/>
              </a:lnSpc>
            </a:pPr>
            <a:endParaRPr lang="en-US" kern="0" spc="-16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lvl="0">
              <a:lnSpc>
                <a:spcPts val="1236"/>
              </a:lnSpc>
            </a:pPr>
            <a:r>
              <a:rPr lang="en-US" kern="0" spc="-16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four fundamental properties of closure, </a:t>
            </a:r>
          </a:p>
          <a:p>
            <a:pPr lvl="0">
              <a:lnSpc>
                <a:spcPts val="1236"/>
              </a:lnSpc>
            </a:pPr>
            <a:endParaRPr lang="en-US" kern="0" spc="-16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lvl="0">
              <a:lnSpc>
                <a:spcPts val="1236"/>
              </a:lnSpc>
            </a:pPr>
            <a:r>
              <a:rPr lang="en-US" kern="0" spc="-16" dirty="0" err="1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associativity</a:t>
            </a:r>
            <a:r>
              <a:rPr lang="en-US" kern="0" spc="-16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the identity property, and the</a:t>
            </a:r>
          </a:p>
          <a:p>
            <a:pPr lvl="0">
              <a:lnSpc>
                <a:spcPts val="1236"/>
              </a:lnSpc>
            </a:pPr>
            <a:endParaRPr lang="en-US" kern="0" spc="-16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lvl="0">
              <a:lnSpc>
                <a:spcPts val="1236"/>
              </a:lnSpc>
            </a:pPr>
            <a:r>
              <a:rPr lang="en-US" kern="0" spc="-16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inverse property.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2286000" cy="514394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301603" y="1136675"/>
            <a:ext cx="3090862" cy="317525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1"/>
              </a:lnSpc>
              <a:buNone/>
            </a:pPr>
            <a:r>
              <a:rPr lang="en-US" sz="2000" b="1" kern="0" spc="-6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Unraveling Abelian Groups</a:t>
            </a:r>
            <a:endParaRPr lang="en-US" sz="2000"/>
          </a:p>
        </p:txBody>
      </p:sp>
      <p:sp>
        <p:nvSpPr>
          <p:cNvPr id="6" name="Shape 3"/>
          <p:cNvSpPr/>
          <p:nvPr/>
        </p:nvSpPr>
        <p:spPr>
          <a:xfrm>
            <a:off x="3301603" y="1685999"/>
            <a:ext cx="228600" cy="228600"/>
          </a:xfrm>
          <a:prstGeom prst="roundRect">
            <a:avLst>
              <a:gd name="adj" fmla="val 20003"/>
            </a:avLst>
          </a:prstGeom>
          <a:solidFill>
            <a:srgbClr val="DADBF1"/>
          </a:solidFill>
          <a:ln w="10120">
            <a:solidFill>
              <a:srgbClr val="B5B7E3"/>
            </a:solidFill>
            <a:prstDash val="solid"/>
          </a:ln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Text 4"/>
          <p:cNvSpPr/>
          <p:nvPr/>
        </p:nvSpPr>
        <p:spPr>
          <a:xfrm>
            <a:off x="3378771" y="1705049"/>
            <a:ext cx="74191" cy="190500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500"/>
              </a:lnSpc>
              <a:buNone/>
            </a:pPr>
            <a:r>
              <a:rPr lang="en-US" sz="1200" b="1" kern="0" spc="-1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200"/>
          </a:p>
        </p:txBody>
      </p:sp>
      <p:sp>
        <p:nvSpPr>
          <p:cNvPr id="8" name="Text 5"/>
          <p:cNvSpPr/>
          <p:nvPr/>
        </p:nvSpPr>
        <p:spPr>
          <a:xfrm>
            <a:off x="3631778" y="1720899"/>
            <a:ext cx="1606898" cy="158725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250"/>
              </a:lnSpc>
              <a:buNone/>
            </a:pPr>
            <a:r>
              <a:rPr lang="en-US" sz="2400" b="1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Definition of </a:t>
            </a:r>
            <a:r>
              <a:rPr lang="en-US" sz="2400" b="1" kern="0" spc="-3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Abelian</a:t>
            </a:r>
            <a:r>
              <a:rPr lang="en-US" sz="2400" b="1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b="1" kern="0" spc="-30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Group</a:t>
            </a:r>
          </a:p>
          <a:p>
            <a:pPr marL="0" indent="0">
              <a:lnSpc>
                <a:spcPts val="1250"/>
              </a:lnSpc>
              <a:buNone/>
            </a:pPr>
            <a:r>
              <a:rPr lang="en-US" sz="2400" b="1" kern="0" spc="-30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 </a:t>
            </a:r>
            <a:endParaRPr lang="en-US" sz="2400" b="1" kern="0" spc="-30" dirty="0">
              <a:solidFill>
                <a:srgbClr val="272525"/>
              </a:solidFill>
              <a:latin typeface="Inter" pitchFamily="34" charset="0"/>
              <a:ea typeface="Inter" pitchFamily="34" charset="-122"/>
            </a:endParaRPr>
          </a:p>
        </p:txBody>
      </p:sp>
      <p:sp>
        <p:nvSpPr>
          <p:cNvPr id="9" name="Text 6"/>
          <p:cNvSpPr/>
          <p:nvPr/>
        </p:nvSpPr>
        <p:spPr>
          <a:xfrm>
            <a:off x="3200400" y="2438400"/>
            <a:ext cx="4496544" cy="650379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280"/>
              </a:lnSpc>
              <a:buNone/>
            </a:pPr>
            <a:r>
              <a:rPr lang="en-US" sz="1800" kern="0" spc="-16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</a:t>
            </a:r>
            <a:r>
              <a:rPr lang="en-US" sz="1800" b="1" kern="0" spc="-16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800" b="1" kern="0" spc="-1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group (G, o)</a:t>
            </a:r>
            <a:r>
              <a:rPr lang="en-US" sz="1800" kern="0" spc="-1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is called </a:t>
            </a:r>
            <a:endParaRPr lang="en-US" sz="1800" kern="0" spc="-16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280"/>
              </a:lnSpc>
              <a:buNone/>
            </a:pPr>
            <a:endParaRPr lang="en-US" sz="1800" kern="0" spc="-16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280"/>
              </a:lnSpc>
              <a:buNone/>
            </a:pPr>
            <a:r>
              <a:rPr lang="en-US" sz="1800" kern="0" spc="-16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</a:t>
            </a:r>
            <a:r>
              <a:rPr lang="en-US" sz="1800" b="1" kern="0" spc="-16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800" b="1" kern="0" spc="-16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abelian</a:t>
            </a:r>
            <a:r>
              <a:rPr lang="en-US" sz="1800" b="1" kern="0" spc="-1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group if the group </a:t>
            </a:r>
            <a:r>
              <a:rPr lang="en-US" sz="1800" b="1" kern="0" spc="-16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operation</a:t>
            </a:r>
          </a:p>
          <a:p>
            <a:pPr marL="0" indent="0">
              <a:lnSpc>
                <a:spcPts val="1280"/>
              </a:lnSpc>
              <a:buNone/>
            </a:pPr>
            <a:endParaRPr lang="en-US" sz="1800" b="1" kern="0" spc="-16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280"/>
              </a:lnSpc>
              <a:buNone/>
            </a:pPr>
            <a:r>
              <a:rPr lang="en-US" sz="1800" b="1" kern="0" spc="-16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800" b="1" kern="0" spc="-1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is commutative.</a:t>
            </a:r>
            <a:r>
              <a:rPr lang="en-US" sz="1800" kern="0" spc="-1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If a o b = b o a ∀</a:t>
            </a:r>
            <a:r>
              <a:rPr lang="en-US" sz="1800" kern="0" spc="-16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a,b</a:t>
            </a:r>
            <a:r>
              <a:rPr lang="en-US" sz="1800" kern="0" spc="-1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∈ </a:t>
            </a:r>
            <a:endParaRPr lang="en-US" sz="1800" kern="0" spc="-16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280"/>
              </a:lnSpc>
              <a:buNone/>
            </a:pPr>
            <a:endParaRPr lang="en-US" sz="1800" kern="0" spc="-16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280"/>
              </a:lnSpc>
              <a:buNone/>
            </a:pPr>
            <a:r>
              <a:rPr lang="en-US" sz="1800" kern="0" spc="-16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 </a:t>
            </a:r>
            <a:r>
              <a:rPr lang="en-US" sz="1800" kern="0" spc="-1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holds then the group (G, o) is said to </a:t>
            </a:r>
            <a:r>
              <a:rPr lang="en-US" sz="1800" kern="0" spc="-16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</a:t>
            </a:r>
          </a:p>
          <a:p>
            <a:pPr marL="0" indent="0">
              <a:lnSpc>
                <a:spcPts val="1280"/>
              </a:lnSpc>
              <a:buNone/>
            </a:pPr>
            <a:endParaRPr lang="en-US" sz="1800" kern="0" spc="-16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280"/>
              </a:lnSpc>
              <a:buNone/>
            </a:pPr>
            <a:r>
              <a:rPr lang="en-US" sz="1800" kern="0" spc="-16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800" kern="0" spc="-1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 </a:t>
            </a:r>
            <a:r>
              <a:rPr lang="en-US" sz="1800" kern="0" spc="-16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abelian</a:t>
            </a:r>
            <a:r>
              <a:rPr lang="en-US" sz="1800" kern="0" spc="-1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group. </a:t>
            </a:r>
            <a:r>
              <a:rPr lang="en-US" sz="1800" kern="0" spc="-16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Abelian</a:t>
            </a:r>
            <a:r>
              <a:rPr lang="en-US" sz="1800" kern="0" spc="-1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groups are </a:t>
            </a:r>
            <a:r>
              <a:rPr lang="en-US" sz="1800" kern="0" spc="-16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also</a:t>
            </a:r>
          </a:p>
          <a:p>
            <a:pPr marL="0" indent="0">
              <a:lnSpc>
                <a:spcPts val="1280"/>
              </a:lnSpc>
              <a:buNone/>
            </a:pPr>
            <a:endParaRPr lang="en-US" sz="1800" kern="0" spc="-16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1280"/>
              </a:lnSpc>
              <a:buNone/>
            </a:pPr>
            <a:r>
              <a:rPr lang="en-US" sz="1800" kern="0" spc="-16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800" kern="0" spc="-1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known as commutative groups</a:t>
            </a:r>
            <a:r>
              <a:rPr lang="en-US" sz="800" kern="0" spc="-1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800" dirty="0"/>
          </a:p>
        </p:txBody>
      </p:sp>
      <p:sp>
        <p:nvSpPr>
          <p:cNvPr id="10" name="Shape 7"/>
          <p:cNvSpPr/>
          <p:nvPr/>
        </p:nvSpPr>
        <p:spPr>
          <a:xfrm>
            <a:off x="2590800" y="5486400"/>
            <a:ext cx="228600" cy="228600"/>
          </a:xfrm>
          <a:prstGeom prst="roundRect">
            <a:avLst>
              <a:gd name="adj" fmla="val 20003"/>
            </a:avLst>
          </a:prstGeom>
          <a:solidFill>
            <a:srgbClr val="DADBF1"/>
          </a:solidFill>
          <a:ln w="10120">
            <a:solidFill>
              <a:srgbClr val="B5B7E3"/>
            </a:solidFill>
            <a:prstDash val="solid"/>
          </a:ln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Text 8"/>
          <p:cNvSpPr/>
          <p:nvPr/>
        </p:nvSpPr>
        <p:spPr>
          <a:xfrm>
            <a:off x="3366864" y="2831604"/>
            <a:ext cx="98003" cy="190500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500"/>
              </a:lnSpc>
              <a:buNone/>
            </a:pPr>
            <a:endParaRPr lang="en-US" sz="1200" dirty="0"/>
          </a:p>
        </p:txBody>
      </p:sp>
      <p:sp>
        <p:nvSpPr>
          <p:cNvPr id="12" name="Text 9"/>
          <p:cNvSpPr/>
          <p:nvPr/>
        </p:nvSpPr>
        <p:spPr>
          <a:xfrm>
            <a:off x="3429000" y="5029200"/>
            <a:ext cx="1604962" cy="158725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250"/>
              </a:lnSpc>
              <a:buNone/>
            </a:pPr>
            <a:r>
              <a:rPr lang="en-US" sz="1800" b="1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 of </a:t>
            </a:r>
            <a:r>
              <a:rPr lang="en-US" sz="1800" b="1" kern="0" spc="-3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Abelian</a:t>
            </a:r>
            <a:r>
              <a:rPr lang="en-US" sz="1800" b="1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Groups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3276600" y="5791200"/>
            <a:ext cx="4496544" cy="162595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280"/>
              </a:lnSpc>
              <a:buNone/>
            </a:pPr>
            <a:r>
              <a:rPr lang="en-US" sz="1800" kern="0" spc="-1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 of all integers(Z,+ , *).</a:t>
            </a:r>
            <a:endParaRPr lang="en-US" sz="1800" dirty="0"/>
          </a:p>
        </p:txBody>
      </p:sp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1752600"/>
            <a:ext cx="6248400" cy="3473398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5"/>
  <p:tag name="AS_OS" val="Unix 5.15.0.1050"/>
  <p:tag name="AS_RELEASE_DATE" val="2023.09.14"/>
  <p:tag name="AS_TITLE" val="Aspose.Slides for .NET6"/>
  <p:tag name="AS_VERSION" val="2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r="http://schemas.openxmlformats.org/officeDocument/2006/relationships"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r="http://schemas.openxmlformats.org/officeDocument/2006/relationships"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r="http://schemas.openxmlformats.org/officeDocument/2006/relationships"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r="http://schemas.openxmlformats.org/officeDocument/2006/relationships"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703</Words>
  <Application>Aspose.Slides for .NET</Application>
  <PresentationFormat>Custom</PresentationFormat>
  <Paragraphs>193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Office Theme</vt:lpstr>
      <vt:lpstr>Office Theme</vt:lpstr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What happens if linear algebra wasn’t there?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Dasharadhi's</dc:creator>
  <cp:lastModifiedBy>sri</cp:lastModifiedBy>
  <cp:revision>11</cp:revision>
  <cp:lastPrinted>2023-11-30T05:05:43Z</cp:lastPrinted>
  <dcterms:created xsi:type="dcterms:W3CDTF">2023-11-30T05:05:43Z</dcterms:created>
  <dcterms:modified xsi:type="dcterms:W3CDTF">2023-12-04T15:37:44Z</dcterms:modified>
</cp:coreProperties>
</file>