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59"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9061B-5D53-4E03-8250-5E15A452924D}"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79061B-5D53-4E03-8250-5E15A452924D}"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79061B-5D53-4E03-8250-5E15A452924D}"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79061B-5D53-4E03-8250-5E15A452924D}"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9061B-5D53-4E03-8250-5E15A452924D}"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9061B-5D53-4E03-8250-5E15A452924D}"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9061B-5D53-4E03-8250-5E15A452924D}"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9061B-5D53-4E03-8250-5E15A452924D}"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A70EE-1A82-454A-8D66-6E14F0F282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us/azure/cognitive-services/speech-service/regions" TargetMode="External"/><Relationship Id="rId3" Type="http://schemas.openxmlformats.org/officeDocument/2006/relationships/hyperlink" Target="https://docs.microsoft.com/en-us/azure/cognitive-services/speech-service/spx-overview" TargetMode="External"/><Relationship Id="rId7" Type="http://schemas.openxmlformats.org/officeDocument/2006/relationships/hyperlink" Target="https://docs.microsoft.com/en-us/azure/cognitive-services/speech-service/language-support" TargetMode="External"/><Relationship Id="rId2" Type="http://schemas.openxmlformats.org/officeDocument/2006/relationships/hyperlink" Target="https://docs.microsoft.com/en-us/azure/cognitive-services/cognitive-services-apis-create-account?tabs=speech" TargetMode="External"/><Relationship Id="rId1" Type="http://schemas.openxmlformats.org/officeDocument/2006/relationships/slideLayout" Target="../slideLayouts/slideLayout2.xml"/><Relationship Id="rId6" Type="http://schemas.openxmlformats.org/officeDocument/2006/relationships/hyperlink" Target="https://docs.microsoft.com/en-us/azure/cognitive-services/speech-service/rest-speech-to-text" TargetMode="External"/><Relationship Id="rId5" Type="http://schemas.openxmlformats.org/officeDocument/2006/relationships/hyperlink" Target="https://docs.microsoft.com/en-us/azure/cognitive-services/speech-service/speech-studio-overview" TargetMode="External"/><Relationship Id="rId4" Type="http://schemas.openxmlformats.org/officeDocument/2006/relationships/hyperlink" Target="https://docs.microsoft.com/en-us/azure/cognitive-services/speech-service/speech-sdk" TargetMode="External"/><Relationship Id="rId9" Type="http://schemas.openxmlformats.org/officeDocument/2006/relationships/hyperlink" Target="https://azure.microsoft.com/pricing/details/cognitive-services/speech-servic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ognitive-services/translator/" TargetMode="External"/><Relationship Id="rId2" Type="http://schemas.openxmlformats.org/officeDocument/2006/relationships/hyperlink" Target="https://docs.microsoft.com/en-us/azure/cognitive-services/language-service/" TargetMode="External"/><Relationship Id="rId1" Type="http://schemas.openxmlformats.org/officeDocument/2006/relationships/slideLayout" Target="../slideLayouts/slideLayout2.xml"/><Relationship Id="rId5" Type="http://schemas.openxmlformats.org/officeDocument/2006/relationships/hyperlink" Target="https://docs.microsoft.com/en-us/azure/cognitive-services/qnamaker/" TargetMode="External"/><Relationship Id="rId4" Type="http://schemas.openxmlformats.org/officeDocument/2006/relationships/hyperlink" Target="https://docs.microsoft.com/en-us/azure/cognitive-services/lui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cognitive-services/content-moderator/overview" TargetMode="External"/><Relationship Id="rId2" Type="http://schemas.openxmlformats.org/officeDocument/2006/relationships/hyperlink" Target="https://docs.microsoft.com/en-us/azure/cognitive-services/anomaly-detector/" TargetMode="External"/><Relationship Id="rId1" Type="http://schemas.openxmlformats.org/officeDocument/2006/relationships/slideLayout" Target="../slideLayouts/slideLayout2.xml"/><Relationship Id="rId4" Type="http://schemas.openxmlformats.org/officeDocument/2006/relationships/hyperlink" Target="https://docs.microsoft.com/en-us/azure/cognitive-services/personaliz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0" y="274638"/>
            <a:ext cx="9144000" cy="939784"/>
          </a:xfrm>
        </p:spPr>
        <p:txBody>
          <a:bodyPr>
            <a:normAutofit/>
          </a:bodyPr>
          <a:lstStyle/>
          <a:p>
            <a:r>
              <a:rPr lang="en-IN" sz="4800" u="sng" dirty="0" smtClean="0">
                <a:solidFill>
                  <a:srgbClr val="00B050"/>
                </a:solidFill>
                <a:latin typeface="Arial Black" pitchFamily="34" charset="0"/>
              </a:rPr>
              <a:t>Voice Authentication</a:t>
            </a:r>
            <a:endParaRPr lang="en-US" sz="4800" u="sng" dirty="0">
              <a:solidFill>
                <a:srgbClr val="00B050"/>
              </a:solidFill>
              <a:latin typeface="Arial Black" pitchFamily="34" charset="0"/>
            </a:endParaRPr>
          </a:p>
        </p:txBody>
      </p:sp>
      <p:sp>
        <p:nvSpPr>
          <p:cNvPr id="21" name="Content Placeholder 20"/>
          <p:cNvSpPr>
            <a:spLocks noGrp="1"/>
          </p:cNvSpPr>
          <p:nvPr>
            <p:ph idx="1"/>
          </p:nvPr>
        </p:nvSpPr>
        <p:spPr>
          <a:xfrm>
            <a:off x="0" y="1214422"/>
            <a:ext cx="9144000" cy="5643578"/>
          </a:xfrm>
        </p:spPr>
        <p:txBody>
          <a:bodyPr>
            <a:normAutofit/>
          </a:bodyPr>
          <a:lstStyle/>
          <a:p>
            <a:r>
              <a:rPr lang="en-US" sz="5100" b="1" u="sng" dirty="0" smtClean="0">
                <a:solidFill>
                  <a:srgbClr val="FF0000"/>
                </a:solidFill>
              </a:rPr>
              <a:t>Problem Statement</a:t>
            </a:r>
          </a:p>
          <a:p>
            <a:r>
              <a:rPr lang="en-US" sz="2800" dirty="0" smtClean="0"/>
              <a:t>Authentication measures of Caller ID / PIN (personal identification numbers) / Security Questions / Device Signatures are sometime inadequate and intrusive. Identify creative methods of Customer Authentication which can be used on various channels. This should be done without deteriorating the customer experience.</a:t>
            </a:r>
          </a:p>
          <a:p>
            <a:r>
              <a:rPr lang="en-US" sz="2800" dirty="0" smtClean="0"/>
              <a:t/>
            </a:r>
            <a:br>
              <a:rPr lang="en-US" sz="2800" dirty="0" smtClean="0"/>
            </a:br>
            <a:endParaRPr lang="en-IN" dirty="0" smtClean="0"/>
          </a:p>
          <a:p>
            <a:endParaRPr lang="en-IN"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How does voice biometrics prevent fraud?</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b="1" dirty="0" smtClean="0"/>
              <a:t>Armour365™  </a:t>
            </a:r>
          </a:p>
          <a:p>
            <a:r>
              <a:rPr lang="en-US" dirty="0" smtClean="0"/>
              <a:t>armour365™ is a language and text agnostic Voice Biometrics solution.</a:t>
            </a:r>
            <a:endParaRPr lang="en-US" b="1" dirty="0" smtClean="0"/>
          </a:p>
          <a:p>
            <a:r>
              <a:rPr lang="en-US" sz="2200" dirty="0" smtClean="0"/>
              <a:t>Since voice biometrics provides real-time voice authentication by comparing a saved voiceprint with that of the caller, it helps ratify a person’s identity. Many characteristics of the caller are analyzed before authentication. At Armour365™, we use more than 120-140 characteristics while creating a voiceprint. </a:t>
            </a:r>
            <a:r>
              <a:rPr lang="en-US" sz="2200" b="1" dirty="0" smtClean="0"/>
              <a:t>Since it has an anti-spoofing layer, even if the synthetic voice is used</a:t>
            </a:r>
            <a:r>
              <a:rPr lang="en-US" sz="2200" dirty="0" smtClean="0"/>
              <a:t>, it identifies the caller as fraud and shuts them down.</a:t>
            </a:r>
            <a:endParaRPr lang="en-US" sz="2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Armour365 </a:t>
            </a:r>
            <a:r>
              <a:rPr lang="en-US" b="1" dirty="0" smtClean="0"/>
              <a:t>Voice Biometrics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28596" y="1785926"/>
            <a:ext cx="2406774" cy="21400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143240" y="1857364"/>
            <a:ext cx="2425700" cy="21780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000760" y="1928802"/>
            <a:ext cx="2400300" cy="20383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71472" y="3929066"/>
            <a:ext cx="2444750" cy="2159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Voice Biometrics Verification</a:t>
            </a:r>
            <a:endParaRPr lang="en-US" b="1" dirty="0"/>
          </a:p>
        </p:txBody>
      </p:sp>
      <p:sp>
        <p:nvSpPr>
          <p:cNvPr id="8" name="Rectangle 7"/>
          <p:cNvSpPr/>
          <p:nvPr/>
        </p:nvSpPr>
        <p:spPr>
          <a:xfrm>
            <a:off x="0" y="1214422"/>
            <a:ext cx="9001156" cy="1200329"/>
          </a:xfrm>
          <a:prstGeom prst="rect">
            <a:avLst/>
          </a:prstGeom>
        </p:spPr>
        <p:txBody>
          <a:bodyPr wrap="square">
            <a:spAutoFit/>
          </a:bodyPr>
          <a:lstStyle/>
          <a:p>
            <a:r>
              <a:rPr lang="en-US" dirty="0" smtClean="0"/>
              <a:t>Once the user’s voiceprint is captured and stored in the system, it is used to verify the user. During the authentication process, the user needs to talk. The voice biometrics system captures the voiceprint and verifies whether the voiceprint matches with the template on its database.</a:t>
            </a:r>
            <a:endParaRPr lang="en-US" dirty="0"/>
          </a:p>
        </p:txBody>
      </p:sp>
      <p:sp>
        <p:nvSpPr>
          <p:cNvPr id="10" name="Content Placeholder 9"/>
          <p:cNvSpPr>
            <a:spLocks noGrp="1"/>
          </p:cNvSpPr>
          <p:nvPr>
            <p:ph idx="1"/>
          </p:nvPr>
        </p:nvSpPr>
        <p:spPr>
          <a:xfrm>
            <a:off x="0" y="2571744"/>
            <a:ext cx="9144000" cy="4286256"/>
          </a:xfrm>
        </p:spPr>
        <p:txBody>
          <a:bodyPr/>
          <a:lstStyle/>
          <a:p>
            <a:r>
              <a:rPr lang="en-US" b="1" dirty="0" smtClean="0"/>
              <a:t>Types of Voice Biometrics Authentication</a:t>
            </a:r>
          </a:p>
          <a:p>
            <a:pPr lvl="2">
              <a:buFont typeface="Wingdings" pitchFamily="2" charset="2"/>
              <a:buChar char="ü"/>
            </a:pPr>
            <a:r>
              <a:rPr lang="en-US" b="1" dirty="0" smtClean="0"/>
              <a:t> Active Voice Biometrics</a:t>
            </a:r>
          </a:p>
          <a:p>
            <a:pPr lvl="2">
              <a:buFont typeface="Wingdings" pitchFamily="2" charset="2"/>
              <a:buChar char="ü"/>
            </a:pPr>
            <a:r>
              <a:rPr lang="en-US" b="1" dirty="0" smtClean="0"/>
              <a:t> Passive Voice Biometrics       </a:t>
            </a:r>
          </a:p>
          <a:p>
            <a:pPr lvl="2">
              <a:buNone/>
            </a:pPr>
            <a:endParaRPr lang="en-US" b="1" dirty="0" smtClean="0"/>
          </a:p>
          <a:p>
            <a:r>
              <a:rPr lang="en-US" b="1" dirty="0" smtClean="0"/>
              <a:t>Verification Parameters:</a:t>
            </a:r>
          </a:p>
          <a:p>
            <a:pPr lvl="2">
              <a:buFont typeface="Wingdings" pitchFamily="2" charset="2"/>
              <a:buChar char="v"/>
            </a:pPr>
            <a:r>
              <a:rPr lang="en-US" sz="2000" b="1" dirty="0" smtClean="0"/>
              <a:t>Time taken to authenticate</a:t>
            </a:r>
          </a:p>
          <a:p>
            <a:pPr lvl="2">
              <a:buFont typeface="Wingdings" pitchFamily="2" charset="2"/>
              <a:buChar char="v"/>
            </a:pPr>
            <a:r>
              <a:rPr lang="en-US" sz="2000" b="1" dirty="0" smtClean="0"/>
              <a:t>Data Volume</a:t>
            </a:r>
          </a:p>
          <a:p>
            <a:pPr lvl="2">
              <a:buFont typeface="Wingdings" pitchFamily="2" charset="2"/>
              <a:buChar char="v"/>
            </a:pPr>
            <a:r>
              <a:rPr lang="en-IN" sz="2000" b="1" dirty="0" smtClean="0"/>
              <a:t>Security</a:t>
            </a:r>
            <a:endParaRPr lang="en-US" sz="2000"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1143008"/>
          </a:xfrm>
        </p:spPr>
        <p:txBody>
          <a:bodyPr/>
          <a:lstStyle/>
          <a:p>
            <a:r>
              <a:rPr lang="en-IN" b="1" dirty="0" smtClean="0"/>
              <a:t>Technical skills</a:t>
            </a:r>
            <a:endParaRPr lang="en-US" b="1" dirty="0"/>
          </a:p>
        </p:txBody>
      </p:sp>
      <p:sp>
        <p:nvSpPr>
          <p:cNvPr id="3" name="Content Placeholder 2"/>
          <p:cNvSpPr>
            <a:spLocks noGrp="1"/>
          </p:cNvSpPr>
          <p:nvPr>
            <p:ph idx="1"/>
          </p:nvPr>
        </p:nvSpPr>
        <p:spPr>
          <a:xfrm>
            <a:off x="0" y="1285860"/>
            <a:ext cx="9144000" cy="5143535"/>
          </a:xfrm>
        </p:spPr>
        <p:txBody>
          <a:bodyPr>
            <a:normAutofit fontScale="85000" lnSpcReduction="10000"/>
          </a:bodyPr>
          <a:lstStyle/>
          <a:p>
            <a:r>
              <a:rPr lang="en-IN" sz="2800" dirty="0" smtClean="0"/>
              <a:t>Technology needs to be implemented for Voice biometric verification</a:t>
            </a:r>
          </a:p>
          <a:p>
            <a:pPr lvl="1">
              <a:buFont typeface="Wingdings" pitchFamily="2" charset="2"/>
              <a:buChar char="q"/>
            </a:pPr>
            <a:r>
              <a:rPr lang="en-IN" dirty="0" smtClean="0"/>
              <a:t>Front end Technical skills</a:t>
            </a:r>
          </a:p>
          <a:p>
            <a:pPr lvl="2">
              <a:buFont typeface="Wingdings" pitchFamily="2" charset="2"/>
              <a:buChar char="Ø"/>
            </a:pPr>
            <a:r>
              <a:rPr lang="en-IN" sz="2800" b="1" dirty="0" smtClean="0"/>
              <a:t>Angular</a:t>
            </a:r>
          </a:p>
          <a:p>
            <a:pPr lvl="2">
              <a:buFont typeface="Wingdings" pitchFamily="2" charset="2"/>
              <a:buChar char="Ø"/>
            </a:pPr>
            <a:r>
              <a:rPr lang="en-IN" sz="2800" b="1" dirty="0" err="1" smtClean="0"/>
              <a:t>Wpf</a:t>
            </a:r>
            <a:endParaRPr lang="en-IN" sz="2800" b="1" dirty="0" smtClean="0"/>
          </a:p>
          <a:p>
            <a:pPr lvl="1">
              <a:buFont typeface="Wingdings" pitchFamily="2" charset="2"/>
              <a:buChar char="q"/>
            </a:pPr>
            <a:r>
              <a:rPr lang="en-IN" dirty="0" smtClean="0"/>
              <a:t>Back end Technical Skills</a:t>
            </a:r>
          </a:p>
          <a:p>
            <a:pPr lvl="2">
              <a:buFont typeface="Wingdings" pitchFamily="2" charset="2"/>
              <a:buChar char="Ø"/>
            </a:pPr>
            <a:r>
              <a:rPr lang="en-IN" b="1" dirty="0" smtClean="0"/>
              <a:t>Asp.net core web </a:t>
            </a:r>
            <a:r>
              <a:rPr lang="en-IN" b="1" dirty="0" err="1" smtClean="0"/>
              <a:t>api,C</a:t>
            </a:r>
            <a:r>
              <a:rPr lang="en-IN" b="1" dirty="0" smtClean="0"/>
              <a:t>#</a:t>
            </a:r>
          </a:p>
          <a:p>
            <a:pPr lvl="2">
              <a:buFont typeface="Wingdings" pitchFamily="2" charset="2"/>
              <a:buChar char="Ø"/>
            </a:pPr>
            <a:r>
              <a:rPr lang="en-IN" b="1" dirty="0" err="1" smtClean="0"/>
              <a:t>Microservices</a:t>
            </a:r>
            <a:endParaRPr lang="en-IN" b="1" dirty="0" smtClean="0"/>
          </a:p>
          <a:p>
            <a:pPr lvl="2">
              <a:buFont typeface="Wingdings" pitchFamily="2" charset="2"/>
              <a:buChar char="Ø"/>
            </a:pPr>
            <a:r>
              <a:rPr lang="en-IN" b="1" dirty="0" smtClean="0"/>
              <a:t>Speech Service API</a:t>
            </a:r>
          </a:p>
          <a:p>
            <a:pPr lvl="2">
              <a:buFont typeface="Wingdings" pitchFamily="2" charset="2"/>
              <a:buChar char="Ø"/>
            </a:pPr>
            <a:r>
              <a:rPr lang="en-IN" b="1" dirty="0" smtClean="0"/>
              <a:t>Language API</a:t>
            </a:r>
          </a:p>
          <a:p>
            <a:pPr lvl="2">
              <a:buFont typeface="Wingdings" pitchFamily="2" charset="2"/>
              <a:buChar char="Ø"/>
            </a:pPr>
            <a:r>
              <a:rPr lang="en-IN" b="1" dirty="0" smtClean="0"/>
              <a:t>Decision API</a:t>
            </a:r>
          </a:p>
          <a:p>
            <a:pPr lvl="2">
              <a:buFont typeface="Wingdings" pitchFamily="2" charset="2"/>
              <a:buChar char="Ø"/>
            </a:pPr>
            <a:r>
              <a:rPr lang="en-US" b="1" dirty="0" smtClean="0"/>
              <a:t>Azure Cognitive Services(AI)</a:t>
            </a:r>
          </a:p>
          <a:p>
            <a:pPr lvl="2">
              <a:buFont typeface="Wingdings" pitchFamily="2" charset="2"/>
              <a:buChar char="Ø"/>
            </a:pPr>
            <a:r>
              <a:rPr lang="en-IN" b="1" dirty="0" smtClean="0"/>
              <a:t>Azure Cosmo </a:t>
            </a:r>
            <a:r>
              <a:rPr lang="en-IN" b="1" dirty="0" smtClean="0"/>
              <a:t>DB</a:t>
            </a:r>
          </a:p>
          <a:p>
            <a:pPr lvl="2">
              <a:buFont typeface="Wingdings" pitchFamily="2" charset="2"/>
              <a:buChar char="Ø"/>
            </a:pPr>
            <a:r>
              <a:rPr lang="en-IN" b="1" dirty="0" smtClean="0"/>
              <a:t>Blob storage</a:t>
            </a:r>
            <a:endParaRPr lang="en-IN" b="1" dirty="0" smtClean="0"/>
          </a:p>
          <a:p>
            <a:pPr lvl="2">
              <a:buFont typeface="Wingdings" pitchFamily="2" charset="2"/>
              <a:buChar char="Ø"/>
            </a:pPr>
            <a:r>
              <a:rPr lang="en-IN" b="1" dirty="0" err="1" smtClean="0"/>
              <a:t>Hadoop</a:t>
            </a:r>
            <a:r>
              <a:rPr lang="en-IN" b="1" dirty="0" smtClean="0"/>
              <a:t>/Big Data(Optional)</a:t>
            </a:r>
          </a:p>
          <a:p>
            <a:endParaRPr lang="en-IN" b="1" dirty="0" smtClean="0"/>
          </a:p>
          <a:p>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29718" cy="1143000"/>
          </a:xfrm>
        </p:spPr>
        <p:txBody>
          <a:bodyPr>
            <a:normAutofit fontScale="90000"/>
          </a:bodyPr>
          <a:lstStyle/>
          <a:p>
            <a:r>
              <a:rPr lang="en-US" b="1" dirty="0" smtClean="0"/>
              <a:t>How does voice biometrics work?</a:t>
            </a:r>
            <a:r>
              <a:rPr lang="en-US" dirty="0" smtClean="0"/>
              <a:t/>
            </a:r>
            <a:br>
              <a:rPr lang="en-US" dirty="0" smtClean="0"/>
            </a:b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142844" y="1785926"/>
            <a:ext cx="8715436" cy="2357454"/>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42844" y="4572008"/>
            <a:ext cx="8858312" cy="21431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Speech Service</a:t>
            </a:r>
            <a:endParaRPr lang="en-US" dirty="0"/>
          </a:p>
        </p:txBody>
      </p:sp>
      <p:sp>
        <p:nvSpPr>
          <p:cNvPr id="12" name="Content Placeholder 11"/>
          <p:cNvSpPr>
            <a:spLocks noGrp="1"/>
          </p:cNvSpPr>
          <p:nvPr>
            <p:ph idx="1"/>
          </p:nvPr>
        </p:nvSpPr>
        <p:spPr/>
        <p:txBody>
          <a:bodyPr>
            <a:normAutofit/>
          </a:bodyPr>
          <a:lstStyle/>
          <a:p>
            <a:r>
              <a:rPr lang="en-US" sz="2000" dirty="0" smtClean="0"/>
              <a:t>The Speech service provides speech-to-text and text-to-speech capabilities with an </a:t>
            </a:r>
            <a:r>
              <a:rPr lang="en-US" sz="2000" dirty="0" smtClean="0">
                <a:hlinkClick r:id="rId2"/>
              </a:rPr>
              <a:t>Azure Speech resource</a:t>
            </a:r>
            <a:r>
              <a:rPr lang="en-US" sz="2000" dirty="0" smtClean="0"/>
              <a:t>. You can transcribe speech to text with high accuracy, produce natural-sounding text-to-speech voices, translate spoken audio, and use speaker recognition during conversations.</a:t>
            </a:r>
          </a:p>
          <a:p>
            <a:endParaRPr lang="en-US" sz="2000" dirty="0" smtClean="0"/>
          </a:p>
          <a:p>
            <a:r>
              <a:rPr lang="en-US" sz="2000" dirty="0" smtClean="0"/>
              <a:t>Create custom voices, add specific words to your base vocabulary, or build your own models. Run Speech anywhere, in the cloud or at the edge in containers. It's easy to speech enable your applications, tools, and devices with the </a:t>
            </a:r>
            <a:r>
              <a:rPr lang="en-US" sz="2000" dirty="0" smtClean="0">
                <a:hlinkClick r:id="rId3"/>
              </a:rPr>
              <a:t>Speech CLI</a:t>
            </a:r>
            <a:r>
              <a:rPr lang="en-US" sz="2000" dirty="0" smtClean="0"/>
              <a:t>, </a:t>
            </a:r>
            <a:r>
              <a:rPr lang="en-US" sz="2000" dirty="0" smtClean="0">
                <a:hlinkClick r:id="rId4"/>
              </a:rPr>
              <a:t>Speech SDK</a:t>
            </a:r>
            <a:r>
              <a:rPr lang="en-US" sz="2000" dirty="0" smtClean="0"/>
              <a:t>, </a:t>
            </a:r>
            <a:r>
              <a:rPr lang="en-US" sz="2000" dirty="0" smtClean="0">
                <a:hlinkClick r:id="rId5"/>
              </a:rPr>
              <a:t>Speech Studio</a:t>
            </a:r>
            <a:r>
              <a:rPr lang="en-US" sz="2000" dirty="0" smtClean="0"/>
              <a:t>, or </a:t>
            </a:r>
            <a:r>
              <a:rPr lang="en-US" sz="2000" dirty="0" smtClean="0">
                <a:hlinkClick r:id="rId6"/>
              </a:rPr>
              <a:t>REST APIs</a:t>
            </a:r>
            <a:r>
              <a:rPr lang="en-US" sz="2000" dirty="0" smtClean="0"/>
              <a:t>.</a:t>
            </a:r>
          </a:p>
          <a:p>
            <a:r>
              <a:rPr lang="en-US" sz="2000" dirty="0" smtClean="0"/>
              <a:t>Speech is available for many </a:t>
            </a:r>
            <a:r>
              <a:rPr lang="en-US" sz="2000" dirty="0" smtClean="0">
                <a:hlinkClick r:id="rId7"/>
              </a:rPr>
              <a:t>languages</a:t>
            </a:r>
            <a:r>
              <a:rPr lang="en-US" sz="2000" dirty="0" smtClean="0"/>
              <a:t>, </a:t>
            </a:r>
            <a:r>
              <a:rPr lang="en-US" sz="2000" dirty="0" smtClean="0">
                <a:hlinkClick r:id="rId8"/>
              </a:rPr>
              <a:t>regions</a:t>
            </a:r>
            <a:r>
              <a:rPr lang="en-US" sz="2000" dirty="0" smtClean="0"/>
              <a:t>, and </a:t>
            </a:r>
            <a:r>
              <a:rPr lang="en-US" sz="2000" dirty="0" smtClean="0">
                <a:hlinkClick r:id="rId9"/>
              </a:rPr>
              <a:t>price points</a:t>
            </a:r>
            <a:r>
              <a:rPr lang="en-US" sz="2000" dirty="0" smtClean="0"/>
              <a:t>.</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Language APIs</a:t>
            </a:r>
            <a:br>
              <a:rPr lang="en-US" b="1" dirty="0" smtClean="0"/>
            </a:br>
            <a:endParaRPr lang="en-US" dirty="0"/>
          </a:p>
        </p:txBody>
      </p:sp>
      <p:sp>
        <p:nvSpPr>
          <p:cNvPr id="3" name="Content Placeholder 2"/>
          <p:cNvSpPr>
            <a:spLocks noGrp="1"/>
          </p:cNvSpPr>
          <p:nvPr>
            <p:ph idx="1"/>
          </p:nvPr>
        </p:nvSpPr>
        <p:spPr/>
        <p:txBody>
          <a:bodyPr>
            <a:noAutofit/>
          </a:bodyPr>
          <a:lstStyle/>
          <a:p>
            <a:r>
              <a:rPr lang="en-US" sz="1800" dirty="0" smtClean="0">
                <a:hlinkClick r:id="rId2" tooltip="Language service"/>
              </a:rPr>
              <a:t>Language service</a:t>
            </a:r>
            <a:r>
              <a:rPr lang="en-US" sz="1800" dirty="0" smtClean="0"/>
              <a:t>:</a:t>
            </a:r>
          </a:p>
          <a:p>
            <a:r>
              <a:rPr lang="en-US" sz="1800" dirty="0" smtClean="0"/>
              <a:t>Azure Language service provides several Natural Language Processing (NLP) features to understand and analyze text.</a:t>
            </a:r>
          </a:p>
          <a:p>
            <a:r>
              <a:rPr lang="en-US" sz="1800" dirty="0" smtClean="0">
                <a:hlinkClick r:id="rId3" tooltip="Translator"/>
              </a:rPr>
              <a:t>Translator</a:t>
            </a:r>
            <a:r>
              <a:rPr lang="en-US" sz="1800" dirty="0" smtClean="0"/>
              <a:t>:</a:t>
            </a:r>
          </a:p>
          <a:p>
            <a:r>
              <a:rPr lang="en-US" sz="1800" dirty="0" smtClean="0"/>
              <a:t>Translator provides machine-based text translation in near real time</a:t>
            </a:r>
          </a:p>
          <a:p>
            <a:r>
              <a:rPr lang="en-US" sz="1800" dirty="0" smtClean="0">
                <a:hlinkClick r:id="rId4" tooltip="Language Understanding"/>
              </a:rPr>
              <a:t>Language Understanding LUIS</a:t>
            </a:r>
            <a:endParaRPr lang="en-US" sz="1800" dirty="0" smtClean="0"/>
          </a:p>
          <a:p>
            <a:r>
              <a:rPr lang="en-US" sz="1800" dirty="0" smtClean="0"/>
              <a:t>Language Understanding (LUIS) is a cloud-based conversational AI service that applies custom machine-learning intelligence to a user's conversational or natural language text to predict overall meaning and pull out relevant information..</a:t>
            </a:r>
          </a:p>
          <a:p>
            <a:r>
              <a:rPr lang="en-US" sz="1800" dirty="0" err="1" smtClean="0">
                <a:hlinkClick r:id="rId5" tooltip="QnA Maker"/>
              </a:rPr>
              <a:t>QnA</a:t>
            </a:r>
            <a:r>
              <a:rPr lang="en-US" sz="1800" dirty="0" smtClean="0">
                <a:hlinkClick r:id="rId5" tooltip="QnA Maker"/>
              </a:rPr>
              <a:t> Maker</a:t>
            </a:r>
            <a:endParaRPr lang="en-US" sz="1800" dirty="0" smtClean="0"/>
          </a:p>
          <a:p>
            <a:r>
              <a:rPr lang="en-US" sz="1800" dirty="0" err="1" smtClean="0"/>
              <a:t>QnA</a:t>
            </a:r>
            <a:r>
              <a:rPr lang="en-US" sz="1800" dirty="0" smtClean="0"/>
              <a:t> Maker allows you to build a question and answer service from your semi-structured content.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APIs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000" u="sng" dirty="0" smtClean="0">
                <a:hlinkClick r:id="rId2" tooltip="Anomaly Detector"/>
              </a:rPr>
              <a:t>Anomaly Detector</a:t>
            </a:r>
            <a:endParaRPr lang="en-US" sz="2000" u="sng" dirty="0" smtClean="0"/>
          </a:p>
          <a:p>
            <a:r>
              <a:rPr lang="en-US" sz="2000" dirty="0" smtClean="0"/>
              <a:t>Anomaly Detector allows you to monitor and detect abnormalities in your time series data.</a:t>
            </a:r>
          </a:p>
          <a:p>
            <a:endParaRPr lang="en-US" sz="2000" dirty="0" smtClean="0"/>
          </a:p>
          <a:p>
            <a:r>
              <a:rPr lang="en-US" sz="2000" u="sng" dirty="0" smtClean="0">
                <a:hlinkClick r:id="rId3" tooltip="Content Moderator"/>
              </a:rPr>
              <a:t>Content Moderator</a:t>
            </a:r>
            <a:endParaRPr lang="en-US" sz="2000" u="sng" dirty="0" smtClean="0"/>
          </a:p>
          <a:p>
            <a:r>
              <a:rPr lang="en-US" sz="2000" dirty="0" smtClean="0"/>
              <a:t>Content Moderator provides monitoring for possible offensive, undesirable, and risky content.</a:t>
            </a:r>
          </a:p>
          <a:p>
            <a:pPr>
              <a:buNone/>
            </a:pPr>
            <a:endParaRPr lang="en-US" sz="2000" dirty="0" smtClean="0"/>
          </a:p>
          <a:p>
            <a:r>
              <a:rPr lang="en-US" sz="2000" u="sng" dirty="0" err="1" smtClean="0">
                <a:hlinkClick r:id="rId4" tooltip="Personalizer"/>
              </a:rPr>
              <a:t>Personalizer</a:t>
            </a:r>
            <a:endParaRPr lang="en-US" sz="2000" u="sng" dirty="0" smtClean="0"/>
          </a:p>
          <a:p>
            <a:r>
              <a:rPr lang="en-US" sz="2000" dirty="0" err="1" smtClean="0"/>
              <a:t>Personalizer</a:t>
            </a:r>
            <a:r>
              <a:rPr lang="en-US" sz="2000" dirty="0" smtClean="0"/>
              <a:t> allows you to choose the best experience to show to your users, learning from their real-time behavior.</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Create a new Azure Cognitive Services resource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r>
              <a:rPr lang="en-US" sz="2400" dirty="0" smtClean="0"/>
              <a:t>    The multi-service resource is named </a:t>
            </a:r>
            <a:r>
              <a:rPr lang="en-US" sz="2400" b="1" dirty="0" smtClean="0"/>
              <a:t>Cognitive Services</a:t>
            </a:r>
            <a:r>
              <a:rPr lang="en-US" sz="2400" dirty="0" smtClean="0"/>
              <a:t> in the portal. The multi-service resource enables access to the following Cognitive Services:</a:t>
            </a:r>
          </a:p>
          <a:p>
            <a:pPr lvl="3">
              <a:buFont typeface="Wingdings" pitchFamily="2" charset="2"/>
              <a:buChar char="q"/>
            </a:pPr>
            <a:r>
              <a:rPr lang="en-US" sz="2400" b="1" dirty="0" smtClean="0"/>
              <a:t>Decision</a:t>
            </a:r>
            <a:r>
              <a:rPr lang="en-US" sz="2400" dirty="0" smtClean="0"/>
              <a:t> - Content Moderator</a:t>
            </a:r>
          </a:p>
          <a:p>
            <a:pPr lvl="3">
              <a:buFont typeface="Wingdings" pitchFamily="2" charset="2"/>
              <a:buChar char="q"/>
            </a:pPr>
            <a:r>
              <a:rPr lang="en-US" sz="2400" b="1" dirty="0" smtClean="0"/>
              <a:t>Language</a:t>
            </a:r>
            <a:r>
              <a:rPr lang="en-US" sz="2400" dirty="0" smtClean="0"/>
              <a:t> - Language, Translator</a:t>
            </a:r>
          </a:p>
          <a:p>
            <a:pPr lvl="3">
              <a:buFont typeface="Wingdings" pitchFamily="2" charset="2"/>
              <a:buChar char="q"/>
            </a:pPr>
            <a:r>
              <a:rPr lang="en-US" sz="2400" b="1" dirty="0" smtClean="0"/>
              <a:t>Speech</a:t>
            </a:r>
            <a:r>
              <a:rPr lang="en-US" sz="2400" dirty="0" smtClean="0"/>
              <a:t> - Speech</a:t>
            </a:r>
          </a:p>
          <a:p>
            <a:pPr lvl="2">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sz="3600" b="1" dirty="0" smtClean="0"/>
              <a:t>Voice Authentication Technical work flow </a:t>
            </a:r>
            <a:endParaRPr lang="en-US" sz="3600" b="1" dirty="0"/>
          </a:p>
        </p:txBody>
      </p:sp>
      <p:sp>
        <p:nvSpPr>
          <p:cNvPr id="3" name="Content Placeholder 2"/>
          <p:cNvSpPr>
            <a:spLocks noGrp="1"/>
          </p:cNvSpPr>
          <p:nvPr>
            <p:ph idx="1"/>
          </p:nvPr>
        </p:nvSpPr>
        <p:spPr>
          <a:xfrm>
            <a:off x="0" y="1428736"/>
            <a:ext cx="9144000" cy="5429264"/>
          </a:xfrm>
        </p:spPr>
        <p:txBody>
          <a:bodyPr>
            <a:normAutofit/>
          </a:bodyPr>
          <a:lstStyle/>
          <a:p>
            <a:r>
              <a:rPr lang="en-US" sz="2000" dirty="0" smtClean="0"/>
              <a:t>Authentication with User ID and Password with additional factor of voice authentication(MFA)</a:t>
            </a:r>
          </a:p>
          <a:p>
            <a:r>
              <a:rPr lang="en-US" sz="2000" dirty="0" smtClean="0"/>
              <a:t>Micro services talks to each other while processing voice print into DB.</a:t>
            </a:r>
            <a:endParaRPr lang="en-US" sz="2000" dirty="0" smtClean="0"/>
          </a:p>
          <a:p>
            <a:r>
              <a:rPr lang="en-US" sz="2000" dirty="0" smtClean="0"/>
              <a:t>Voice print stored in Azure </a:t>
            </a:r>
            <a:r>
              <a:rPr lang="en-US" sz="2000" dirty="0" err="1" smtClean="0"/>
              <a:t>cosmo</a:t>
            </a:r>
            <a:r>
              <a:rPr lang="en-US" sz="2000" dirty="0" smtClean="0"/>
              <a:t> </a:t>
            </a:r>
            <a:r>
              <a:rPr lang="en-US" sz="2000" dirty="0" smtClean="0"/>
              <a:t>db /Blob/</a:t>
            </a:r>
            <a:r>
              <a:rPr lang="en-US" sz="2000" dirty="0" err="1" smtClean="0"/>
              <a:t>Hadoop</a:t>
            </a:r>
            <a:r>
              <a:rPr lang="en-US" sz="2000" dirty="0" smtClean="0"/>
              <a:t> for </a:t>
            </a:r>
            <a:r>
              <a:rPr lang="en-US" sz="2000" dirty="0" err="1" smtClean="0"/>
              <a:t>unstrutred</a:t>
            </a:r>
            <a:r>
              <a:rPr lang="en-US" sz="2000" dirty="0" smtClean="0"/>
              <a:t> data.</a:t>
            </a:r>
            <a:endParaRPr lang="en-US" sz="2000" dirty="0" smtClean="0"/>
          </a:p>
          <a:p>
            <a:r>
              <a:rPr lang="en-US" sz="2000" dirty="0" smtClean="0"/>
              <a:t>SSL layer with HTTP protocol communication with </a:t>
            </a:r>
            <a:r>
              <a:rPr lang="en-US" sz="2000" dirty="0" smtClean="0"/>
              <a:t>server</a:t>
            </a:r>
          </a:p>
          <a:p>
            <a:r>
              <a:rPr lang="en-IN" sz="2000" dirty="0" smtClean="0"/>
              <a:t>Scalability and consistency with Azure  Data </a:t>
            </a:r>
            <a:r>
              <a:rPr lang="en-IN" sz="2000" dirty="0" err="1" smtClean="0"/>
              <a:t>centers</a:t>
            </a:r>
            <a:endParaRPr lang="en-US" sz="2000" dirty="0"/>
          </a:p>
        </p:txBody>
      </p:sp>
      <p:sp>
        <p:nvSpPr>
          <p:cNvPr id="5" name="Rectangle 4"/>
          <p:cNvSpPr/>
          <p:nvPr/>
        </p:nvSpPr>
        <p:spPr>
          <a:xfrm>
            <a:off x="142844" y="3929066"/>
            <a:ext cx="150016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User Interface Login</a:t>
            </a:r>
            <a:endParaRPr lang="en-US" sz="1600" dirty="0"/>
          </a:p>
        </p:txBody>
      </p:sp>
      <p:sp>
        <p:nvSpPr>
          <p:cNvPr id="6" name="Rectangle 5"/>
          <p:cNvSpPr/>
          <p:nvPr/>
        </p:nvSpPr>
        <p:spPr>
          <a:xfrm>
            <a:off x="214282" y="5572140"/>
            <a:ext cx="150019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Speech service </a:t>
            </a:r>
            <a:r>
              <a:rPr lang="en-IN" sz="1600" dirty="0" err="1" smtClean="0"/>
              <a:t>api</a:t>
            </a:r>
            <a:r>
              <a:rPr lang="en-IN" sz="1600" dirty="0" smtClean="0"/>
              <a:t> </a:t>
            </a:r>
            <a:endParaRPr lang="en-US" sz="1600" dirty="0"/>
          </a:p>
        </p:txBody>
      </p:sp>
      <p:sp>
        <p:nvSpPr>
          <p:cNvPr id="7" name="Flowchart: Magnetic Disk 6"/>
          <p:cNvSpPr/>
          <p:nvPr/>
        </p:nvSpPr>
        <p:spPr>
          <a:xfrm>
            <a:off x="6215074" y="5429264"/>
            <a:ext cx="785818" cy="7143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Azure Cosmo  DB</a:t>
            </a:r>
            <a:endParaRPr lang="en-US" sz="1600" dirty="0"/>
          </a:p>
        </p:txBody>
      </p:sp>
      <p:sp>
        <p:nvSpPr>
          <p:cNvPr id="8" name="Oval 7"/>
          <p:cNvSpPr/>
          <p:nvPr/>
        </p:nvSpPr>
        <p:spPr>
          <a:xfrm>
            <a:off x="6215074" y="3857628"/>
            <a:ext cx="121444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Voice verification</a:t>
            </a:r>
            <a:endParaRPr lang="en-US" sz="1600" dirty="0"/>
          </a:p>
        </p:txBody>
      </p:sp>
      <p:sp>
        <p:nvSpPr>
          <p:cNvPr id="9" name="Oval 8"/>
          <p:cNvSpPr/>
          <p:nvPr/>
        </p:nvSpPr>
        <p:spPr>
          <a:xfrm>
            <a:off x="2214546" y="4500570"/>
            <a:ext cx="1143008"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User Id</a:t>
            </a:r>
            <a:endParaRPr lang="en-US" sz="1600" dirty="0"/>
          </a:p>
        </p:txBody>
      </p:sp>
      <p:cxnSp>
        <p:nvCxnSpPr>
          <p:cNvPr id="15" name="Straight Arrow Connector 14"/>
          <p:cNvCxnSpPr/>
          <p:nvPr/>
        </p:nvCxnSpPr>
        <p:spPr>
          <a:xfrm>
            <a:off x="3071802" y="4929198"/>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14546" y="3571876"/>
            <a:ext cx="1143008" cy="62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Password</a:t>
            </a:r>
            <a:endParaRPr lang="en-US" sz="1600" dirty="0"/>
          </a:p>
        </p:txBody>
      </p:sp>
      <p:sp>
        <p:nvSpPr>
          <p:cNvPr id="23" name="Diamond 22"/>
          <p:cNvSpPr/>
          <p:nvPr/>
        </p:nvSpPr>
        <p:spPr>
          <a:xfrm>
            <a:off x="4572000" y="3786190"/>
            <a:ext cx="1500198" cy="13573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Multi </a:t>
            </a:r>
            <a:r>
              <a:rPr lang="en-IN" sz="1400" dirty="0" err="1" smtClean="0"/>
              <a:t>factcor</a:t>
            </a:r>
            <a:r>
              <a:rPr lang="en-IN" sz="1400" dirty="0" smtClean="0"/>
              <a:t> Authentication</a:t>
            </a:r>
            <a:endParaRPr lang="en-US" sz="1400" dirty="0"/>
          </a:p>
        </p:txBody>
      </p:sp>
      <p:sp>
        <p:nvSpPr>
          <p:cNvPr id="24" name="Parallelogram 23"/>
          <p:cNvSpPr/>
          <p:nvPr/>
        </p:nvSpPr>
        <p:spPr>
          <a:xfrm>
            <a:off x="3571868" y="3857628"/>
            <a:ext cx="857256" cy="7858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Verified</a:t>
            </a:r>
            <a:endParaRPr lang="en-US" sz="1400" dirty="0"/>
          </a:p>
        </p:txBody>
      </p:sp>
      <p:sp>
        <p:nvSpPr>
          <p:cNvPr id="26" name="Parallelogram 25"/>
          <p:cNvSpPr/>
          <p:nvPr/>
        </p:nvSpPr>
        <p:spPr>
          <a:xfrm>
            <a:off x="7572396" y="3857628"/>
            <a:ext cx="857256" cy="7858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Verified</a:t>
            </a:r>
            <a:endParaRPr lang="en-US" sz="1400" dirty="0"/>
          </a:p>
        </p:txBody>
      </p:sp>
      <p:sp>
        <p:nvSpPr>
          <p:cNvPr id="27" name="Rectangle 26"/>
          <p:cNvSpPr/>
          <p:nvPr/>
        </p:nvSpPr>
        <p:spPr>
          <a:xfrm>
            <a:off x="4857752" y="5572140"/>
            <a:ext cx="100013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Azure AI</a:t>
            </a:r>
            <a:endParaRPr lang="en-US" sz="1600" dirty="0"/>
          </a:p>
        </p:txBody>
      </p:sp>
      <p:cxnSp>
        <p:nvCxnSpPr>
          <p:cNvPr id="30" name="Straight Arrow Connector 29"/>
          <p:cNvCxnSpPr>
            <a:endCxn id="17" idx="2"/>
          </p:cNvCxnSpPr>
          <p:nvPr/>
        </p:nvCxnSpPr>
        <p:spPr>
          <a:xfrm flipV="1">
            <a:off x="1714480" y="3886200"/>
            <a:ext cx="500066" cy="400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9" idx="2"/>
          </p:cNvCxnSpPr>
          <p:nvPr/>
        </p:nvCxnSpPr>
        <p:spPr>
          <a:xfrm>
            <a:off x="1714480" y="4357694"/>
            <a:ext cx="500066"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4" idx="5"/>
          </p:cNvCxnSpPr>
          <p:nvPr/>
        </p:nvCxnSpPr>
        <p:spPr>
          <a:xfrm rot="5400000" flipH="1" flipV="1">
            <a:off x="3210213" y="4397879"/>
            <a:ext cx="607223" cy="312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6"/>
            <a:endCxn id="24" idx="5"/>
          </p:cNvCxnSpPr>
          <p:nvPr/>
        </p:nvCxnSpPr>
        <p:spPr>
          <a:xfrm>
            <a:off x="3357554" y="3886200"/>
            <a:ext cx="312541" cy="364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357686" y="4214818"/>
            <a:ext cx="28575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3"/>
          </p:cNvCxnSpPr>
          <p:nvPr/>
        </p:nvCxnSpPr>
        <p:spPr>
          <a:xfrm flipV="1">
            <a:off x="6072198" y="4429132"/>
            <a:ext cx="21431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8" idx="6"/>
            <a:endCxn id="26" idx="5"/>
          </p:cNvCxnSpPr>
          <p:nvPr/>
        </p:nvCxnSpPr>
        <p:spPr>
          <a:xfrm flipV="1">
            <a:off x="7429520" y="4250537"/>
            <a:ext cx="241103" cy="6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358214" y="4214818"/>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8393933" y="4679165"/>
            <a:ext cx="100013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677835" y="5393545"/>
            <a:ext cx="35798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57224" y="5214950"/>
            <a:ext cx="8072494"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928794" y="5572140"/>
            <a:ext cx="135732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Language API</a:t>
            </a:r>
            <a:endParaRPr lang="en-US" sz="1600" dirty="0"/>
          </a:p>
        </p:txBody>
      </p:sp>
      <p:sp>
        <p:nvSpPr>
          <p:cNvPr id="42" name="Flowchart: Magnetic Disk 41"/>
          <p:cNvSpPr/>
          <p:nvPr/>
        </p:nvSpPr>
        <p:spPr>
          <a:xfrm>
            <a:off x="7786710" y="5357826"/>
            <a:ext cx="1000132" cy="928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Hadoop</a:t>
            </a:r>
            <a:endParaRPr lang="en-US" dirty="0"/>
          </a:p>
        </p:txBody>
      </p:sp>
      <p:sp>
        <p:nvSpPr>
          <p:cNvPr id="34" name="Rectangle 33"/>
          <p:cNvSpPr/>
          <p:nvPr/>
        </p:nvSpPr>
        <p:spPr>
          <a:xfrm>
            <a:off x="3571868" y="5572140"/>
            <a:ext cx="107157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Decision API</a:t>
            </a:r>
            <a:endParaRPr lang="en-US" sz="1600" dirty="0"/>
          </a:p>
        </p:txBody>
      </p:sp>
      <p:cxnSp>
        <p:nvCxnSpPr>
          <p:cNvPr id="45" name="Straight Arrow Connector 44"/>
          <p:cNvCxnSpPr>
            <a:stCxn id="6" idx="3"/>
            <a:endCxn id="33" idx="1"/>
          </p:cNvCxnSpPr>
          <p:nvPr/>
        </p:nvCxnSpPr>
        <p:spPr>
          <a:xfrm>
            <a:off x="1714480" y="592933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7554" y="592933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4" idx="3"/>
            <a:endCxn id="27" idx="1"/>
          </p:cNvCxnSpPr>
          <p:nvPr/>
        </p:nvCxnSpPr>
        <p:spPr>
          <a:xfrm>
            <a:off x="4643438" y="5893611"/>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7" idx="3"/>
            <a:endCxn id="7" idx="2"/>
          </p:cNvCxnSpPr>
          <p:nvPr/>
        </p:nvCxnSpPr>
        <p:spPr>
          <a:xfrm flipV="1">
            <a:off x="5857884" y="5786454"/>
            <a:ext cx="357190"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 idx="4"/>
          </p:cNvCxnSpPr>
          <p:nvPr/>
        </p:nvCxnSpPr>
        <p:spPr>
          <a:xfrm>
            <a:off x="7000892" y="5786454"/>
            <a:ext cx="785818" cy="142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n 36"/>
          <p:cNvSpPr/>
          <p:nvPr/>
        </p:nvSpPr>
        <p:spPr>
          <a:xfrm>
            <a:off x="6286512" y="6215082"/>
            <a:ext cx="785818" cy="64291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Blob</a:t>
            </a:r>
            <a:endParaRPr lang="en-US" sz="1600" dirty="0"/>
          </a:p>
        </p:txBody>
      </p:sp>
      <p:cxnSp>
        <p:nvCxnSpPr>
          <p:cNvPr id="43" name="Straight Arrow Connector 42"/>
          <p:cNvCxnSpPr>
            <a:stCxn id="27" idx="3"/>
            <a:endCxn id="37" idx="2"/>
          </p:cNvCxnSpPr>
          <p:nvPr/>
        </p:nvCxnSpPr>
        <p:spPr>
          <a:xfrm>
            <a:off x="5857884" y="5893611"/>
            <a:ext cx="428628" cy="642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072330" y="5929330"/>
            <a:ext cx="714380" cy="535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TotalTime>
  <Words>490</Words>
  <Application>Microsoft Office PowerPoint</Application>
  <PresentationFormat>On-screen Show (4:3)</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Voice Authentication</vt:lpstr>
      <vt:lpstr>Voice Biometrics Verification</vt:lpstr>
      <vt:lpstr>Technical skills</vt:lpstr>
      <vt:lpstr>How does voice biometrics work? </vt:lpstr>
      <vt:lpstr>Speech Service</vt:lpstr>
      <vt:lpstr>Language APIs </vt:lpstr>
      <vt:lpstr>Decision APIs </vt:lpstr>
      <vt:lpstr>Create a new Azure Cognitive Services resource </vt:lpstr>
      <vt:lpstr>Voice Authentication Technical work flow </vt:lpstr>
      <vt:lpstr>How does voice biometrics prevent fraud? </vt:lpstr>
      <vt:lpstr>Armour365 Voice Biometrics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Nisha mekala</dc:creator>
  <cp:lastModifiedBy>Nisha mekala</cp:lastModifiedBy>
  <cp:revision>41</cp:revision>
  <dcterms:created xsi:type="dcterms:W3CDTF">2022-08-31T08:12:45Z</dcterms:created>
  <dcterms:modified xsi:type="dcterms:W3CDTF">2022-09-20T17:27:04Z</dcterms:modified>
</cp:coreProperties>
</file>