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7" r:id="rId30"/>
    <p:sldId id="289" r:id="rId31"/>
    <p:sldId id="291" r:id="rId32"/>
    <p:sldId id="293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7597" autoAdjust="0"/>
  </p:normalViewPr>
  <p:slideViewPr>
    <p:cSldViewPr>
      <p:cViewPr varScale="1">
        <p:scale>
          <a:sx n="135" d="100"/>
          <a:sy n="135" d="100"/>
        </p:scale>
        <p:origin x="12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6620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/related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2;gd54964b370_0_10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73;gd54964b370_0_10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6;g13617354b36_0_34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67;g13617354b36_0_34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2;g123292ca0de_0_156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83;g123292ca0de_0_1561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2;g123292ca0de_0_158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03;g123292ca0de_0_158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4;g123292ca0de_0_182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665;g123292ca0de_0_182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5;g13617354b36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86;g13617354b36_0_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4;gdca97be06f_1_164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295;gdca97be06f_1_164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3;ge5d497594f_0_2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64;ge5d497594f_0_2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2;g123292ca0de_0_10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73;g123292ca0de_0_10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2;g13617354b36_0_32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493;g13617354b36_0_326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2;g123292ca0de_0_128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13;g123292ca0de_0_1283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3;g123292ca0de_0_1568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34;g123292ca0de_0_1568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3" tooltip="https://chrome.google.com/webstore/detail/slides-timer/nfhjdkmpebifdelclimjfaackjhiglpc/related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48;g123292ca0de_0_130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549;g123292ca0de_0_1302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Титульник" userDrawn="1">
  <p:cSld name="TITLE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2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;p14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4;p14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5;p1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97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p2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3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01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TITLE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3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4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4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06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7;p2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9;p2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0;p2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1;p2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2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3;p2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2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2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18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9;p2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1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BM Plex Sans SemiBold"/>
              <a:buNone/>
              <a:defRPr sz="36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2;p2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23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4;p2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26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" userDrawn="1">
  <p:cSld name="1_Title slide 5_2_1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33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3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1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1"/>
          <p:cNvSpPr>
            <a:spLocks noGrp="1"/>
          </p:cNvSpPr>
          <p:nvPr>
            <p:ph type="subTitle" idx="2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39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0;p31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" userDrawn="1">
  <p:cSld name="1_Title slide 5_2_1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2;p3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3;p32"/>
          <p:cNvSpPr>
            <a:spLocks noGrp="1"/>
          </p:cNvSpPr>
          <p:nvPr>
            <p:ph type="subTitle" idx="1"/>
          </p:nvPr>
        </p:nvSpPr>
        <p:spPr bwMode="auto"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144;p3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p3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 Титульник" userDrawn="1">
  <p:cSld name="TITLE_1_4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7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8;p1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9;p1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0;p1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Что будет на уроке - 1 вариант" userDrawn="1">
  <p:cSld name="1_Title slide 5_2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7;p3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8;p33"/>
          <p:cNvSpPr>
            <a:spLocks noGrp="1"/>
          </p:cNvSpPr>
          <p:nvPr>
            <p:ph type="subTitle" idx="1"/>
          </p:nvPr>
        </p:nvSpPr>
        <p:spPr bwMode="auto"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9;p33"/>
          <p:cNvSpPr>
            <a:spLocks noGrp="1"/>
          </p:cNvSpPr>
          <p:nvPr>
            <p:ph type="body" idx="2"/>
          </p:nvPr>
        </p:nvSpPr>
        <p:spPr bwMode="auto"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0;p33"/>
          <p:cNvSpPr>
            <a:spLocks noGrp="1"/>
          </p:cNvSpPr>
          <p:nvPr>
            <p:ph type="subTitle" idx="3"/>
          </p:nvPr>
        </p:nvSpPr>
        <p:spPr bwMode="auto"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1;p33"/>
          <p:cNvSpPr>
            <a:spLocks noGrp="1"/>
          </p:cNvSpPr>
          <p:nvPr>
            <p:ph type="body" idx="4"/>
          </p:nvPr>
        </p:nvSpPr>
        <p:spPr bwMode="auto"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52;p33"/>
          <p:cNvSpPr>
            <a:spLocks noGrp="1"/>
          </p:cNvSpPr>
          <p:nvPr>
            <p:ph type="subTitle" idx="5"/>
          </p:nvPr>
        </p:nvSpPr>
        <p:spPr bwMode="auto"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53;p33"/>
          <p:cNvSpPr>
            <a:spLocks noGrp="1"/>
          </p:cNvSpPr>
          <p:nvPr>
            <p:ph type="body" idx="6"/>
          </p:nvPr>
        </p:nvSpPr>
        <p:spPr bwMode="auto"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54;p33"/>
          <p:cNvSpPr>
            <a:spLocks noGrp="1"/>
          </p:cNvSpPr>
          <p:nvPr>
            <p:ph type="subTitle" idx="7"/>
          </p:nvPr>
        </p:nvSpPr>
        <p:spPr bwMode="auto"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55;p33"/>
          <p:cNvSpPr>
            <a:spLocks noGrp="1"/>
          </p:cNvSpPr>
          <p:nvPr>
            <p:ph type="body" idx="8"/>
          </p:nvPr>
        </p:nvSpPr>
        <p:spPr bwMode="auto"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56;p33"/>
          <p:cNvSpPr>
            <a:spLocks noGrp="1"/>
          </p:cNvSpPr>
          <p:nvPr>
            <p:ph type="subTitle" idx="9"/>
          </p:nvPr>
        </p:nvSpPr>
        <p:spPr bwMode="auto"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57;p33"/>
          <p:cNvSpPr>
            <a:spLocks noGrp="1"/>
          </p:cNvSpPr>
          <p:nvPr>
            <p:ph type="body" idx="13"/>
          </p:nvPr>
        </p:nvSpPr>
        <p:spPr bwMode="auto"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8;p33"/>
          <p:cNvSpPr>
            <a:spLocks noGrp="1"/>
          </p:cNvSpPr>
          <p:nvPr>
            <p:ph type="subTitle" idx="14"/>
          </p:nvPr>
        </p:nvSpPr>
        <p:spPr bwMode="auto"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59;p33"/>
          <p:cNvSpPr>
            <a:spLocks noGrp="1"/>
          </p:cNvSpPr>
          <p:nvPr>
            <p:ph type="body" idx="15"/>
          </p:nvPr>
        </p:nvSpPr>
        <p:spPr bwMode="auto"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60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1;p33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 Что будет на уроке - 2 вариант " userDrawn="1">
  <p:cSld name="1_Title slide 5_2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3;p3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4;p34"/>
          <p:cNvSpPr>
            <a:spLocks noGrp="1"/>
          </p:cNvSpPr>
          <p:nvPr>
            <p:ph type="body" idx="1"/>
          </p:nvPr>
        </p:nvSpPr>
        <p:spPr bwMode="auto"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5;p34"/>
          <p:cNvSpPr>
            <a:spLocks noGrp="1"/>
          </p:cNvSpPr>
          <p:nvPr>
            <p:ph type="subTitle" idx="2"/>
          </p:nvPr>
        </p:nvSpPr>
        <p:spPr bwMode="auto"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6;p34"/>
          <p:cNvSpPr>
            <a:spLocks noGrp="1"/>
          </p:cNvSpPr>
          <p:nvPr>
            <p:ph type="body" idx="3"/>
          </p:nvPr>
        </p:nvSpPr>
        <p:spPr bwMode="auto"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7;p34"/>
          <p:cNvSpPr>
            <a:spLocks noGrp="1"/>
          </p:cNvSpPr>
          <p:nvPr>
            <p:ph type="subTitle" idx="4"/>
          </p:nvPr>
        </p:nvSpPr>
        <p:spPr bwMode="auto"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8;p34"/>
          <p:cNvSpPr>
            <a:spLocks noGrp="1"/>
          </p:cNvSpPr>
          <p:nvPr>
            <p:ph type="body" idx="5"/>
          </p:nvPr>
        </p:nvSpPr>
        <p:spPr bwMode="auto"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9;p34"/>
          <p:cNvSpPr>
            <a:spLocks noGrp="1"/>
          </p:cNvSpPr>
          <p:nvPr>
            <p:ph type="subTitle" idx="6"/>
          </p:nvPr>
        </p:nvSpPr>
        <p:spPr bwMode="auto"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70;p34"/>
          <p:cNvSpPr>
            <a:spLocks noGrp="1"/>
          </p:cNvSpPr>
          <p:nvPr>
            <p:ph type="body" idx="7"/>
          </p:nvPr>
        </p:nvSpPr>
        <p:spPr bwMode="auto"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71;p34"/>
          <p:cNvSpPr>
            <a:spLocks noGrp="1"/>
          </p:cNvSpPr>
          <p:nvPr>
            <p:ph type="subTitle" idx="8"/>
          </p:nvPr>
        </p:nvSpPr>
        <p:spPr bwMode="auto"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72;p34"/>
          <p:cNvSpPr>
            <a:spLocks noGrp="1"/>
          </p:cNvSpPr>
          <p:nvPr>
            <p:ph type="body" idx="9"/>
          </p:nvPr>
        </p:nvSpPr>
        <p:spPr bwMode="auto"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73;p34"/>
          <p:cNvSpPr>
            <a:spLocks noGrp="1"/>
          </p:cNvSpPr>
          <p:nvPr>
            <p:ph type="subTitle" idx="13"/>
          </p:nvPr>
        </p:nvSpPr>
        <p:spPr bwMode="auto"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74;p34"/>
          <p:cNvSpPr>
            <a:spLocks noGrp="1"/>
          </p:cNvSpPr>
          <p:nvPr>
            <p:ph type="body" idx="14"/>
          </p:nvPr>
        </p:nvSpPr>
        <p:spPr bwMode="auto"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75;p34"/>
          <p:cNvSpPr>
            <a:spLocks noGrp="1"/>
          </p:cNvSpPr>
          <p:nvPr>
            <p:ph type="subTitle" idx="15"/>
          </p:nvPr>
        </p:nvSpPr>
        <p:spPr bwMode="auto"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176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7;p34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9;p35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80;p35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81;p35"/>
          <p:cNvSpPr>
            <a:spLocks noGrp="1"/>
          </p:cNvSpPr>
          <p:nvPr>
            <p:ph type="subTitle" idx="2"/>
          </p:nvPr>
        </p:nvSpPr>
        <p:spPr bwMode="auto"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82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3;p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4;p35"/>
          <p:cNvSpPr>
            <a:spLocks noGrp="1"/>
          </p:cNvSpPr>
          <p:nvPr>
            <p:ph type="subTitle" idx="3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6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3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188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3 Для цитат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90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1;p37"/>
          <p:cNvSpPr>
            <a:spLocks noGrp="1"/>
          </p:cNvSpPr>
          <p:nvPr>
            <p:ph type="title"/>
          </p:nvPr>
        </p:nvSpPr>
        <p:spPr bwMode="auto"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2;p37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4;p3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5;p38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96;p38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97;p38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98;p38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99;p38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00;p38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01;p38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02;p38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03;p38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04;p3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5" name="Google Shape;205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" userDrawn="1">
  <p:cSld name="1_Title slide 5_2_1_4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07;p3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8;p39"/>
          <p:cNvSpPr>
            <a:spLocks noGrp="1"/>
          </p:cNvSpPr>
          <p:nvPr>
            <p:ph type="subTitle" idx="1"/>
          </p:nvPr>
        </p:nvSpPr>
        <p:spPr bwMode="auto"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9;p39"/>
          <p:cNvSpPr>
            <a:spLocks noGrp="1"/>
          </p:cNvSpPr>
          <p:nvPr>
            <p:ph type="subTitle" idx="2"/>
          </p:nvPr>
        </p:nvSpPr>
        <p:spPr bwMode="auto"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0;p39"/>
          <p:cNvSpPr>
            <a:spLocks noGrp="1"/>
          </p:cNvSpPr>
          <p:nvPr>
            <p:ph type="subTitle" idx="3"/>
          </p:nvPr>
        </p:nvSpPr>
        <p:spPr bwMode="auto"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11;p39"/>
          <p:cNvSpPr>
            <a:spLocks noGrp="1"/>
          </p:cNvSpPr>
          <p:nvPr>
            <p:ph type="subTitle" idx="4"/>
          </p:nvPr>
        </p:nvSpPr>
        <p:spPr bwMode="auto"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12;p39"/>
          <p:cNvSpPr>
            <a:spLocks noGrp="1"/>
          </p:cNvSpPr>
          <p:nvPr>
            <p:ph type="subTitle" idx="5"/>
          </p:nvPr>
        </p:nvSpPr>
        <p:spPr bwMode="auto"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13;p39"/>
          <p:cNvSpPr>
            <a:spLocks noGrp="1"/>
          </p:cNvSpPr>
          <p:nvPr>
            <p:ph type="subTitle" idx="6"/>
          </p:nvPr>
        </p:nvSpPr>
        <p:spPr bwMode="auto"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14;p39"/>
          <p:cNvSpPr>
            <a:spLocks noGrp="1"/>
          </p:cNvSpPr>
          <p:nvPr>
            <p:ph type="subTitle" idx="7"/>
          </p:nvPr>
        </p:nvSpPr>
        <p:spPr bwMode="auto"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15;p39"/>
          <p:cNvSpPr>
            <a:spLocks noGrp="1"/>
          </p:cNvSpPr>
          <p:nvPr>
            <p:ph type="subTitle" idx="8"/>
          </p:nvPr>
        </p:nvSpPr>
        <p:spPr bwMode="auto"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16;p39"/>
          <p:cNvSpPr>
            <a:spLocks noGrp="1"/>
          </p:cNvSpPr>
          <p:nvPr>
            <p:ph type="subTitle" idx="9"/>
          </p:nvPr>
        </p:nvSpPr>
        <p:spPr bwMode="auto"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17;p39"/>
          <p:cNvSpPr>
            <a:spLocks noGrp="1"/>
          </p:cNvSpPr>
          <p:nvPr>
            <p:ph type="subTitle" idx="13"/>
          </p:nvPr>
        </p:nvSpPr>
        <p:spPr bwMode="auto"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18;p39"/>
          <p:cNvSpPr>
            <a:spLocks noGrp="1"/>
          </p:cNvSpPr>
          <p:nvPr>
            <p:ph type="subTitle" idx="14"/>
          </p:nvPr>
        </p:nvSpPr>
        <p:spPr bwMode="auto"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19;p39"/>
          <p:cNvSpPr>
            <a:spLocks noGrp="1"/>
          </p:cNvSpPr>
          <p:nvPr>
            <p:ph type="subTitle" idx="15"/>
          </p:nvPr>
        </p:nvSpPr>
        <p:spPr bwMode="auto"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220;p39"/>
          <p:cNvSpPr>
            <a:spLocks noGrp="1"/>
          </p:cNvSpPr>
          <p:nvPr>
            <p:ph type="subTitle" idx="16"/>
          </p:nvPr>
        </p:nvSpPr>
        <p:spPr bwMode="auto"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221;p39"/>
          <p:cNvSpPr>
            <a:spLocks noGrp="1"/>
          </p:cNvSpPr>
          <p:nvPr>
            <p:ph type="subTitle" idx="17"/>
          </p:nvPr>
        </p:nvSpPr>
        <p:spPr bwMode="auto"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222;p39"/>
          <p:cNvSpPr>
            <a:spLocks noGrp="1"/>
          </p:cNvSpPr>
          <p:nvPr>
            <p:ph type="subTitle" idx="18"/>
          </p:nvPr>
        </p:nvSpPr>
        <p:spPr bwMode="auto"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23;p39"/>
          <p:cNvSpPr>
            <a:spLocks noGrp="1"/>
          </p:cNvSpPr>
          <p:nvPr>
            <p:ph type="subTitle" idx="19"/>
          </p:nvPr>
        </p:nvSpPr>
        <p:spPr bwMode="auto"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24;p39"/>
          <p:cNvSpPr>
            <a:spLocks noGrp="1"/>
          </p:cNvSpPr>
          <p:nvPr>
            <p:ph type="subTitle" idx="20"/>
          </p:nvPr>
        </p:nvSpPr>
        <p:spPr bwMode="auto"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5;p39"/>
          <p:cNvSpPr>
            <a:spLocks noGrp="1"/>
          </p:cNvSpPr>
          <p:nvPr>
            <p:ph type="subTitle" idx="21"/>
          </p:nvPr>
        </p:nvSpPr>
        <p:spPr bwMode="auto"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26;p39"/>
          <p:cNvSpPr>
            <a:spLocks noGrp="1"/>
          </p:cNvSpPr>
          <p:nvPr>
            <p:ph type="subTitle" idx="22"/>
          </p:nvPr>
        </p:nvSpPr>
        <p:spPr bwMode="auto"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27;p39"/>
          <p:cNvSpPr>
            <a:spLocks noGrp="1"/>
          </p:cNvSpPr>
          <p:nvPr>
            <p:ph type="subTitle" idx="23"/>
          </p:nvPr>
        </p:nvSpPr>
        <p:spPr bwMode="auto"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25" name="Google Shape;228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9;p39"/>
          <p:cNvSpPr>
            <a:spLocks noGrp="1"/>
          </p:cNvSpPr>
          <p:nvPr>
            <p:ph type="subTitle" idx="24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" userDrawn="1">
  <p:cSld name="1_Title slide 5_2_1_4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1;p4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sz="1800" b="1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2;p40"/>
          <p:cNvSpPr>
            <a:spLocks noGrp="1"/>
          </p:cNvSpPr>
          <p:nvPr>
            <p:ph type="subTitle" idx="1"/>
          </p:nvPr>
        </p:nvSpPr>
        <p:spPr bwMode="auto"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3;p40"/>
          <p:cNvSpPr>
            <a:spLocks noGrp="1"/>
          </p:cNvSpPr>
          <p:nvPr>
            <p:ph type="subTitle" idx="2"/>
          </p:nvPr>
        </p:nvSpPr>
        <p:spPr bwMode="auto"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34;p40"/>
          <p:cNvSpPr>
            <a:spLocks noGrp="1"/>
          </p:cNvSpPr>
          <p:nvPr>
            <p:ph type="subTitle" idx="3"/>
          </p:nvPr>
        </p:nvSpPr>
        <p:spPr bwMode="auto"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35;p40"/>
          <p:cNvSpPr>
            <a:spLocks noGrp="1"/>
          </p:cNvSpPr>
          <p:nvPr>
            <p:ph type="subTitle" idx="4"/>
          </p:nvPr>
        </p:nvSpPr>
        <p:spPr bwMode="auto"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36;p40"/>
          <p:cNvSpPr>
            <a:spLocks noGrp="1"/>
          </p:cNvSpPr>
          <p:nvPr>
            <p:ph type="subTitle" idx="5"/>
          </p:nvPr>
        </p:nvSpPr>
        <p:spPr bwMode="auto"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37;p40"/>
          <p:cNvSpPr>
            <a:spLocks noGrp="1"/>
          </p:cNvSpPr>
          <p:nvPr>
            <p:ph type="subTitle" idx="6"/>
          </p:nvPr>
        </p:nvSpPr>
        <p:spPr bwMode="auto"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38;p40"/>
          <p:cNvSpPr>
            <a:spLocks noGrp="1"/>
          </p:cNvSpPr>
          <p:nvPr>
            <p:ph type="subTitle" idx="7"/>
          </p:nvPr>
        </p:nvSpPr>
        <p:spPr bwMode="auto"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39;p40"/>
          <p:cNvSpPr>
            <a:spLocks noGrp="1"/>
          </p:cNvSpPr>
          <p:nvPr>
            <p:ph type="subTitle" idx="8"/>
          </p:nvPr>
        </p:nvSpPr>
        <p:spPr bwMode="auto"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" name="Google Shape;240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41;p40"/>
          <p:cNvSpPr>
            <a:spLocks noGrp="1"/>
          </p:cNvSpPr>
          <p:nvPr>
            <p:ph type="subTitle" idx="9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 1 1 1" userDrawn="1">
  <p:cSld name="1_Title slide 5_2_1_4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4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41"/>
          <p:cNvSpPr>
            <a:spLocks noGrp="1"/>
          </p:cNvSpPr>
          <p:nvPr>
            <p:ph type="subTitle" idx="1"/>
          </p:nvPr>
        </p:nvSpPr>
        <p:spPr bwMode="auto"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41"/>
          <p:cNvSpPr>
            <a:spLocks noGrp="1"/>
          </p:cNvSpPr>
          <p:nvPr>
            <p:ph type="subTitle" idx="2"/>
          </p:nvPr>
        </p:nvSpPr>
        <p:spPr bwMode="auto"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41"/>
          <p:cNvSpPr>
            <a:spLocks noGrp="1"/>
          </p:cNvSpPr>
          <p:nvPr>
            <p:ph type="subTitle" idx="3"/>
          </p:nvPr>
        </p:nvSpPr>
        <p:spPr bwMode="auto"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47;p41"/>
          <p:cNvSpPr>
            <a:spLocks noGrp="1"/>
          </p:cNvSpPr>
          <p:nvPr>
            <p:ph type="subTitle" idx="4"/>
          </p:nvPr>
        </p:nvSpPr>
        <p:spPr bwMode="auto"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48;p41"/>
          <p:cNvSpPr>
            <a:spLocks noGrp="1"/>
          </p:cNvSpPr>
          <p:nvPr>
            <p:ph type="subTitle" idx="5"/>
          </p:nvPr>
        </p:nvSpPr>
        <p:spPr bwMode="auto"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49;p41"/>
          <p:cNvSpPr>
            <a:spLocks noGrp="1"/>
          </p:cNvSpPr>
          <p:nvPr>
            <p:ph type="subTitle" idx="6"/>
          </p:nvPr>
        </p:nvSpPr>
        <p:spPr bwMode="auto"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250;p41"/>
          <p:cNvSpPr>
            <a:spLocks noGrp="1"/>
          </p:cNvSpPr>
          <p:nvPr>
            <p:ph type="subTitle" idx="7"/>
          </p:nvPr>
        </p:nvSpPr>
        <p:spPr bwMode="auto"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251;p41"/>
          <p:cNvSpPr>
            <a:spLocks noGrp="1"/>
          </p:cNvSpPr>
          <p:nvPr>
            <p:ph type="subTitle" idx="8"/>
          </p:nvPr>
        </p:nvSpPr>
        <p:spPr bwMode="auto"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252;p41"/>
          <p:cNvSpPr>
            <a:spLocks noGrp="1"/>
          </p:cNvSpPr>
          <p:nvPr>
            <p:ph type="subTitle" idx="9"/>
          </p:nvPr>
        </p:nvSpPr>
        <p:spPr bwMode="auto"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253;p41"/>
          <p:cNvSpPr>
            <a:spLocks noGrp="1"/>
          </p:cNvSpPr>
          <p:nvPr>
            <p:ph type="subTitle" idx="13"/>
          </p:nvPr>
        </p:nvSpPr>
        <p:spPr bwMode="auto"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254;p41"/>
          <p:cNvSpPr>
            <a:spLocks noGrp="1"/>
          </p:cNvSpPr>
          <p:nvPr>
            <p:ph type="subTitle" idx="14"/>
          </p:nvPr>
        </p:nvSpPr>
        <p:spPr bwMode="auto"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255;p41"/>
          <p:cNvSpPr>
            <a:spLocks noGrp="1"/>
          </p:cNvSpPr>
          <p:nvPr>
            <p:ph type="subTitle" idx="15"/>
          </p:nvPr>
        </p:nvSpPr>
        <p:spPr bwMode="auto"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7" name="Google Shape;256;p4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7;p41"/>
          <p:cNvSpPr>
            <a:spLocks noGrp="1"/>
          </p:cNvSpPr>
          <p:nvPr>
            <p:ph type="subTitle" idx="16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10" userDrawn="1">
  <p:cSld name="1_Title slide 5_2_1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4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0;p4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 Титульник" userDrawn="1">
  <p:cSld name="TITLE_1_3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2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3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4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65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 9" userDrawn="1">
  <p:cSld name="1_Title slide 5_2_1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2;p4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263;p4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Карточка преподавателя" userDrawn="1">
  <p:cSld name="1_Title slide 5_2_1_2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5;p44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 sz="2600"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6;p44"/>
          <p:cNvSpPr>
            <a:spLocks noGrp="1"/>
          </p:cNvSpPr>
          <p:nvPr>
            <p:ph type="subTitle" idx="1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7;p44"/>
          <p:cNvSpPr>
            <a:spLocks noGrp="1"/>
          </p:cNvSpPr>
          <p:nvPr>
            <p:ph type="subTitle" idx="2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8;p44"/>
          <p:cNvSpPr>
            <a:spLocks noGrp="1"/>
          </p:cNvSpPr>
          <p:nvPr>
            <p:ph type="body" idx="3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69;p4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0;p44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7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8;p1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 Титульник" userDrawn="1">
  <p:cSld name="TITLE_1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2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1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5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1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19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0;p19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81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3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4;p2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86;p2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 Титульник" userDrawn="1">
  <p:cSld name="TITLE_1_2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88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9;p21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1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91;p2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 Пустой титульник, вставь справа иллюстрацию по теме" userDrawn="1">
  <p:cSld name="TITLE_1_2_1_1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6" name="Google Shape;95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-python.ru/tutorial/operatsii-slovarjami-dict-python/metod-dict-setdefault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5;p45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12700" marR="118109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Семинар 1</a:t>
            </a:r>
            <a:endParaRPr/>
          </a:p>
        </p:txBody>
      </p:sp>
      <p:sp>
        <p:nvSpPr>
          <p:cNvPr id="5" name="Google Shape;276;p45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6" name="Google Shape;277;p4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54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'abcd'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48;p54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9;p5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50;p5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292080" y="1275606"/>
            <a:ext cx="2762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5;p5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7000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None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8000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Key Error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56;p5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Что вернет данный код?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57;p5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58;p55"/>
          <p:cNvPicPr/>
          <p:nvPr/>
        </p:nvPicPr>
        <p:blipFill>
          <a:blip r:embed="rId2">
            <a:alphaModFix/>
          </a:blip>
          <a:srcRect b="15311"/>
          <a:stretch/>
        </p:blipFill>
        <p:spPr bwMode="auto">
          <a:xfrm>
            <a:off x="3923928" y="1491630"/>
            <a:ext cx="3209925" cy="17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59;p55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4;p5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7000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None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8000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Key Error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65;p5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>
                <a:solidFill>
                  <a:schemeClr val="dk1"/>
                </a:solidFill>
              </a:rPr>
              <a:t>Что вернет данный код?</a:t>
            </a:r>
            <a:endParaRPr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66;p5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67;p56"/>
          <p:cNvPicPr/>
          <p:nvPr/>
        </p:nvPicPr>
        <p:blipFill>
          <a:blip r:embed="rId2">
            <a:alphaModFix/>
          </a:blip>
          <a:srcRect b="2257"/>
          <a:stretch/>
        </p:blipFill>
        <p:spPr bwMode="auto">
          <a:xfrm>
            <a:off x="4139952" y="1168500"/>
            <a:ext cx="3209925" cy="20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40000" y="3507854"/>
            <a:ext cx="74883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100" dirty="0"/>
              <a:t>Метод </a:t>
            </a:r>
            <a:r>
              <a:rPr lang="ru-RU" altLang="ru-RU" sz="1100" dirty="0" err="1">
                <a:hlinkClick r:id="rId3" tooltip="Метод dict.setdefault() в Python, получает/вставляет значение ключа."/>
              </a:rPr>
              <a:t>dict.setdefault</a:t>
            </a:r>
            <a:r>
              <a:rPr lang="ru-RU" altLang="ru-RU" sz="1100" dirty="0">
                <a:hlinkClick r:id="rId3" tooltip="Метод dict.setdefault() в Python, получает/вставляет значение ключа."/>
              </a:rPr>
              <a:t>()</a:t>
            </a:r>
            <a:r>
              <a:rPr lang="ru-RU" altLang="ru-RU" sz="1100" dirty="0"/>
              <a:t> вернет значение словаря </a:t>
            </a:r>
            <a:r>
              <a:rPr lang="ru-RU" altLang="ru-RU" sz="1100" dirty="0" err="1"/>
              <a:t>dict</a:t>
            </a:r>
            <a:r>
              <a:rPr lang="ru-RU" altLang="ru-RU" sz="1100" dirty="0"/>
              <a:t>, соответствующее ключу </a:t>
            </a:r>
            <a:r>
              <a:rPr lang="ru-RU" altLang="ru-RU" sz="1100" dirty="0" err="1" smtClean="0"/>
              <a:t>key</a:t>
            </a:r>
            <a:r>
              <a:rPr lang="ru-RU" altLang="ru-RU" sz="1100" dirty="0" smtClean="0"/>
              <a:t>.</a:t>
            </a:r>
            <a:endParaRPr lang="en-US" altLang="ru-RU" sz="1100" dirty="0" smtClean="0"/>
          </a:p>
          <a:p>
            <a:pPr lvl="0" rt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100" dirty="0" smtClean="0"/>
          </a:p>
          <a:p>
            <a:pPr lvl="0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dirty="0" smtClean="0"/>
              <a:t>Если указанный ключ </a:t>
            </a:r>
            <a:r>
              <a:rPr lang="ru-RU" altLang="ru-RU" sz="1100" dirty="0" err="1" smtClean="0"/>
              <a:t>key</a:t>
            </a:r>
            <a:r>
              <a:rPr lang="ru-RU" altLang="ru-RU" sz="1100" dirty="0" smtClean="0"/>
              <a:t> отсутствует, вставит его в словарь </a:t>
            </a:r>
            <a:r>
              <a:rPr lang="ru-RU" altLang="ru-RU" sz="1100" dirty="0" err="1" smtClean="0"/>
              <a:t>dict</a:t>
            </a:r>
            <a:r>
              <a:rPr lang="ru-RU" altLang="ru-RU" sz="1100" dirty="0" smtClean="0"/>
              <a:t> со значением </a:t>
            </a:r>
            <a:r>
              <a:rPr lang="ru-RU" altLang="ru-RU" sz="1100" dirty="0" err="1" smtClean="0"/>
              <a:t>default</a:t>
            </a:r>
            <a:r>
              <a:rPr lang="ru-RU" altLang="ru-RU" sz="1100" dirty="0" smtClean="0"/>
              <a:t> и вернет значение </a:t>
            </a:r>
            <a:r>
              <a:rPr lang="ru-RU" altLang="ru-RU" sz="1100" dirty="0" err="1" smtClean="0"/>
              <a:t>default</a:t>
            </a:r>
            <a:r>
              <a:rPr lang="ru-RU" altLang="ru-RU" sz="1100" dirty="0" smtClean="0"/>
              <a:t>.</a:t>
            </a:r>
          </a:p>
          <a:p>
            <a:pPr lvl="0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dirty="0" smtClean="0"/>
              <a:t>Если </a:t>
            </a:r>
            <a:r>
              <a:rPr lang="ru-RU" altLang="ru-RU" sz="1100" dirty="0"/>
              <a:t>значение по умолчанию </a:t>
            </a:r>
            <a:r>
              <a:rPr lang="ru-RU" altLang="ru-RU" sz="1100" dirty="0" err="1"/>
              <a:t>default</a:t>
            </a:r>
            <a:r>
              <a:rPr lang="ru-RU" altLang="ru-RU" sz="1100" dirty="0"/>
              <a:t> не установлено и ключ отсутствует, метод вставит ключ в словарь со значением </a:t>
            </a:r>
            <a:r>
              <a:rPr lang="ru-RU" altLang="ru-RU" sz="1100" dirty="0" err="1"/>
              <a:t>None</a:t>
            </a:r>
            <a:r>
              <a:rPr lang="ru-RU" altLang="ru-RU" sz="1100" dirty="0"/>
              <a:t>, при этом никакое значение не возвращается.</a:t>
            </a:r>
          </a:p>
          <a:p>
            <a:pPr lvl="0" rt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sz="1100" dirty="0" smtClean="0"/>
          </a:p>
          <a:p>
            <a:pPr lvl="0" rt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100" dirty="0" smtClean="0"/>
              <a:t>По </a:t>
            </a:r>
            <a:r>
              <a:rPr lang="ru-RU" altLang="ru-RU" sz="1100" dirty="0"/>
              <a:t>умолчанию </a:t>
            </a:r>
            <a:r>
              <a:rPr lang="ru-RU" altLang="ru-RU" sz="1100" dirty="0" err="1"/>
              <a:t>default</a:t>
            </a:r>
            <a:r>
              <a:rPr lang="ru-RU" altLang="ru-RU" sz="1100" dirty="0"/>
              <a:t> имеет значение </a:t>
            </a:r>
            <a:r>
              <a:rPr lang="ru-RU" altLang="ru-RU" sz="1100" dirty="0" err="1"/>
              <a:t>None</a:t>
            </a:r>
            <a:r>
              <a:rPr lang="ru-RU" altLang="ru-RU" sz="1100" dirty="0"/>
              <a:t>. Этот метод никогда не вызывает исключения </a:t>
            </a:r>
            <a:r>
              <a:rPr lang="ru-RU" altLang="ru-RU" sz="1100" dirty="0" err="1"/>
              <a:t>KeyError</a:t>
            </a:r>
            <a:r>
              <a:rPr lang="ru-RU" altLang="ru-RU" sz="1100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2;p57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random.sample()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random.choice()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73;p57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74;p5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75;p57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0;p58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random.sample()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random.randint()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lt1"/>
                </a:highlight>
              </a:rPr>
              <a:t>random.random()</a:t>
            </a:r>
            <a:endParaRPr dirty="0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 dirty="0">
                <a:solidFill>
                  <a:schemeClr val="dk1"/>
                </a:solidFill>
                <a:highlight>
                  <a:schemeClr val="accent3"/>
                </a:highlight>
              </a:rPr>
              <a:t>random.choice()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381;p58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какой функции из модуля Random можно получить случайные объекты из списка?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82;p5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383;p5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892388" y="1663150"/>
            <a:ext cx="38385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8;p59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89;p59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0;p5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91;p59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92;p59"/>
          <p:cNvPicPr/>
          <p:nvPr/>
        </p:nvPicPr>
        <p:blipFill>
          <a:blip r:embed="rId2">
            <a:alphaModFix/>
          </a:blip>
          <a:srcRect b="44484"/>
          <a:stretch/>
        </p:blipFill>
        <p:spPr bwMode="auto">
          <a:xfrm>
            <a:off x="540000" y="998575"/>
            <a:ext cx="5753100" cy="11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7;p60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Hi, John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positional argument follows keyword argument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positional argument: 'name'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Hello, John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98;p60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99;p6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00;p60"/>
          <p:cNvPicPr/>
          <p:nvPr/>
        </p:nvPicPr>
        <p:blipFill>
          <a:blip r:embed="rId2">
            <a:alphaModFix/>
          </a:blip>
          <a:srcRect b="2930"/>
          <a:stretch/>
        </p:blipFill>
        <p:spPr bwMode="auto">
          <a:xfrm>
            <a:off x="540000" y="998575"/>
            <a:ext cx="5753100" cy="19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5;p6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большие объемы данных без переполнения памяти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все элементы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последний вычисленный элемент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только небольшие наборы данных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06;p6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Выберите особенности генератора в Python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07;p6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08;p61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3;p6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Может обрабатывать большие объемы данных без переполнения памяти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Хранит в памяти все элементы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Хранит в памяти последний вычисленный элемент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Может обрабатывать только небольшие наборы данных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14;p6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Выберите особенности генератора в Python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15;p6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0;p63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21;p6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22;p6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23;p6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24;p63"/>
          <p:cNvPicPr/>
          <p:nvPr/>
        </p:nvPicPr>
        <p:blipFill>
          <a:blip r:embed="rId2">
            <a:alphaModFix/>
          </a:blip>
          <a:srcRect b="66858"/>
          <a:stretch/>
        </p:blipFill>
        <p:spPr bwMode="auto">
          <a:xfrm>
            <a:off x="540000" y="1217942"/>
            <a:ext cx="4829175" cy="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2;p4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Знакомство</a:t>
            </a:r>
            <a:endParaRPr/>
          </a:p>
        </p:txBody>
      </p:sp>
      <p:sp>
        <p:nvSpPr>
          <p:cNvPr id="5" name="Google Shape;283;p4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9;p64"/>
          <p:cNvSpPr>
            <a:spLocks noGrp="1"/>
          </p:cNvSpPr>
          <p:nvPr>
            <p:ph type="subTitle" idx="1"/>
          </p:nvPr>
        </p:nvSpPr>
        <p:spPr bwMode="auto">
          <a:xfrm>
            <a:off x="540000" y="3165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SyntaxError: invalid syntax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[0, 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[2, 4]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[1, 3]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0;p6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431;p6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32;p6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9988" y="1217938"/>
            <a:ext cx="48291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37;p65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38;p6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39;p6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40;p65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45;p66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set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dict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tuple comprehensions</a:t>
            </a:r>
            <a:endParaRPr>
              <a:solidFill>
                <a:schemeClr val="dk1"/>
              </a:solidFill>
            </a:endParaRPr>
          </a:p>
          <a:p>
            <a:pPr marL="374399" marR="0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list comprehensions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446;p66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фигурных скобочек {} какие создаются comprehensions?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447;p6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48;p6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448625" y="1168488"/>
            <a:ext cx="3333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3;p6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454;p67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" name="Google Shape;455;p67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0;p68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Практика</a:t>
            </a:r>
            <a:endParaRPr/>
          </a:p>
        </p:txBody>
      </p:sp>
      <p:sp>
        <p:nvSpPr>
          <p:cNvPr id="5" name="Google Shape;461;p68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3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000">
                <a:solidFill>
                  <a:schemeClr val="dk2"/>
                </a:solidFill>
              </a:rPr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66;p69"/>
          <p:cNvSpPr>
            <a:spLocks noGrp="1"/>
          </p:cNvSpPr>
          <p:nvPr>
            <p:ph type="title"/>
          </p:nvPr>
        </p:nvSpPr>
        <p:spPr bwMode="auto">
          <a:xfrm>
            <a:off x="560417" y="7062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0.</a:t>
            </a:r>
            <a:endParaRPr dirty="0"/>
          </a:p>
        </p:txBody>
      </p:sp>
      <p:sp>
        <p:nvSpPr>
          <p:cNvPr id="5" name="Google Shape;467;p6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73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Весь ноутбук оформляйте с заголовками и текстами:</a:t>
            </a:r>
            <a:endParaRPr dirty="0"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 dirty="0"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  <a:endParaRPr dirty="0">
              <a:solidFill>
                <a:srgbClr val="010101"/>
              </a:solidFill>
              <a:latin typeface="Arial"/>
              <a:ea typeface="Arial"/>
              <a:cs typeface="Arial"/>
            </a:endParaRPr>
          </a:p>
          <a:p>
            <a:pPr marL="203200" marR="0" lvl="0" indent="-177800" algn="l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🌟"/>
              <a:defRPr/>
            </a:pPr>
            <a:r>
              <a:rPr lang="ru" dirty="0">
                <a:solidFill>
                  <a:srgbClr val="01010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код</a:t>
            </a:r>
            <a:endParaRPr dirty="0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68;p6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7" name="Google Shape;469;p6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854200" y="2822075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70;p69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Вся </a:t>
            </a:r>
            <a:r>
              <a:rPr lang="ru" sz="37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практика</a:t>
            </a:r>
            <a:endParaRPr sz="37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5;p7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1.</a:t>
            </a:r>
            <a:endParaRPr/>
          </a:p>
        </p:txBody>
      </p:sp>
      <p:sp>
        <p:nvSpPr>
          <p:cNvPr id="5" name="Google Shape;476;p70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Соедините два словаря в один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Напишите функцию, которая на вход принимает два словаря и возвращает один объединенный словарь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/>
          </a:p>
        </p:txBody>
      </p:sp>
      <p:sp>
        <p:nvSpPr>
          <p:cNvPr id="6" name="Google Shape;477;p7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78;p70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79;p7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1864300"/>
            <a:ext cx="3236350" cy="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5;p7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2.</a:t>
            </a:r>
            <a:endParaRPr dirty="0"/>
          </a:p>
        </p:txBody>
      </p:sp>
      <p:sp>
        <p:nvSpPr>
          <p:cNvPr id="5" name="Google Shape;496;p72"/>
          <p:cNvSpPr>
            <a:spLocks noGrp="1"/>
          </p:cNvSpPr>
          <p:nvPr>
            <p:ph type="subTitle" idx="1"/>
          </p:nvPr>
        </p:nvSpPr>
        <p:spPr bwMode="auto">
          <a:xfrm>
            <a:off x="467544" y="1440000"/>
            <a:ext cx="5033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из двух списков, делает один словарь, где элементы из первого списка - ключи, а элементы из второго списка - значения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Используя цикл for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Используя dict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497;p7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498;p72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499;p7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40000" y="2180675"/>
            <a:ext cx="2734700" cy="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5;p7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3.</a:t>
            </a:r>
            <a:endParaRPr dirty="0"/>
          </a:p>
        </p:txBody>
      </p:sp>
      <p:sp>
        <p:nvSpPr>
          <p:cNvPr id="5" name="Google Shape;516;p7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6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Извлеките только два ключа name и age из представленного словаря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6" name="Google Shape;517;p7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18;p74"/>
          <p:cNvSpPr/>
          <p:nvPr/>
        </p:nvSpPr>
        <p:spPr bwMode="auto"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19;p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64698" y="1652575"/>
            <a:ext cx="1746000" cy="1032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20;p74"/>
          <p:cNvSpPr>
            <a:spLocks/>
          </p:cNvSpPr>
          <p:nvPr/>
        </p:nvSpPr>
        <p:spPr bwMode="auto">
          <a:xfrm>
            <a:off x="536400" y="2019325"/>
            <a:ext cx="3953400" cy="29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3.1 Напишите функцию с циклом for</a:t>
            </a:r>
            <a:endParaRPr sz="1300" b="1" u="sng" dirty="0">
              <a:solidFill>
                <a:schemeClr val="hlink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Функция на вход принимает: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исходный словарь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🌟"/>
              <a:defRPr/>
            </a:pPr>
            <a:r>
              <a:rPr lang="ru" sz="1100" dirty="0">
                <a:solidFill>
                  <a:schemeClr val="dk1"/>
                </a:solidFill>
              </a:rPr>
              <a:t>ключи, которые нужно извлечь (аргумент по умолчанию)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На выходе словарь с нужными ключами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</a:rPr>
              <a:t>Используйте аннотирование типов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</a:rPr>
              <a:t>3.2 Используя dict comprehensions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6;p7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pic>
        <p:nvPicPr>
          <p:cNvPr id="5" name="Google Shape;537;p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38;p76"/>
          <p:cNvSpPr>
            <a:spLocks noGrp="1"/>
          </p:cNvSpPr>
          <p:nvPr>
            <p:ph type="title"/>
          </p:nvPr>
        </p:nvSpPr>
        <p:spPr bwMode="auto">
          <a:xfrm>
            <a:off x="2360250" y="758775"/>
            <a:ext cx="40635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8;p47"/>
          <p:cNvSpPr>
            <a:spLocks noGrp="1"/>
          </p:cNvSpPr>
          <p:nvPr>
            <p:ph type="subTitle" idx="4"/>
          </p:nvPr>
        </p:nvSpPr>
        <p:spPr bwMode="auto"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2700" marR="1181099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Давайте знакомиться!</a:t>
            </a:r>
            <a:endParaRPr/>
          </a:p>
        </p:txBody>
      </p:sp>
      <p:sp>
        <p:nvSpPr>
          <p:cNvPr id="5" name="Google Shape;289;p47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235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dirty="0" smtClean="0">
                <a:solidFill>
                  <a:schemeClr val="dk1"/>
                </a:solidFill>
              </a:rPr>
              <a:t>Дарья Лютова</a:t>
            </a:r>
            <a:endParaRPr sz="1800" dirty="0"/>
          </a:p>
        </p:txBody>
      </p:sp>
      <p:sp>
        <p:nvSpPr>
          <p:cNvPr id="6" name="Google Shape;290;p47"/>
          <p:cNvSpPr>
            <a:spLocks noGrp="1"/>
          </p:cNvSpPr>
          <p:nvPr>
            <p:ph type="subTitle" idx="1"/>
          </p:nvPr>
        </p:nvSpPr>
        <p:spPr bwMode="auto">
          <a:xfrm>
            <a:off x="3805200" y="1029150"/>
            <a:ext cx="4798800" cy="42473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dirty="0" smtClean="0">
                <a:solidFill>
                  <a:schemeClr val="dk2"/>
                </a:solidFill>
              </a:rPr>
              <a:t>Data scientist</a:t>
            </a:r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200" dirty="0" smtClean="0">
                <a:solidFill>
                  <a:schemeClr val="dk2"/>
                </a:solidFill>
              </a:rPr>
              <a:t>Центра анализа данных ВАВТ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" name="Google Shape;291;p47"/>
          <p:cNvSpPr>
            <a:spLocks noGrp="1"/>
          </p:cNvSpPr>
          <p:nvPr>
            <p:ph type="subTitle" idx="2"/>
          </p:nvPr>
        </p:nvSpPr>
        <p:spPr bwMode="auto">
          <a:xfrm>
            <a:off x="3779912" y="1707654"/>
            <a:ext cx="4798800" cy="165891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dirty="0">
              <a:solidFill>
                <a:schemeClr val="dk1"/>
              </a:solidFill>
            </a:endParaRPr>
          </a:p>
          <a:p>
            <a:pPr marL="374399" marR="0" lvl="0" indent="-3065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Классификация текстовой информации</a:t>
            </a:r>
            <a:endParaRPr sz="1200" dirty="0">
              <a:solidFill>
                <a:schemeClr val="dk1"/>
              </a:solidFill>
            </a:endParaRPr>
          </a:p>
          <a:p>
            <a:pPr marL="374399" marR="0" lvl="0" indent="-306599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Анализ настроения текстов</a:t>
            </a:r>
            <a:endParaRPr sz="1200" dirty="0">
              <a:solidFill>
                <a:schemeClr val="dk1"/>
              </a:solidFill>
            </a:endParaRPr>
          </a:p>
          <a:p>
            <a:pPr marL="374399" marR="241300" lvl="0" indent="-306599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💥"/>
              <a:defRPr/>
            </a:pPr>
            <a:r>
              <a:rPr lang="ru-RU" sz="1200" dirty="0" smtClean="0">
                <a:solidFill>
                  <a:schemeClr val="dk1"/>
                </a:solidFill>
              </a:rPr>
              <a:t>Распознавание именованных сущностей (персоны, локации, организации и т.п.)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9581"/>
            <a:ext cx="2206151" cy="2785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1;p7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4.</a:t>
            </a:r>
            <a:endParaRPr dirty="0"/>
          </a:p>
        </p:txBody>
      </p:sp>
      <p:sp>
        <p:nvSpPr>
          <p:cNvPr id="5" name="Google Shape;552;p78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4999"/>
              </a:lnSpc>
              <a:spcBef>
                <a:spcPts val="1400"/>
              </a:spcBef>
              <a:buClr>
                <a:schemeClr val="dk1"/>
              </a:buClr>
              <a:buSzPts val="1100"/>
              <a:defRPr/>
            </a:pPr>
            <a:r>
              <a:rPr lang="ru-RU" sz="18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Сгенерируйте случайные целые числа от 0 до 100 в количестве 5 штук с помощью модуля </a:t>
            </a:r>
            <a:r>
              <a:rPr lang="ru-RU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random</a:t>
            </a:r>
            <a:endParaRPr lang="ru-RU" sz="1800" b="1" u="sng" dirty="0">
              <a:solidFill>
                <a:schemeClr val="hlink"/>
              </a:solidFill>
              <a:latin typeface="Arial"/>
              <a:ea typeface="Arial"/>
              <a:cs typeface="Arial"/>
            </a:endParaRPr>
          </a:p>
          <a:p>
            <a:pPr marL="457200" lvl="0" indent="-298450">
              <a:lnSpc>
                <a:spcPct val="114999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Зафиксируйте </a:t>
            </a:r>
            <a:r>
              <a:rPr lang="ru-RU" sz="1400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псевдогенерацию</a:t>
            </a: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, чтобы сгенерированные значения всегда были одинаковые</a:t>
            </a:r>
          </a:p>
          <a:p>
            <a:pPr marL="457200" lvl="0" indent="-298450">
              <a:lnSpc>
                <a:spcPct val="114999"/>
              </a:lnSpc>
              <a:buClr>
                <a:schemeClr val="dk1"/>
              </a:buClr>
              <a:buSzPts val="1100"/>
              <a:buFont typeface="Arial"/>
              <a:buChar char="●"/>
              <a:defRPr/>
            </a:pP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</a:t>
            </a:r>
            <a:r>
              <a:rPr lang="ru-RU" sz="1400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list</a:t>
            </a:r>
            <a:r>
              <a:rPr lang="ru-RU" sz="1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400" dirty="0" err="1">
                <a:solidFill>
                  <a:schemeClr val="dk1"/>
                </a:solidFill>
                <a:latin typeface="Arial"/>
                <a:ea typeface="Arial"/>
                <a:cs typeface="Arial"/>
              </a:rPr>
              <a:t>comprehensions</a:t>
            </a:r>
            <a:endParaRPr lang="ru-RU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lvl="0">
              <a:lnSpc>
                <a:spcPct val="114999"/>
              </a:lnSpc>
              <a:spcBef>
                <a:spcPts val="1200"/>
              </a:spcBef>
              <a:defRPr/>
            </a:pPr>
            <a:endParaRPr lang="ru-RU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6" name="Google Shape;553;p7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54;p78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9;p80"/>
          <p:cNvSpPr>
            <a:spLocks noGrp="1"/>
          </p:cNvSpPr>
          <p:nvPr>
            <p:ph type="subTitle" idx="1"/>
          </p:nvPr>
        </p:nvSpPr>
        <p:spPr bwMode="auto">
          <a:xfrm>
            <a:off x="395536" y="555526"/>
            <a:ext cx="49857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Напишите генератор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Генератор на вход принимает список с данными о клиенте (данные из пункта 4.1)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Внутри генератора реализуйте обход по списку с данными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каждой итерации генератор будет возвращать кортеж из двух элементов: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данные по клиенту (в зависимости от итерации, на 0 итерации вернется 0 элемент, на 1 итерации вернется 1 элемент и тд)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целочисленное значение, которое показывает, сколько секунд прошло с предыдущей итерации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Примечание: секунды, которые возвращаются должны показывать время не с начала запуска генератора, а именно то время, которое прошло с предыдущей итерации. А значит время на первой итерации должно равняться 0.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функцию time из модуля time для подсчета времени.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i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Чтобы проверить работу таймера, запустите проход по генератору в цикле с time.sleep(2)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5" name="Google Shape;570;p8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571;p80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10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85;p8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Задание 5.</a:t>
            </a:r>
            <a:endParaRPr/>
          </a:p>
        </p:txBody>
      </p:sp>
      <p:sp>
        <p:nvSpPr>
          <p:cNvPr id="5" name="Google Shape;586;p82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5.1 Найдите картинку в интернете и прикрепите её в ячейку с текстом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5.2 Создайте следующую таблицу в ячейке с текстом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587;p8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588;p82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589;p8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36388" y="2707475"/>
            <a:ext cx="44291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5;p8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Задание 6.</a:t>
            </a:r>
            <a:endParaRPr dirty="0"/>
          </a:p>
        </p:txBody>
      </p:sp>
      <p:sp>
        <p:nvSpPr>
          <p:cNvPr id="5" name="Google Shape;606;p84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Напишите функцию, которая может принимать любое количество трат пользователя и считать сумму и среднее.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вход поступают целочисленные значения в любом количестве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выходе словарь с ключами суммы трат и средней траты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607;p84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08;p84"/>
          <p:cNvSpPr/>
          <p:nvPr/>
        </p:nvSpPr>
        <p:spPr bwMode="auto">
          <a:xfrm>
            <a:off x="55737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800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</a:rPr>
              <a:t>5 минут</a:t>
            </a:r>
            <a:endParaRPr sz="3800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3;p86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Ваши вопросы?</a:t>
            </a:r>
            <a:endParaRPr/>
          </a:p>
        </p:txBody>
      </p:sp>
      <p:sp>
        <p:nvSpPr>
          <p:cNvPr id="5" name="Google Shape;624;p86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6" name="Google Shape;625;p86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0;p8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Домашнее задание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6;p88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dirty="0"/>
              <a:t>Домашнее задание 1</a:t>
            </a:r>
            <a:endParaRPr dirty="0"/>
          </a:p>
        </p:txBody>
      </p:sp>
      <p:pic>
        <p:nvPicPr>
          <p:cNvPr id="5" name="Google Shape;637;p88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38;p88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39;p88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Оформляйте ноутбук, используя эти советы: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задачи - заголовок 2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Номер подзадачи - заголовок 3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marR="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Предоставленные наборы данных оформляйте, как код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4;p8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5" name="Google Shape;645;p8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6;p8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47;p89"/>
          <p:cNvSpPr>
            <a:spLocks noGrp="1"/>
          </p:cNvSpPr>
          <p:nvPr>
            <p:ph type="subTitle" idx="1"/>
          </p:nvPr>
        </p:nvSpPr>
        <p:spPr bwMode="auto">
          <a:xfrm>
            <a:off x="538200" y="1393350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На складе лежат разные фрукты в разном количестве.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Нужно написать функцию, которая на вход принимает любое количество названий фруктов и их количество, а возвращает общее количество фруктов на </a:t>
            </a:r>
            <a:r>
              <a:rPr lang="ru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складе</a:t>
            </a:r>
            <a:endParaRPr lang="en-US" sz="1100" dirty="0" smtClean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2;p9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" name="Google Shape;653;p90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54;p90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655;p90"/>
          <p:cNvSpPr>
            <a:spLocks noGrp="1"/>
          </p:cNvSpPr>
          <p:nvPr>
            <p:ph type="subTitle" idx="1"/>
          </p:nvPr>
        </p:nvSpPr>
        <p:spPr bwMode="auto">
          <a:xfrm>
            <a:off x="539552" y="1347614"/>
            <a:ext cx="42156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 список с затратами на рекламу. Но в данных есть ошибки, некоторые затраты имеют отрицательную величину. Удалите такие значения из списка и посчитайте суммарные затраты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[100, 125, -90, 345, 655, -1, 0, 200]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0;p9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Домашнее задание 4</a:t>
            </a:r>
            <a:endParaRPr/>
          </a:p>
        </p:txBody>
      </p:sp>
      <p:sp>
        <p:nvSpPr>
          <p:cNvPr id="5" name="Google Shape;661;p9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6" name="Google Shape;662;p91"/>
          <p:cNvSpPr>
            <a:spLocks noGrp="1"/>
          </p:cNvSpPr>
          <p:nvPr>
            <p:ph type="subTitle" idx="1"/>
          </p:nvPr>
        </p:nvSpPr>
        <p:spPr bwMode="auto">
          <a:xfrm>
            <a:off x="540000" y="1059582"/>
            <a:ext cx="80199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Даны два списка.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Дата покупки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['2021-09-14', '2021-12-15', '2021-09-08', '2021-12-05', '2021-10-09', '2021-09-30', '2021-12-22', '2021-11-29', '2021-12-24', '2021-11-26', '2021-10-27', '2021-12-18', '2021-11-09', '2021-11-23', '2021-09-27', '2021-10-02', '2021-12-27', '2021-09-20', '2021-12-13', '2021-11-01', '2021-11-09', '2021-12-06', '2021-12-08', '2021-10-09', '2021-10-31', '2021-09-30', '2021-11-09', '2021-12-13', '2021-10-26', '2021-12-09']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Суммы покупок по датам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[1270, 8413, 9028, 3703, 5739, 4095, 295, 4944, 5723, 3701, 4471, 651, 7037, 4274, 6275, 4988, 6930, 2971, 6592, 2004, 2822, 519, 3406, 2732, 5015, 2008, 316, 6333, 5700, 2887]</a:t>
            </a:r>
            <a:endParaRPr sz="7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4.1 Найдите, какая выручка у компании в ноябре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list comprehensions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300" b="1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4.2 Найдите выручку компании в зависимости от месяца</a:t>
            </a:r>
            <a:endParaRPr sz="1300" b="1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Для этого напишите функцию, которая на вход принимает список с датами и список с выручкой, а на выходе словарь, где ключи - это месяцы, а значения - это выручка.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11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Используйте аннотирование типов.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7;p48"/>
          <p:cNvSpPr>
            <a:spLocks/>
          </p:cNvSpPr>
          <p:nvPr/>
        </p:nvSpPr>
        <p:spPr bwMode="auto">
          <a:xfrm>
            <a:off x="54000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Из какого вы города?</a:t>
            </a:r>
            <a:endParaRPr sz="1200"/>
          </a:p>
        </p:txBody>
      </p:sp>
      <p:pic>
        <p:nvPicPr>
          <p:cNvPr id="5" name="Google Shape;298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060663" y="2081870"/>
            <a:ext cx="1064676" cy="1334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9;p48"/>
          <p:cNvSpPr>
            <a:spLocks/>
          </p:cNvSpPr>
          <p:nvPr/>
        </p:nvSpPr>
        <p:spPr bwMode="auto">
          <a:xfrm>
            <a:off x="6498100" y="3638863"/>
            <a:ext cx="2106000" cy="44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Кем вы работаете сейчас? Как долго?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7" name="Google Shape;300;p48"/>
          <p:cNvSpPr>
            <a:spLocks noGrp="1"/>
          </p:cNvSpPr>
          <p:nvPr>
            <p:ph type="title"/>
          </p:nvPr>
        </p:nvSpPr>
        <p:spPr bwMode="auto">
          <a:xfrm>
            <a:off x="548750" y="720000"/>
            <a:ext cx="80640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Ответьте на несколько вопросов 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сообщением в чат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301;p48"/>
          <p:cNvSpPr>
            <a:spLocks/>
          </p:cNvSpPr>
          <p:nvPr/>
        </p:nvSpPr>
        <p:spPr bwMode="auto">
          <a:xfrm>
            <a:off x="3519050" y="3638863"/>
            <a:ext cx="2106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Сколько вам лет?</a:t>
            </a:r>
            <a:endParaRPr sz="1200"/>
          </a:p>
        </p:txBody>
      </p:sp>
      <p:pic>
        <p:nvPicPr>
          <p:cNvPr id="9" name="Google Shape;302;p48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200627" y="2081875"/>
            <a:ext cx="742748" cy="13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3;p48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840825" y="2116125"/>
            <a:ext cx="1420524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04;p4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Теперь ваша очередь!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9;p4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Цели семинара №12:</a:t>
            </a:r>
            <a:endParaRPr/>
          </a:p>
        </p:txBody>
      </p:sp>
      <p:sp>
        <p:nvSpPr>
          <p:cNvPr id="5" name="Google Shape;310;p49"/>
          <p:cNvSpPr>
            <a:spLocks noGrp="1"/>
          </p:cNvSpPr>
          <p:nvPr>
            <p:ph type="subTitle" idx="1"/>
          </p:nvPr>
        </p:nvSpPr>
        <p:spPr bwMode="auto">
          <a:xfrm>
            <a:off x="536400" y="1260000"/>
            <a:ext cx="5408399" cy="13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Узнать, как работать с jupyter notebook эффективней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Научиться красиво и доступно оформлять jupyter notebook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Посмотреть на функционал модуля Random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Более детально изучить словари, функции в Python</a:t>
            </a:r>
            <a:endParaRPr dirty="0"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Разобраться с генераторами</a:t>
            </a:r>
            <a:endParaRPr dirty="0">
              <a:solidFill>
                <a:schemeClr val="dk1"/>
              </a:solidFill>
            </a:endParaRPr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  <a:defRPr/>
            </a:pPr>
            <a:r>
              <a:rPr lang="ru" dirty="0">
                <a:solidFill>
                  <a:schemeClr val="dk1"/>
                </a:solidFill>
              </a:rPr>
              <a:t>Познакомиться с list, set, dict comprehensions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Google Shape;311;p49"/>
          <p:cNvPicPr/>
          <p:nvPr/>
        </p:nvPicPr>
        <p:blipFill>
          <a:blip r:embed="rId2">
            <a:alphaModFix/>
          </a:blip>
          <a:stretch/>
        </p:blipFill>
        <p:spPr bwMode="auto"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2;p49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7;p5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b="1">
                <a:latin typeface="IBM Plex Sans"/>
                <a:ea typeface="IBM Plex Sans"/>
                <a:cs typeface="IBM Plex Sans"/>
              </a:rPr>
              <a:t>Викторина</a:t>
            </a:r>
            <a:endParaRPr/>
          </a:p>
        </p:txBody>
      </p:sp>
      <p:sp>
        <p:nvSpPr>
          <p:cNvPr id="5" name="Google Shape;318;p5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23;p51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24;p51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25;p51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26;p51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1;p52"/>
          <p:cNvSpPr>
            <a:spLocks noGrp="1"/>
          </p:cNvSpPr>
          <p:nvPr>
            <p:ph type="subTitle" idx="1"/>
          </p:nvPr>
        </p:nvSpPr>
        <p:spPr bwMode="auto">
          <a:xfrm>
            <a:off x="540000" y="12600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&lt;img&gt;</a:t>
            </a:r>
            <a:endParaRPr u="sng"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&lt;image&gt;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&lt;picture&gt;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&lt;photo&gt;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2;p52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С помощью какого тега можно добавить изображение в markdown?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6" name="Google Shape;333;p52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8;p53"/>
          <p:cNvSpPr>
            <a:spLocks noGrp="1"/>
          </p:cNvSpPr>
          <p:nvPr>
            <p:ph type="subTitle" idx="1"/>
          </p:nvPr>
        </p:nvSpPr>
        <p:spPr bwMode="auto">
          <a:xfrm>
            <a:off x="540000" y="1107600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['a', 'b', 'c', 'd']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TypeError: say_hello() missing 1 required argument: 'a'</a:t>
            </a:r>
            <a:endParaRPr>
              <a:solidFill>
                <a:schemeClr val="dk1"/>
              </a:solidFill>
            </a:endParaRPr>
          </a:p>
          <a:p>
            <a:pPr marL="374399" lvl="0" indent="-3192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  <a:defRPr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'abcd'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339;p53"/>
          <p:cNvSpPr>
            <a:spLocks noGrp="1"/>
          </p:cNvSpPr>
          <p:nvPr>
            <p:ph type="title"/>
          </p:nvPr>
        </p:nvSpPr>
        <p:spPr bwMode="auto">
          <a:xfrm>
            <a:off x="540000" y="5676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t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dk1"/>
                </a:solidFill>
              </a:rPr>
              <a:t>Какой будет вывод у этого кода?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" name="Google Shape;340;p53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/>
              <a:t>Оформление ноутбука и закрепление функций и генераторов</a:t>
            </a:r>
            <a:endParaRPr/>
          </a:p>
        </p:txBody>
      </p:sp>
      <p:sp>
        <p:nvSpPr>
          <p:cNvPr id="7" name="Google Shape;341;p53"/>
          <p:cNvSpPr>
            <a:spLocks noGrp="1"/>
          </p:cNvSpPr>
          <p:nvPr>
            <p:ph type="title"/>
          </p:nvPr>
        </p:nvSpPr>
        <p:spPr bwMode="auto">
          <a:xfrm>
            <a:off x="4353575" y="4128225"/>
            <a:ext cx="5853600" cy="92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8" name="Google Shape;342;p53"/>
          <p:cNvPicPr/>
          <p:nvPr/>
        </p:nvPicPr>
        <p:blipFill>
          <a:blip r:embed="rId2">
            <a:alphaModFix/>
          </a:blip>
          <a:srcRect b="22360"/>
          <a:stretch/>
        </p:blipFill>
        <p:spPr bwMode="auto">
          <a:xfrm>
            <a:off x="4932040" y="1491630"/>
            <a:ext cx="2762250" cy="1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1543</Words>
  <Application>Microsoft Office PowerPoint</Application>
  <PresentationFormat>Экран (16:9)</PresentationFormat>
  <Paragraphs>242</Paragraphs>
  <Slides>40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IBM Plex Sans SemiBold</vt:lpstr>
      <vt:lpstr>IBM Plex Sans</vt:lpstr>
      <vt:lpstr>Roboto</vt:lpstr>
      <vt:lpstr>Макет шаблона GB</vt:lpstr>
      <vt:lpstr>Семинар 1</vt:lpstr>
      <vt:lpstr>Знакомство</vt:lpstr>
      <vt:lpstr>Дарья Лютова</vt:lpstr>
      <vt:lpstr>Ответьте на несколько вопросов  сообщением в чат</vt:lpstr>
      <vt:lpstr>Цели семинара №12:</vt:lpstr>
      <vt:lpstr>Викторина</vt:lpstr>
      <vt:lpstr>С помощью какого тега можно добавить изображение в markdown?</vt:lpstr>
      <vt:lpstr>С помощью какого тега можно добавить изображение в markdown?</vt:lpstr>
      <vt:lpstr>Какой будет вывод у этого кода?</vt:lpstr>
      <vt:lpstr>Какой будет вывод у этого кода?</vt:lpstr>
      <vt:lpstr>Что вернет данный код?</vt:lpstr>
      <vt:lpstr>Что вернет данный код?</vt:lpstr>
      <vt:lpstr>С помощью какой функции из модуля Random можно получить случайные объекты из списка?</vt:lpstr>
      <vt:lpstr>С помощью какой функции из модуля Random можно получить случайные объекты из списка?</vt:lpstr>
      <vt:lpstr>Какой будет вывод у этого кода?</vt:lpstr>
      <vt:lpstr>Какой будет вывод у этого кода?</vt:lpstr>
      <vt:lpstr>Выберите особенности генератора в Python</vt:lpstr>
      <vt:lpstr>Выберите особенности генератора в Python</vt:lpstr>
      <vt:lpstr>Какой будет вывод у этого кода?</vt:lpstr>
      <vt:lpstr>Какой будет вывод у этого кода?</vt:lpstr>
      <vt:lpstr>С помощью фигурных скобочек {} какие создаются comprehensions?</vt:lpstr>
      <vt:lpstr>С помощью фигурных скобочек {} какие создаются comprehensions?</vt:lpstr>
      <vt:lpstr>Ваши вопросы?</vt:lpstr>
      <vt:lpstr>Практика</vt:lpstr>
      <vt:lpstr>Задание 0.</vt:lpstr>
      <vt:lpstr>Задание 1.</vt:lpstr>
      <vt:lpstr>Задание 2.</vt:lpstr>
      <vt:lpstr>Задание 3.</vt:lpstr>
      <vt:lpstr>Перерыв</vt:lpstr>
      <vt:lpstr>Задание 4.</vt:lpstr>
      <vt:lpstr>Презентация PowerPoint</vt:lpstr>
      <vt:lpstr>Задание 5.</vt:lpstr>
      <vt:lpstr>Задание 6.</vt:lpstr>
      <vt:lpstr>Ваши вопросы?</vt:lpstr>
      <vt:lpstr>Домашнее задание</vt:lpstr>
      <vt:lpstr>Домашнее задание 1</vt:lpstr>
      <vt:lpstr>Домашнее задание 2</vt:lpstr>
      <vt:lpstr>Домашнее задание 3</vt:lpstr>
      <vt:lpstr>Домашнее задание 4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cp:lastModifiedBy>Дарья</cp:lastModifiedBy>
  <cp:revision>18</cp:revision>
  <dcterms:modified xsi:type="dcterms:W3CDTF">2023-06-12T19:20:16Z</dcterms:modified>
</cp:coreProperties>
</file>