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315" r:id="rId4"/>
    <p:sldId id="264" r:id="rId5"/>
    <p:sldId id="265" r:id="rId6"/>
    <p:sldId id="313" r:id="rId7"/>
    <p:sldId id="316" r:id="rId8"/>
    <p:sldId id="317" r:id="rId9"/>
    <p:sldId id="324" r:id="rId10"/>
    <p:sldId id="325" r:id="rId11"/>
    <p:sldId id="318" r:id="rId12"/>
    <p:sldId id="319" r:id="rId13"/>
    <p:sldId id="320" r:id="rId14"/>
    <p:sldId id="321" r:id="rId15"/>
    <p:sldId id="322" r:id="rId16"/>
    <p:sldId id="323" r:id="rId17"/>
    <p:sldId id="326" r:id="rId18"/>
    <p:sldId id="327" r:id="rId19"/>
    <p:sldId id="268" r:id="rId20"/>
    <p:sldId id="291" r:id="rId21"/>
    <p:sldId id="304" r:id="rId22"/>
    <p:sldId id="314"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6"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 id="2" name="DesarrolloGMIND" initials="D" lastIdx="1" clrIdx="1">
    <p:extLst>
      <p:ext uri="{19B8F6BF-5375-455C-9EA6-DF929625EA0E}">
        <p15:presenceInfo xmlns:p15="http://schemas.microsoft.com/office/powerpoint/2012/main" userId="DesarrolloGMI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varScale="1">
        <p:scale>
          <a:sx n="78" d="100"/>
          <a:sy n="78" d="100"/>
        </p:scale>
        <p:origin x="1488" y="10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1-20T15:23:59.833" idx="1">
    <p:pos x="5760" y="311"/>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724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864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206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08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46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059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1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214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56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64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10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796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mariadb.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REQUERIMIENTOS MINIMOS</a:t>
            </a:r>
            <a:endParaRPr sz="5400" b="0" i="0" u="none" strike="noStrike" cap="none" dirty="0">
              <a:solidFill>
                <a:schemeClr val="lt1"/>
              </a:solidFill>
              <a:latin typeface="Calibri"/>
              <a:ea typeface="Calibri"/>
              <a:cs typeface="Calibri"/>
              <a:sym typeface="Calibri"/>
            </a:endParaRPr>
          </a:p>
        </p:txBody>
      </p:sp>
      <p:sp>
        <p:nvSpPr>
          <p:cNvPr id="7" name="CuadroTexto 6"/>
          <p:cNvSpPr txBox="1"/>
          <p:nvPr/>
        </p:nvSpPr>
        <p:spPr>
          <a:xfrm>
            <a:off x="728343" y="1750940"/>
            <a:ext cx="7142206" cy="4401205"/>
          </a:xfrm>
          <a:prstGeom prst="rect">
            <a:avLst/>
          </a:prstGeom>
          <a:noFill/>
        </p:spPr>
        <p:txBody>
          <a:bodyPr wrap="square" rtlCol="0">
            <a:spAutoFit/>
          </a:bodyPr>
          <a:lstStyle/>
          <a:p>
            <a:pPr algn="just">
              <a:buClr>
                <a:srgbClr val="8A8A8A"/>
              </a:buClr>
              <a:buSzPts val="3200"/>
            </a:pPr>
            <a:r>
              <a:rPr lang="es-ES" sz="2800" dirty="0">
                <a:solidFill>
                  <a:srgbClr val="8A8A8A"/>
                </a:solidFill>
                <a:latin typeface="Calibri"/>
                <a:ea typeface="Calibri"/>
                <a:cs typeface="Calibri"/>
              </a:rPr>
              <a:t> </a:t>
            </a:r>
            <a:r>
              <a:rPr lang="es-ES" sz="2800" dirty="0" smtClean="0">
                <a:solidFill>
                  <a:srgbClr val="8A8A8A"/>
                </a:solidFill>
                <a:latin typeface="Calibri"/>
                <a:ea typeface="Calibri"/>
                <a:cs typeface="Calibri"/>
              </a:rPr>
              <a:t>   Recomendado:</a:t>
            </a:r>
            <a:br>
              <a:rPr lang="es-ES" sz="2800" dirty="0" smtClean="0">
                <a:solidFill>
                  <a:srgbClr val="8A8A8A"/>
                </a:solidFill>
                <a:latin typeface="Calibri"/>
                <a:ea typeface="Calibri"/>
                <a:cs typeface="Calibri"/>
              </a:rPr>
            </a:br>
            <a:endParaRPr lang="es-ES" sz="2800" dirty="0" smtClean="0">
              <a:solidFill>
                <a:srgbClr val="8A8A8A"/>
              </a:solidFill>
              <a:latin typeface="Calibri"/>
              <a:ea typeface="Calibri"/>
              <a:cs typeface="Calibri"/>
            </a:endParaRPr>
          </a:p>
          <a:p>
            <a:pPr marL="457200" indent="-457200" algn="just">
              <a:buClr>
                <a:srgbClr val="8A8A8A"/>
              </a:buClr>
              <a:buSzPts val="3200"/>
              <a:buFont typeface="Wingdings" panose="05000000000000000000" pitchFamily="2" charset="2"/>
              <a:buChar char="ü"/>
            </a:pPr>
            <a:r>
              <a:rPr lang="es-ES" sz="2800" dirty="0" smtClean="0">
                <a:solidFill>
                  <a:srgbClr val="8A8A8A"/>
                </a:solidFill>
                <a:latin typeface="Calibri"/>
                <a:ea typeface="Calibri"/>
                <a:cs typeface="Calibri"/>
              </a:rPr>
              <a:t>Sistema </a:t>
            </a:r>
            <a:r>
              <a:rPr lang="es-ES" sz="2800" dirty="0">
                <a:solidFill>
                  <a:srgbClr val="8A8A8A"/>
                </a:solidFill>
                <a:latin typeface="Calibri"/>
                <a:ea typeface="Calibri"/>
                <a:cs typeface="Calibri"/>
              </a:rPr>
              <a:t>Operativo: </a:t>
            </a:r>
            <a:r>
              <a:rPr lang="es-ES" sz="2800" dirty="0" smtClean="0">
                <a:solidFill>
                  <a:srgbClr val="8A8A8A"/>
                </a:solidFill>
                <a:latin typeface="Calibri"/>
                <a:ea typeface="Calibri"/>
                <a:cs typeface="Calibri"/>
              </a:rPr>
              <a:t>Windows 7, sugerido </a:t>
            </a:r>
            <a:r>
              <a:rPr lang="es-ES" sz="2800" dirty="0">
                <a:solidFill>
                  <a:srgbClr val="8A8A8A"/>
                </a:solidFill>
                <a:latin typeface="Calibri"/>
                <a:ea typeface="Calibri"/>
                <a:cs typeface="Calibri"/>
              </a:rPr>
              <a:t>Windows 10 Standard o superior</a:t>
            </a:r>
            <a:r>
              <a:rPr lang="es-ES" sz="2800" dirty="0" smtClean="0">
                <a:solidFill>
                  <a:srgbClr val="8A8A8A"/>
                </a:solidFill>
                <a:latin typeface="Calibri"/>
                <a:ea typeface="Calibri"/>
                <a:cs typeface="Calibri"/>
              </a:rPr>
              <a:t>.</a:t>
            </a:r>
          </a:p>
          <a:p>
            <a:pPr algn="just">
              <a:buClr>
                <a:srgbClr val="8A8A8A"/>
              </a:buClr>
              <a:buSzPts val="3200"/>
            </a:pPr>
            <a:endParaRPr lang="es-ES" sz="2800" dirty="0">
              <a:solidFill>
                <a:srgbClr val="8A8A8A"/>
              </a:solidFill>
              <a:latin typeface="Calibri"/>
              <a:ea typeface="Calibri"/>
              <a:cs typeface="Calibri"/>
            </a:endParaRPr>
          </a:p>
          <a:p>
            <a:pPr marL="457200" indent="-457200" algn="just">
              <a:buClr>
                <a:srgbClr val="8A8A8A"/>
              </a:buClr>
              <a:buSzPts val="3200"/>
              <a:buFont typeface="Wingdings" panose="05000000000000000000" pitchFamily="2" charset="2"/>
              <a:buChar char="ü"/>
            </a:pPr>
            <a:r>
              <a:rPr lang="es-ES" sz="2800" dirty="0" smtClean="0">
                <a:solidFill>
                  <a:srgbClr val="8A8A8A"/>
                </a:solidFill>
                <a:latin typeface="Calibri"/>
                <a:ea typeface="Calibri"/>
                <a:cs typeface="Calibri"/>
              </a:rPr>
              <a:t>Navegador Web:</a:t>
            </a:r>
          </a:p>
          <a:p>
            <a:pPr algn="just">
              <a:buClr>
                <a:srgbClr val="8A8A8A"/>
              </a:buClr>
              <a:buSzPts val="3200"/>
            </a:pPr>
            <a:endParaRPr lang="es-ES" sz="2800" dirty="0">
              <a:solidFill>
                <a:srgbClr val="8A8A8A"/>
              </a:solidFill>
              <a:latin typeface="Calibri"/>
              <a:ea typeface="Calibri"/>
              <a:cs typeface="Calibri"/>
            </a:endParaRP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Google Chrome</a:t>
            </a: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Firefox</a:t>
            </a: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Opera</a:t>
            </a:r>
          </a:p>
        </p:txBody>
      </p:sp>
    </p:spTree>
    <p:extLst>
      <p:ext uri="{BB962C8B-B14F-4D97-AF65-F5344CB8AC3E}">
        <p14:creationId xmlns:p14="http://schemas.microsoft.com/office/powerpoint/2010/main" val="283679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MX" sz="4400" b="1" dirty="0">
                <a:solidFill>
                  <a:schemeClr val="lt1"/>
                </a:solidFill>
                <a:latin typeface="Calibri"/>
                <a:ea typeface="Calibri"/>
                <a:cs typeface="Calibri"/>
                <a:sym typeface="Calibri"/>
              </a:rPr>
              <a:t>H</a:t>
            </a:r>
            <a:r>
              <a:rPr lang="es-CO" sz="4400" b="1" dirty="0">
                <a:solidFill>
                  <a:schemeClr val="lt1"/>
                </a:solidFill>
                <a:latin typeface="Calibri"/>
                <a:ea typeface="Calibri"/>
                <a:cs typeface="Calibri"/>
                <a:sym typeface="Calibri"/>
              </a:rPr>
              <a:t>ERRAMIENTAS USADAS PARA EL DESARROLLO</a:t>
            </a:r>
            <a:endParaRPr lang="es-CO"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01919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MX" sz="5400" b="1" dirty="0">
                <a:solidFill>
                  <a:schemeClr val="lt1"/>
                </a:solidFill>
                <a:latin typeface="Calibri"/>
                <a:ea typeface="Calibri"/>
                <a:cs typeface="Calibri"/>
                <a:sym typeface="Calibri"/>
              </a:rPr>
              <a:t>H</a:t>
            </a:r>
            <a:r>
              <a:rPr lang="es-CO" sz="5400" b="1" dirty="0">
                <a:solidFill>
                  <a:schemeClr val="lt1"/>
                </a:solidFill>
                <a:latin typeface="Calibri"/>
                <a:ea typeface="Calibri"/>
                <a:cs typeface="Calibri"/>
                <a:sym typeface="Calibri"/>
              </a:rPr>
              <a:t>ERRAMIENTAS USADAS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51470" y="2510736"/>
            <a:ext cx="7500552" cy="3108543"/>
          </a:xfrm>
          <a:prstGeom prst="rect">
            <a:avLst/>
          </a:prstGeom>
          <a:noFill/>
        </p:spPr>
        <p:txBody>
          <a:bodyPr wrap="square" rtlCol="0">
            <a:spAutoFit/>
          </a:bodyPr>
          <a:lstStyle/>
          <a:p>
            <a:pPr marL="457200" indent="-457200" algn="just">
              <a:buClr>
                <a:srgbClr val="8A8A8A"/>
              </a:buClr>
              <a:buSzPts val="3200"/>
              <a:buFont typeface="Wingdings" panose="05000000000000000000" pitchFamily="2" charset="2"/>
              <a:buChar char="ü"/>
            </a:pPr>
            <a:r>
              <a:rPr lang="en-GB" sz="2800" dirty="0" smtClean="0">
                <a:solidFill>
                  <a:srgbClr val="8A8A8A"/>
                </a:solidFill>
                <a:latin typeface="Calibri"/>
                <a:ea typeface="Calibri"/>
                <a:cs typeface="Calibri"/>
              </a:rPr>
              <a:t>PHP = 7.4.4 </a:t>
            </a:r>
          </a:p>
          <a:p>
            <a:pPr marL="457200" indent="-457200" algn="just">
              <a:buClr>
                <a:srgbClr val="8A8A8A"/>
              </a:buClr>
              <a:buSzPts val="3200"/>
              <a:buFont typeface="Wingdings" panose="05000000000000000000" pitchFamily="2" charset="2"/>
              <a:buChar char="ü"/>
            </a:pPr>
            <a:r>
              <a:rPr lang="en-GB" sz="2800" dirty="0" smtClean="0">
                <a:solidFill>
                  <a:srgbClr val="8A8A8A"/>
                </a:solidFill>
                <a:latin typeface="Calibri"/>
                <a:ea typeface="Calibri"/>
                <a:cs typeface="Calibri"/>
              </a:rPr>
              <a:t>Mysql </a:t>
            </a:r>
            <a:r>
              <a:rPr lang="en-GB" sz="2800" dirty="0">
                <a:solidFill>
                  <a:srgbClr val="8A8A8A"/>
                </a:solidFill>
                <a:latin typeface="Calibri"/>
                <a:ea typeface="Calibri"/>
                <a:cs typeface="Calibri"/>
              </a:rPr>
              <a:t>=</a:t>
            </a:r>
            <a:r>
              <a:rPr lang="en-GB" sz="2800" dirty="0" err="1">
                <a:solidFill>
                  <a:srgbClr val="8A8A8A"/>
                </a:solidFill>
                <a:latin typeface="Calibri"/>
                <a:ea typeface="Calibri"/>
                <a:cs typeface="Calibri"/>
              </a:rPr>
              <a:t>Versión</a:t>
            </a:r>
            <a:r>
              <a:rPr lang="en-GB" sz="2800" dirty="0">
                <a:solidFill>
                  <a:srgbClr val="8A8A8A"/>
                </a:solidFill>
                <a:latin typeface="Calibri"/>
                <a:ea typeface="Calibri"/>
                <a:cs typeface="Calibri"/>
              </a:rPr>
              <a:t> del </a:t>
            </a:r>
            <a:r>
              <a:rPr lang="en-GB" sz="2800" dirty="0" err="1">
                <a:solidFill>
                  <a:srgbClr val="8A8A8A"/>
                </a:solidFill>
                <a:latin typeface="Calibri"/>
                <a:ea typeface="Calibri"/>
                <a:cs typeface="Calibri"/>
              </a:rPr>
              <a:t>servidor</a:t>
            </a:r>
            <a:r>
              <a:rPr lang="en-GB" sz="2800" dirty="0">
                <a:solidFill>
                  <a:srgbClr val="8A8A8A"/>
                </a:solidFill>
                <a:latin typeface="Calibri"/>
                <a:ea typeface="Calibri"/>
                <a:cs typeface="Calibri"/>
              </a:rPr>
              <a:t>: </a:t>
            </a:r>
            <a:r>
              <a:rPr lang="en-GB" sz="2800" dirty="0" smtClean="0">
                <a:solidFill>
                  <a:srgbClr val="8A8A8A"/>
                </a:solidFill>
                <a:latin typeface="Calibri"/>
                <a:ea typeface="Calibri"/>
                <a:cs typeface="Calibri"/>
              </a:rPr>
              <a:t>10.4.11 </a:t>
            </a:r>
          </a:p>
          <a:p>
            <a:pPr marL="457200" indent="-457200" algn="just">
              <a:buClr>
                <a:srgbClr val="8A8A8A"/>
              </a:buClr>
              <a:buSzPts val="3200"/>
              <a:buFont typeface="Wingdings" panose="05000000000000000000" pitchFamily="2" charset="2"/>
              <a:buChar char="ü"/>
            </a:pPr>
            <a:r>
              <a:rPr lang="en-GB" sz="2800" dirty="0" smtClean="0">
                <a:solidFill>
                  <a:srgbClr val="8A8A8A"/>
                </a:solidFill>
                <a:latin typeface="Calibri"/>
                <a:ea typeface="Calibri"/>
                <a:cs typeface="Calibri"/>
              </a:rPr>
              <a:t>Maria DB = </a:t>
            </a:r>
            <a:r>
              <a:rPr lang="en-GB" sz="2800" dirty="0">
                <a:solidFill>
                  <a:srgbClr val="8A8A8A"/>
                </a:solidFill>
                <a:latin typeface="Calibri"/>
                <a:ea typeface="Calibri"/>
                <a:cs typeface="Calibri"/>
                <a:hlinkClick r:id="rId3"/>
              </a:rPr>
              <a:t>mariadb.org</a:t>
            </a:r>
            <a:r>
              <a:rPr lang="en-GB" sz="2800" dirty="0">
                <a:solidFill>
                  <a:srgbClr val="8A8A8A"/>
                </a:solidFill>
                <a:latin typeface="Calibri"/>
                <a:ea typeface="Calibri"/>
                <a:cs typeface="Calibri"/>
              </a:rPr>
              <a:t> binary </a:t>
            </a:r>
            <a:r>
              <a:rPr lang="en-GB" sz="2800" dirty="0" smtClean="0">
                <a:solidFill>
                  <a:srgbClr val="8A8A8A"/>
                </a:solidFill>
                <a:latin typeface="Calibri"/>
                <a:ea typeface="Calibri"/>
                <a:cs typeface="Calibri"/>
              </a:rPr>
              <a:t>distribution</a:t>
            </a:r>
          </a:p>
          <a:p>
            <a:pPr marL="457200" indent="-457200" algn="just">
              <a:buClr>
                <a:srgbClr val="8A8A8A"/>
              </a:buClr>
              <a:buSzPts val="3200"/>
              <a:buFont typeface="Wingdings" panose="05000000000000000000" pitchFamily="2" charset="2"/>
              <a:buChar char="ü"/>
            </a:pPr>
            <a:r>
              <a:rPr lang="en-GB" sz="2800" dirty="0" smtClean="0">
                <a:solidFill>
                  <a:srgbClr val="8A8A8A"/>
                </a:solidFill>
                <a:latin typeface="Calibri"/>
                <a:ea typeface="Calibri"/>
                <a:cs typeface="Calibri"/>
              </a:rPr>
              <a:t>Xampp = </a:t>
            </a:r>
            <a:r>
              <a:rPr lang="en-GB" sz="2800" dirty="0">
                <a:solidFill>
                  <a:srgbClr val="8A8A8A"/>
                </a:solidFill>
                <a:latin typeface="Calibri"/>
                <a:ea typeface="Calibri"/>
                <a:cs typeface="Calibri"/>
              </a:rPr>
              <a:t>7.4.12,vsc 1.51.1 y b4 </a:t>
            </a:r>
            <a:r>
              <a:rPr lang="en-GB" sz="2800" dirty="0" smtClean="0">
                <a:solidFill>
                  <a:srgbClr val="8A8A8A"/>
                </a:solidFill>
                <a:latin typeface="Calibri"/>
                <a:ea typeface="Calibri"/>
                <a:cs typeface="Calibri"/>
              </a:rPr>
              <a:t>4.5</a:t>
            </a:r>
          </a:p>
          <a:p>
            <a:pPr marL="457200" indent="-457200" algn="just">
              <a:buClr>
                <a:srgbClr val="8A8A8A"/>
              </a:buClr>
              <a:buSzPts val="3200"/>
              <a:buFont typeface="Wingdings" panose="05000000000000000000" pitchFamily="2" charset="2"/>
              <a:buChar char="ü"/>
            </a:pPr>
            <a:r>
              <a:rPr lang="en-GB" sz="2800" dirty="0" smtClean="0">
                <a:solidFill>
                  <a:srgbClr val="8A8A8A"/>
                </a:solidFill>
                <a:latin typeface="Calibri"/>
                <a:ea typeface="Calibri"/>
                <a:cs typeface="Calibri"/>
              </a:rPr>
              <a:t>Visual Code = 1.51</a:t>
            </a:r>
          </a:p>
          <a:p>
            <a:pPr marL="457200" indent="-457200" algn="just">
              <a:buClr>
                <a:srgbClr val="8A8A8A"/>
              </a:buClr>
              <a:buSzPts val="3200"/>
              <a:buFont typeface="Wingdings" panose="05000000000000000000" pitchFamily="2" charset="2"/>
              <a:buChar char="ü"/>
            </a:pPr>
            <a:r>
              <a:rPr lang="en-GB" sz="2800" dirty="0" smtClean="0">
                <a:solidFill>
                  <a:srgbClr val="8A8A8A"/>
                </a:solidFill>
                <a:latin typeface="Calibri"/>
                <a:ea typeface="Calibri"/>
                <a:cs typeface="Calibri"/>
              </a:rPr>
              <a:t>Bootstrap = 4.5</a:t>
            </a:r>
            <a:endParaRPr lang="en-GB" sz="2800" dirty="0">
              <a:solidFill>
                <a:srgbClr val="8A8A8A"/>
              </a:solidFill>
              <a:latin typeface="Calibri"/>
              <a:ea typeface="Calibri"/>
              <a:cs typeface="Calibri"/>
            </a:endParaRPr>
          </a:p>
          <a:p>
            <a:pPr algn="just">
              <a:buClr>
                <a:srgbClr val="8A8A8A"/>
              </a:buClr>
              <a:buSzPts val="3200"/>
            </a:pPr>
            <a:r>
              <a:rPr lang="en-GB" b="1" dirty="0"/>
              <a:t/>
            </a:r>
            <a:br>
              <a:rPr lang="en-GB" b="1" dirty="0"/>
            </a:br>
            <a:endParaRPr lang="en-GB" dirty="0"/>
          </a:p>
        </p:txBody>
      </p:sp>
    </p:spTree>
    <p:extLst>
      <p:ext uri="{BB962C8B-B14F-4D97-AF65-F5344CB8AC3E}">
        <p14:creationId xmlns:p14="http://schemas.microsoft.com/office/powerpoint/2010/main" val="2620950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MX" sz="4400" b="1" i="0" u="none" strike="noStrike" cap="none" dirty="0">
                <a:solidFill>
                  <a:schemeClr val="lt1"/>
                </a:solidFill>
                <a:latin typeface="Calibri"/>
                <a:ea typeface="Calibri"/>
                <a:cs typeface="Calibri"/>
                <a:sym typeface="Calibri"/>
              </a:rPr>
              <a:t>MANUAL DE NORMAS, POLITICAS Y PROCEDIMIENTOS</a:t>
            </a:r>
            <a:endParaRPr lang="es-CO"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533049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324984"/>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MX" sz="5400" b="1" i="0" u="none" strike="noStrike" cap="none" dirty="0">
                <a:solidFill>
                  <a:schemeClr val="lt1"/>
                </a:solidFill>
                <a:latin typeface="Calibri"/>
                <a:ea typeface="Calibri"/>
                <a:cs typeface="Calibri"/>
                <a:sym typeface="Calibri"/>
              </a:rPr>
              <a:t>MANUAL</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51470" y="2397211"/>
            <a:ext cx="7401698" cy="1815882"/>
          </a:xfrm>
          <a:prstGeom prst="rect">
            <a:avLst/>
          </a:prstGeom>
          <a:noFill/>
        </p:spPr>
        <p:txBody>
          <a:bodyPr wrap="square" rtlCol="0">
            <a:spAutoFit/>
          </a:bodyPr>
          <a:lstStyle/>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No se pueden intercambiar credenciales, ya que estas son personales e intransferibles.</a:t>
            </a: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Toda la información suministrada es confidencial.</a:t>
            </a:r>
            <a:endParaRPr lang="es-ES" sz="2800" dirty="0">
              <a:solidFill>
                <a:srgbClr val="8A8A8A"/>
              </a:solidFill>
              <a:latin typeface="Calibri"/>
              <a:ea typeface="Calibri"/>
              <a:cs typeface="Calibri"/>
            </a:endParaRPr>
          </a:p>
        </p:txBody>
      </p:sp>
    </p:spTree>
    <p:extLst>
      <p:ext uri="{BB962C8B-B14F-4D97-AF65-F5344CB8AC3E}">
        <p14:creationId xmlns:p14="http://schemas.microsoft.com/office/powerpoint/2010/main" val="2493412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MX" sz="4400" b="1" dirty="0">
                <a:solidFill>
                  <a:schemeClr val="lt1"/>
                </a:solidFill>
                <a:latin typeface="Calibri"/>
                <a:ea typeface="Calibri"/>
                <a:cs typeface="Calibri"/>
                <a:sym typeface="Calibri"/>
              </a:rPr>
              <a:t>D</a:t>
            </a:r>
            <a:r>
              <a:rPr lang="es-CO" sz="4400" b="1" dirty="0">
                <a:solidFill>
                  <a:schemeClr val="lt1"/>
                </a:solidFill>
                <a:latin typeface="Calibri"/>
                <a:ea typeface="Calibri"/>
                <a:cs typeface="Calibri"/>
                <a:sym typeface="Calibri"/>
              </a:rPr>
              <a:t>ESCRIPCION BASE DE DATOS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78683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364593"/>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MX" sz="5400" b="1" i="0" u="none" strike="noStrike" cap="none" dirty="0">
                <a:solidFill>
                  <a:schemeClr val="lt1"/>
                </a:solidFill>
                <a:latin typeface="Calibri"/>
                <a:ea typeface="Calibri"/>
                <a:cs typeface="Calibri"/>
                <a:sym typeface="Calibri"/>
              </a:rPr>
              <a:t>DESCRIPCION BASE DE DATOS</a:t>
            </a:r>
            <a:endParaRPr sz="5400" b="0" i="0" u="none" strike="noStrike" cap="none" dirty="0">
              <a:solidFill>
                <a:schemeClr val="lt1"/>
              </a:solidFill>
              <a:latin typeface="Calibri"/>
              <a:ea typeface="Calibri"/>
              <a:cs typeface="Calibri"/>
              <a:sym typeface="Calibri"/>
            </a:endParaRPr>
          </a:p>
        </p:txBody>
      </p:sp>
      <p:sp>
        <p:nvSpPr>
          <p:cNvPr id="3" name="CuadroTexto 2"/>
          <p:cNvSpPr txBox="1"/>
          <p:nvPr/>
        </p:nvSpPr>
        <p:spPr>
          <a:xfrm>
            <a:off x="498062" y="2342884"/>
            <a:ext cx="7698260" cy="6309420"/>
          </a:xfrm>
          <a:prstGeom prst="rect">
            <a:avLst/>
          </a:prstGeom>
          <a:noFill/>
        </p:spPr>
        <p:txBody>
          <a:bodyPr wrap="square" rtlCol="0">
            <a:spAutoFit/>
          </a:bodyPr>
          <a:lstStyle/>
          <a:p>
            <a:pPr algn="just">
              <a:buClr>
                <a:srgbClr val="8A8A8A"/>
              </a:buClr>
              <a:buSzPts val="3200"/>
            </a:pPr>
            <a:r>
              <a:rPr lang="en-GB" sz="2400" b="1" u="sng" dirty="0">
                <a:solidFill>
                  <a:schemeClr val="bg2"/>
                </a:solidFill>
                <a:latin typeface="Calibri"/>
                <a:ea typeface="Calibri"/>
                <a:cs typeface="Calibri"/>
              </a:rPr>
              <a:t>USUARIOS</a:t>
            </a:r>
            <a:r>
              <a:rPr lang="en-GB" sz="2400" dirty="0">
                <a:solidFill>
                  <a:srgbClr val="8A8A8A"/>
                </a:solidFill>
                <a:latin typeface="Calibri"/>
                <a:ea typeface="Calibri"/>
                <a:cs typeface="Calibri"/>
              </a:rPr>
              <a:t>: La </a:t>
            </a:r>
            <a:r>
              <a:rPr lang="es-ES" sz="2400" dirty="0"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usuarios</a:t>
            </a:r>
            <a:r>
              <a:rPr lang="en-GB" sz="2400" dirty="0" smtClean="0">
                <a:solidFill>
                  <a:srgbClr val="8A8A8A"/>
                </a:solidFill>
                <a:latin typeface="Calibri"/>
                <a:ea typeface="Calibri"/>
                <a:cs typeface="Calibri"/>
              </a:rPr>
              <a:t> </a:t>
            </a:r>
            <a:r>
              <a:rPr lang="es-ES" sz="2400" dirty="0" smtClean="0">
                <a:solidFill>
                  <a:srgbClr val="8A8A8A"/>
                </a:solidFill>
                <a:latin typeface="Calibri"/>
                <a:ea typeface="Calibri"/>
                <a:cs typeface="Calibri"/>
              </a:rPr>
              <a:t>contiene</a:t>
            </a:r>
            <a:r>
              <a:rPr lang="en-GB" sz="2400" dirty="0" smtClean="0">
                <a:solidFill>
                  <a:srgbClr val="8A8A8A"/>
                </a:solidFill>
                <a:latin typeface="Calibri"/>
                <a:ea typeface="Calibri"/>
                <a:cs typeface="Calibri"/>
              </a:rPr>
              <a:t> </a:t>
            </a:r>
            <a:r>
              <a:rPr lang="es-ES" sz="2400" dirty="0" smtClean="0">
                <a:solidFill>
                  <a:srgbClr val="8A8A8A"/>
                </a:solidFill>
                <a:latin typeface="Calibri"/>
                <a:ea typeface="Calibri"/>
                <a:cs typeface="Calibri"/>
              </a:rPr>
              <a:t>todos</a:t>
            </a:r>
            <a:r>
              <a:rPr lang="en-GB" sz="2400" dirty="0" smtClean="0">
                <a:solidFill>
                  <a:srgbClr val="8A8A8A"/>
                </a:solidFill>
                <a:latin typeface="Calibri"/>
                <a:ea typeface="Calibri"/>
                <a:cs typeface="Calibri"/>
              </a:rPr>
              <a:t> </a:t>
            </a:r>
            <a:r>
              <a:rPr lang="es-ES" sz="2400" dirty="0" smtClean="0">
                <a:solidFill>
                  <a:srgbClr val="8A8A8A"/>
                </a:solidFill>
                <a:latin typeface="Calibri"/>
                <a:ea typeface="Calibri"/>
                <a:cs typeface="Calibri"/>
              </a:rPr>
              <a:t>los</a:t>
            </a:r>
            <a:r>
              <a:rPr lang="en-GB" sz="2400" dirty="0" smtClean="0">
                <a:solidFill>
                  <a:srgbClr val="8A8A8A"/>
                </a:solidFill>
                <a:latin typeface="Calibri"/>
                <a:ea typeface="Calibri"/>
                <a:cs typeface="Calibri"/>
              </a:rPr>
              <a:t> </a:t>
            </a:r>
            <a:r>
              <a:rPr lang="es-CO" sz="2400" dirty="0" smtClean="0">
                <a:solidFill>
                  <a:srgbClr val="8A8A8A"/>
                </a:solidFill>
                <a:latin typeface="Calibri"/>
                <a:ea typeface="Calibri"/>
                <a:cs typeface="Calibri"/>
              </a:rPr>
              <a:t>datos</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usuarios</a:t>
            </a:r>
            <a:r>
              <a:rPr lang="en-GB" sz="2400" dirty="0" smtClean="0">
                <a:solidFill>
                  <a:srgbClr val="8A8A8A"/>
                </a:solidFill>
                <a:latin typeface="Calibri"/>
                <a:ea typeface="Calibri"/>
                <a:cs typeface="Calibri"/>
              </a:rPr>
              <a:t> del </a:t>
            </a:r>
            <a:r>
              <a:rPr lang="en-GB" sz="2400" dirty="0">
                <a:solidFill>
                  <a:srgbClr val="8A8A8A"/>
                </a:solidFill>
                <a:latin typeface="Calibri"/>
                <a:ea typeface="Calibri"/>
                <a:cs typeface="Calibri"/>
              </a:rPr>
              <a:t>Sistema de </a:t>
            </a:r>
            <a:r>
              <a:rPr lang="es-CO" sz="2400" dirty="0" smtClean="0">
                <a:solidFill>
                  <a:srgbClr val="8A8A8A"/>
                </a:solidFill>
                <a:latin typeface="Calibri"/>
                <a:ea typeface="Calibri"/>
                <a:cs typeface="Calibri"/>
              </a:rPr>
              <a:t>información</a:t>
            </a:r>
            <a:r>
              <a:rPr lang="en-GB" sz="2400" dirty="0" smtClean="0">
                <a:solidFill>
                  <a:srgbClr val="8A8A8A"/>
                </a:solidFill>
                <a:latin typeface="Calibri"/>
                <a:ea typeface="Calibri"/>
                <a:cs typeface="Calibri"/>
              </a:rPr>
              <a:t> </a:t>
            </a:r>
            <a:r>
              <a:rPr lang="en-GB" sz="2400" dirty="0">
                <a:solidFill>
                  <a:srgbClr val="8A8A8A"/>
                </a:solidFill>
                <a:latin typeface="Calibri"/>
                <a:ea typeface="Calibri"/>
                <a:cs typeface="Calibri"/>
              </a:rPr>
              <a:t>web </a:t>
            </a:r>
            <a:r>
              <a:rPr lang="es-CO" sz="2400" dirty="0" smtClean="0">
                <a:solidFill>
                  <a:srgbClr val="8A8A8A"/>
                </a:solidFill>
                <a:latin typeface="Calibri"/>
                <a:ea typeface="Calibri"/>
                <a:cs typeface="Calibri"/>
              </a:rPr>
              <a:t>datos</a:t>
            </a:r>
            <a:r>
              <a:rPr lang="en-GB" sz="2400" dirty="0" smtClean="0">
                <a:solidFill>
                  <a:srgbClr val="8A8A8A"/>
                </a:solidFill>
                <a:latin typeface="Calibri"/>
                <a:ea typeface="Calibri"/>
                <a:cs typeface="Calibri"/>
              </a:rPr>
              <a:t> </a:t>
            </a:r>
            <a:r>
              <a:rPr lang="es-CO" sz="2400" dirty="0" smtClean="0">
                <a:solidFill>
                  <a:srgbClr val="8A8A8A"/>
                </a:solidFill>
                <a:latin typeface="Calibri"/>
                <a:ea typeface="Calibri"/>
                <a:cs typeface="Calibri"/>
              </a:rPr>
              <a:t>como</a:t>
            </a:r>
            <a:r>
              <a:rPr lang="en-GB" sz="2400" dirty="0" smtClean="0">
                <a:solidFill>
                  <a:srgbClr val="8A8A8A"/>
                </a:solidFill>
                <a:latin typeface="Calibri"/>
                <a:ea typeface="Calibri"/>
                <a:cs typeface="Calibri"/>
              </a:rPr>
              <a:t> </a:t>
            </a:r>
            <a:r>
              <a:rPr lang="en-GB" sz="2400" dirty="0">
                <a:solidFill>
                  <a:srgbClr val="8A8A8A"/>
                </a:solidFill>
                <a:latin typeface="Calibri"/>
                <a:ea typeface="Calibri"/>
                <a:cs typeface="Calibri"/>
              </a:rPr>
              <a:t>emails, </a:t>
            </a:r>
            <a:r>
              <a:rPr lang="es-ES" sz="2400" dirty="0" smtClean="0">
                <a:solidFill>
                  <a:srgbClr val="8A8A8A"/>
                </a:solidFill>
                <a:latin typeface="Calibri"/>
                <a:ea typeface="Calibri"/>
                <a:cs typeface="Calibri"/>
              </a:rPr>
              <a:t>documentos</a:t>
            </a:r>
            <a:r>
              <a:rPr lang="en-GB" sz="2400" dirty="0" smtClean="0">
                <a:solidFill>
                  <a:srgbClr val="8A8A8A"/>
                </a:solidFill>
                <a:latin typeface="Calibri"/>
                <a:ea typeface="Calibri"/>
                <a:cs typeface="Calibri"/>
              </a:rPr>
              <a:t>,  </a:t>
            </a:r>
            <a:r>
              <a:rPr lang="es-ES" sz="2400" dirty="0" smtClean="0">
                <a:solidFill>
                  <a:srgbClr val="8A8A8A"/>
                </a:solidFill>
                <a:latin typeface="Calibri"/>
                <a:ea typeface="Calibri"/>
                <a:cs typeface="Calibri"/>
              </a:rPr>
              <a:t>contraseñas</a:t>
            </a:r>
            <a:r>
              <a:rPr lang="en-GB" sz="2400" dirty="0" smtClean="0">
                <a:solidFill>
                  <a:srgbClr val="8A8A8A"/>
                </a:solidFill>
                <a:latin typeface="Calibri"/>
                <a:ea typeface="Calibri"/>
                <a:cs typeface="Calibri"/>
              </a:rPr>
              <a:t> </a:t>
            </a:r>
            <a:r>
              <a:rPr lang="es-ES" sz="2400" dirty="0" smtClean="0">
                <a:solidFill>
                  <a:srgbClr val="8A8A8A"/>
                </a:solidFill>
                <a:latin typeface="Calibri"/>
                <a:ea typeface="Calibri"/>
                <a:cs typeface="Calibri"/>
              </a:rPr>
              <a:t>encriptadas</a:t>
            </a:r>
            <a:r>
              <a:rPr lang="en-GB" sz="2400" dirty="0" smtClean="0">
                <a:solidFill>
                  <a:srgbClr val="8A8A8A"/>
                </a:solidFill>
                <a:latin typeface="Calibri"/>
                <a:ea typeface="Calibri"/>
                <a:cs typeface="Calibri"/>
              </a:rPr>
              <a:t>, etc…</a:t>
            </a:r>
          </a:p>
          <a:p>
            <a:pPr algn="just">
              <a:buClr>
                <a:srgbClr val="8A8A8A"/>
              </a:buClr>
              <a:buSzPts val="3200"/>
            </a:pPr>
            <a:r>
              <a:rPr lang="en-GB" sz="2400" b="1" u="sng" dirty="0" err="1">
                <a:solidFill>
                  <a:schemeClr val="bg2"/>
                </a:solidFill>
                <a:latin typeface="Calibri"/>
                <a:ea typeface="Calibri"/>
                <a:cs typeface="Calibri"/>
              </a:rPr>
              <a:t>Noticias</a:t>
            </a:r>
            <a:r>
              <a:rPr lang="en-GB" sz="2400" b="1" u="sng" dirty="0">
                <a:solidFill>
                  <a:schemeClr val="bg2"/>
                </a:solidFill>
                <a:latin typeface="Calibri"/>
                <a:ea typeface="Calibri"/>
                <a:cs typeface="Calibri"/>
              </a:rPr>
              <a:t>: </a:t>
            </a:r>
            <a:r>
              <a:rPr lang="en-GB" sz="2400" dirty="0" smtClean="0">
                <a:solidFill>
                  <a:srgbClr val="8A8A8A"/>
                </a:solidFill>
                <a:latin typeface="Calibri"/>
                <a:ea typeface="Calibri"/>
                <a:cs typeface="Calibri"/>
              </a:rPr>
              <a:t>La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noticias</a:t>
            </a:r>
            <a:r>
              <a:rPr lang="en-GB" sz="2400" dirty="0">
                <a:solidFill>
                  <a:srgbClr val="8A8A8A"/>
                </a:solidFill>
                <a:latin typeface="Calibri"/>
                <a:ea typeface="Calibri"/>
                <a:cs typeface="Calibri"/>
              </a:rPr>
              <a:t> </a:t>
            </a:r>
            <a:r>
              <a:rPr lang="en-GB" sz="2400" dirty="0" err="1" smtClean="0">
                <a:solidFill>
                  <a:srgbClr val="8A8A8A"/>
                </a:solidFill>
                <a:latin typeface="Calibri"/>
                <a:ea typeface="Calibri"/>
                <a:cs typeface="Calibri"/>
              </a:rPr>
              <a:t>contiene</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tituto</a:t>
            </a:r>
            <a:r>
              <a:rPr lang="en-GB" sz="2400" dirty="0" smtClean="0">
                <a:solidFill>
                  <a:srgbClr val="8A8A8A"/>
                </a:solidFill>
                <a:latin typeface="Calibri"/>
                <a:ea typeface="Calibri"/>
                <a:cs typeface="Calibri"/>
              </a:rPr>
              <a:t> de la </a:t>
            </a:r>
            <a:r>
              <a:rPr lang="en-GB" sz="2400" dirty="0" err="1" smtClean="0">
                <a:solidFill>
                  <a:srgbClr val="8A8A8A"/>
                </a:solidFill>
                <a:latin typeface="Calibri"/>
                <a:ea typeface="Calibri"/>
                <a:cs typeface="Calibri"/>
              </a:rPr>
              <a:t>noticia</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descripción</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fecha</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publicaciòn</a:t>
            </a:r>
            <a:r>
              <a:rPr lang="en-GB" sz="2400" dirty="0" smtClean="0">
                <a:solidFill>
                  <a:srgbClr val="8A8A8A"/>
                </a:solidFill>
                <a:latin typeface="Calibri"/>
                <a:ea typeface="Calibri"/>
                <a:cs typeface="Calibri"/>
              </a:rPr>
              <a:t> y </a:t>
            </a:r>
            <a:r>
              <a:rPr lang="en-GB" sz="2400" dirty="0" err="1" smtClean="0">
                <a:solidFill>
                  <a:srgbClr val="8A8A8A"/>
                </a:solidFill>
                <a:latin typeface="Calibri"/>
                <a:ea typeface="Calibri"/>
                <a:cs typeface="Calibri"/>
              </a:rPr>
              <a:t>foto</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alli</a:t>
            </a:r>
            <a:r>
              <a:rPr lang="en-GB" sz="2400" dirty="0" smtClean="0">
                <a:solidFill>
                  <a:srgbClr val="8A8A8A"/>
                </a:solidFill>
                <a:latin typeface="Calibri"/>
                <a:ea typeface="Calibri"/>
                <a:cs typeface="Calibri"/>
              </a:rPr>
              <a:t> van las </a:t>
            </a:r>
            <a:r>
              <a:rPr lang="en-GB" sz="2400" dirty="0" err="1" smtClean="0">
                <a:solidFill>
                  <a:srgbClr val="8A8A8A"/>
                </a:solidFill>
                <a:latin typeface="Calibri"/>
                <a:ea typeface="Calibri"/>
                <a:cs typeface="Calibri"/>
              </a:rPr>
              <a:t>noticias</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relacionadas</a:t>
            </a:r>
            <a:r>
              <a:rPr lang="en-GB" sz="2400" dirty="0" smtClean="0">
                <a:solidFill>
                  <a:srgbClr val="8A8A8A"/>
                </a:solidFill>
                <a:latin typeface="Calibri"/>
                <a:ea typeface="Calibri"/>
                <a:cs typeface="Calibri"/>
              </a:rPr>
              <a:t> con la </a:t>
            </a:r>
            <a:r>
              <a:rPr lang="en-GB" sz="2400" dirty="0" err="1" smtClean="0">
                <a:solidFill>
                  <a:srgbClr val="8A8A8A"/>
                </a:solidFill>
                <a:latin typeface="Calibri"/>
                <a:ea typeface="Calibri"/>
                <a:cs typeface="Calibri"/>
              </a:rPr>
              <a:t>empresa</a:t>
            </a:r>
            <a:r>
              <a:rPr lang="en-GB" sz="2400" dirty="0" smtClean="0">
                <a:solidFill>
                  <a:srgbClr val="8A8A8A"/>
                </a:solidFill>
                <a:latin typeface="Calibri"/>
                <a:ea typeface="Calibri"/>
                <a:cs typeface="Calibri"/>
              </a:rPr>
              <a:t>.</a:t>
            </a:r>
          </a:p>
          <a:p>
            <a:pPr algn="just">
              <a:buClr>
                <a:srgbClr val="8A8A8A"/>
              </a:buClr>
              <a:buSzPts val="3200"/>
            </a:pPr>
            <a:r>
              <a:rPr lang="en-GB" sz="2400" b="1" u="sng" dirty="0">
                <a:solidFill>
                  <a:schemeClr val="bg2"/>
                </a:solidFill>
                <a:latin typeface="Calibri"/>
                <a:ea typeface="Calibri"/>
                <a:cs typeface="Calibri"/>
              </a:rPr>
              <a:t>Cargos: </a:t>
            </a:r>
            <a:r>
              <a:rPr lang="en-GB" sz="2400" dirty="0" err="1" smtClean="0">
                <a:solidFill>
                  <a:srgbClr val="8A8A8A"/>
                </a:solidFill>
                <a:latin typeface="Calibri"/>
                <a:ea typeface="Calibri"/>
                <a:cs typeface="Calibri"/>
              </a:rPr>
              <a:t>En</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smtClean="0">
                <a:solidFill>
                  <a:srgbClr val="8A8A8A"/>
                </a:solidFill>
                <a:latin typeface="Calibri"/>
                <a:ea typeface="Calibri"/>
                <a:cs typeface="Calibri"/>
              </a:rPr>
              <a:t>cargos</a:t>
            </a:r>
            <a:r>
              <a:rPr lang="en-GB" sz="2400" dirty="0" smtClean="0">
                <a:solidFill>
                  <a:srgbClr val="8A8A8A"/>
                </a:solidFill>
                <a:latin typeface="Calibri"/>
                <a:ea typeface="Calibri"/>
                <a:cs typeface="Calibri"/>
              </a:rPr>
              <a:t> se </a:t>
            </a:r>
            <a:r>
              <a:rPr lang="en-GB" sz="2400" dirty="0" err="1" smtClean="0">
                <a:solidFill>
                  <a:srgbClr val="8A8A8A"/>
                </a:solidFill>
                <a:latin typeface="Calibri"/>
                <a:ea typeface="Calibri"/>
                <a:cs typeface="Calibri"/>
              </a:rPr>
              <a:t>almacena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información</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sobre</a:t>
            </a:r>
            <a:r>
              <a:rPr lang="en-GB" sz="2400" dirty="0" smtClean="0">
                <a:solidFill>
                  <a:srgbClr val="8A8A8A"/>
                </a:solidFill>
                <a:latin typeface="Calibri"/>
                <a:ea typeface="Calibri"/>
                <a:cs typeface="Calibri"/>
              </a:rPr>
              <a:t> el cargo del </a:t>
            </a:r>
            <a:r>
              <a:rPr lang="en-GB" sz="2400" dirty="0" err="1" smtClean="0">
                <a:solidFill>
                  <a:srgbClr val="8A8A8A"/>
                </a:solidFill>
                <a:latin typeface="Calibri"/>
                <a:ea typeface="Calibri"/>
                <a:cs typeface="Calibri"/>
              </a:rPr>
              <a:t>empleado</a:t>
            </a:r>
            <a:r>
              <a:rPr lang="en-GB" sz="2400" dirty="0" smtClean="0">
                <a:solidFill>
                  <a:srgbClr val="8A8A8A"/>
                </a:solidFill>
                <a:latin typeface="Calibri"/>
                <a:ea typeface="Calibri"/>
                <a:cs typeface="Calibri"/>
              </a:rPr>
              <a:t>.</a:t>
            </a:r>
          </a:p>
          <a:p>
            <a:pPr algn="just">
              <a:buClr>
                <a:srgbClr val="8A8A8A"/>
              </a:buClr>
              <a:buSzPts val="3200"/>
            </a:pPr>
            <a:r>
              <a:rPr lang="en-GB" sz="2400" b="1" u="sng" dirty="0" err="1">
                <a:solidFill>
                  <a:schemeClr val="bg2"/>
                </a:solidFill>
                <a:latin typeface="Calibri"/>
                <a:ea typeface="Calibri"/>
                <a:cs typeface="Calibri"/>
              </a:rPr>
              <a:t>Tipos_documentos</a:t>
            </a:r>
            <a:r>
              <a:rPr lang="en-GB" sz="2400" b="1" u="sng" dirty="0">
                <a:solidFill>
                  <a:schemeClr val="bg2"/>
                </a:solidFill>
                <a:latin typeface="Calibri"/>
                <a:ea typeface="Calibri"/>
                <a:cs typeface="Calibri"/>
              </a:rPr>
              <a:t>: </a:t>
            </a:r>
            <a:r>
              <a:rPr lang="en-GB" sz="2400" dirty="0" smtClean="0">
                <a:solidFill>
                  <a:srgbClr val="8A8A8A"/>
                </a:solidFill>
                <a:latin typeface="Calibri"/>
                <a:ea typeface="Calibri"/>
                <a:cs typeface="Calibri"/>
              </a:rPr>
              <a:t>La table </a:t>
            </a:r>
            <a:r>
              <a:rPr lang="en-GB" sz="2400" u="sng" dirty="0" err="1" smtClean="0">
                <a:solidFill>
                  <a:srgbClr val="8A8A8A"/>
                </a:solidFill>
                <a:latin typeface="Calibri"/>
                <a:ea typeface="Calibri"/>
                <a:cs typeface="Calibri"/>
              </a:rPr>
              <a:t>tipos_documentos</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contiene</a:t>
            </a:r>
            <a:r>
              <a:rPr lang="en-GB" sz="2400" dirty="0" smtClean="0">
                <a:solidFill>
                  <a:srgbClr val="8A8A8A"/>
                </a:solidFill>
                <a:latin typeface="Calibri"/>
                <a:ea typeface="Calibri"/>
                <a:cs typeface="Calibri"/>
              </a:rPr>
              <a:t> el </a:t>
            </a:r>
            <a:r>
              <a:rPr lang="en-GB" sz="2400" dirty="0" err="1" smtClean="0">
                <a:solidFill>
                  <a:srgbClr val="8A8A8A"/>
                </a:solidFill>
                <a:latin typeface="Calibri"/>
                <a:ea typeface="Calibri"/>
                <a:cs typeface="Calibri"/>
              </a:rPr>
              <a:t>tipo</a:t>
            </a:r>
            <a:r>
              <a:rPr lang="en-GB" sz="2400" dirty="0" smtClean="0">
                <a:solidFill>
                  <a:srgbClr val="8A8A8A"/>
                </a:solidFill>
                <a:latin typeface="Calibri"/>
                <a:ea typeface="Calibri"/>
                <a:cs typeface="Calibri"/>
              </a:rPr>
              <a:t> de document de </a:t>
            </a:r>
            <a:r>
              <a:rPr lang="en-GB" sz="2400" dirty="0" err="1" smtClean="0">
                <a:solidFill>
                  <a:srgbClr val="8A8A8A"/>
                </a:solidFill>
                <a:latin typeface="Calibri"/>
                <a:ea typeface="Calibri"/>
                <a:cs typeface="Calibri"/>
              </a:rPr>
              <a:t>cada</a:t>
            </a:r>
            <a:r>
              <a:rPr lang="en-GB" sz="2400" dirty="0" smtClean="0">
                <a:solidFill>
                  <a:srgbClr val="8A8A8A"/>
                </a:solidFill>
                <a:latin typeface="Calibri"/>
                <a:ea typeface="Calibri"/>
                <a:cs typeface="Calibri"/>
              </a:rPr>
              <a:t> usuario.</a:t>
            </a:r>
          </a:p>
          <a:p>
            <a:pPr algn="just">
              <a:buClr>
                <a:srgbClr val="8A8A8A"/>
              </a:buClr>
              <a:buSzPts val="3200"/>
            </a:pPr>
            <a:r>
              <a:rPr lang="en-GB" sz="2400" dirty="0" smtClean="0">
                <a:solidFill>
                  <a:srgbClr val="8A8A8A"/>
                </a:solidFill>
                <a:latin typeface="Calibri"/>
                <a:ea typeface="Calibri"/>
                <a:cs typeface="Calibri"/>
              </a:rPr>
              <a:t> </a:t>
            </a:r>
          </a:p>
          <a:p>
            <a:pPr algn="just">
              <a:buClr>
                <a:srgbClr val="8A8A8A"/>
              </a:buClr>
              <a:buSzPts val="3200"/>
            </a:pPr>
            <a:endParaRPr lang="en-GB" sz="2800" dirty="0" smtClean="0">
              <a:solidFill>
                <a:srgbClr val="8A8A8A"/>
              </a:solidFill>
              <a:latin typeface="Calibri"/>
              <a:ea typeface="Calibri"/>
              <a:cs typeface="Calibri"/>
            </a:endParaRPr>
          </a:p>
          <a:p>
            <a:pPr algn="just">
              <a:buClr>
                <a:srgbClr val="8A8A8A"/>
              </a:buClr>
              <a:buSzPts val="3200"/>
            </a:pPr>
            <a:r>
              <a:rPr lang="en-GB" sz="2800" dirty="0" smtClean="0">
                <a:solidFill>
                  <a:srgbClr val="8A8A8A"/>
                </a:solidFill>
                <a:latin typeface="Calibri"/>
                <a:ea typeface="Calibri"/>
                <a:cs typeface="Calibri"/>
              </a:rPr>
              <a:t> </a:t>
            </a:r>
          </a:p>
          <a:p>
            <a:pPr algn="just">
              <a:buClr>
                <a:srgbClr val="8A8A8A"/>
              </a:buClr>
              <a:buSzPts val="3200"/>
            </a:pPr>
            <a:endParaRPr lang="en-GB" sz="2800" dirty="0">
              <a:solidFill>
                <a:srgbClr val="8A8A8A"/>
              </a:solidFill>
              <a:latin typeface="Calibri"/>
              <a:ea typeface="Calibri"/>
              <a:cs typeface="Calibri"/>
            </a:endParaRPr>
          </a:p>
          <a:p>
            <a:endParaRPr lang="en-GB" dirty="0">
              <a:solidFill>
                <a:schemeClr val="tx1"/>
              </a:solidFill>
            </a:endParaRPr>
          </a:p>
          <a:p>
            <a:r>
              <a:rPr lang="en-GB" dirty="0" smtClean="0">
                <a:solidFill>
                  <a:schemeClr val="tx1"/>
                </a:solidFill>
              </a:rPr>
              <a:t/>
            </a:r>
            <a:br>
              <a:rPr lang="en-GB" dirty="0" smtClean="0">
                <a:solidFill>
                  <a:schemeClr val="tx1"/>
                </a:solidFill>
              </a:rPr>
            </a:br>
            <a:endParaRPr lang="en-GB" dirty="0" smtClean="0">
              <a:solidFill>
                <a:schemeClr val="tx1"/>
              </a:solidFill>
            </a:endParaRPr>
          </a:p>
          <a:p>
            <a:endParaRPr lang="en-GB" b="1" u="sng" dirty="0">
              <a:solidFill>
                <a:schemeClr val="bg2">
                  <a:lumMod val="75000"/>
                </a:schemeClr>
              </a:solidFill>
            </a:endParaRPr>
          </a:p>
        </p:txBody>
      </p:sp>
    </p:spTree>
    <p:extLst>
      <p:ext uri="{BB962C8B-B14F-4D97-AF65-F5344CB8AC3E}">
        <p14:creationId xmlns:p14="http://schemas.microsoft.com/office/powerpoint/2010/main" val="282562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364593"/>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MX" sz="5400" b="1" i="0" u="none" strike="noStrike" cap="none" dirty="0">
                <a:solidFill>
                  <a:schemeClr val="lt1"/>
                </a:solidFill>
                <a:latin typeface="Calibri"/>
                <a:ea typeface="Calibri"/>
                <a:cs typeface="Calibri"/>
                <a:sym typeface="Calibri"/>
              </a:rPr>
              <a:t>DESCRIPCION BASE DE DATOS</a:t>
            </a:r>
            <a:endParaRPr sz="5400" b="0" i="0" u="none" strike="noStrike" cap="none" dirty="0">
              <a:solidFill>
                <a:schemeClr val="lt1"/>
              </a:solidFill>
              <a:latin typeface="Calibri"/>
              <a:ea typeface="Calibri"/>
              <a:cs typeface="Calibri"/>
              <a:sym typeface="Calibri"/>
            </a:endParaRPr>
          </a:p>
        </p:txBody>
      </p:sp>
      <p:sp>
        <p:nvSpPr>
          <p:cNvPr id="3" name="CuadroTexto 2"/>
          <p:cNvSpPr txBox="1"/>
          <p:nvPr/>
        </p:nvSpPr>
        <p:spPr>
          <a:xfrm>
            <a:off x="364273" y="2342884"/>
            <a:ext cx="7698260" cy="1443010413"/>
          </a:xfrm>
          <a:prstGeom prst="rect">
            <a:avLst/>
          </a:prstGeom>
          <a:noFill/>
        </p:spPr>
        <p:txBody>
          <a:bodyPr wrap="square" rtlCol="0">
            <a:spAutoFit/>
          </a:bodyPr>
          <a:lstStyle/>
          <a:p>
            <a:pPr algn="just">
              <a:buClr>
                <a:srgbClr val="8A8A8A"/>
              </a:buClr>
              <a:buSzPts val="3200"/>
            </a:pPr>
            <a:r>
              <a:rPr lang="en-GB" sz="2400" b="1" u="sng" dirty="0" err="1" smtClean="0">
                <a:solidFill>
                  <a:schemeClr val="bg2"/>
                </a:solidFill>
                <a:latin typeface="Calibri"/>
                <a:ea typeface="Calibri"/>
                <a:cs typeface="Calibri"/>
              </a:rPr>
              <a:t>Eventos:</a:t>
            </a:r>
            <a:r>
              <a:rPr lang="en-GB" sz="2400" dirty="0" err="1" smtClean="0">
                <a:solidFill>
                  <a:srgbClr val="8A8A8A"/>
                </a:solidFill>
                <a:latin typeface="Calibri"/>
                <a:ea typeface="Calibri"/>
                <a:cs typeface="Calibri"/>
              </a:rPr>
              <a:t>La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eventos</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contiene</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tituto</a:t>
            </a:r>
            <a:r>
              <a:rPr lang="en-GB" sz="2400" dirty="0" smtClean="0">
                <a:solidFill>
                  <a:srgbClr val="8A8A8A"/>
                </a:solidFill>
                <a:latin typeface="Calibri"/>
                <a:ea typeface="Calibri"/>
                <a:cs typeface="Calibri"/>
              </a:rPr>
              <a:t> del </a:t>
            </a:r>
            <a:r>
              <a:rPr lang="en-GB" sz="2400" dirty="0" err="1" smtClean="0">
                <a:solidFill>
                  <a:srgbClr val="8A8A8A"/>
                </a:solidFill>
                <a:latin typeface="Calibri"/>
                <a:ea typeface="Calibri"/>
                <a:cs typeface="Calibri"/>
              </a:rPr>
              <a:t>evento</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descripción</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fecha</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publicación</a:t>
            </a:r>
            <a:r>
              <a:rPr lang="en-GB" sz="2400" dirty="0" smtClean="0">
                <a:solidFill>
                  <a:srgbClr val="8A8A8A"/>
                </a:solidFill>
                <a:latin typeface="Calibri"/>
                <a:ea typeface="Calibri"/>
                <a:cs typeface="Calibri"/>
              </a:rPr>
              <a:t> y </a:t>
            </a:r>
            <a:r>
              <a:rPr lang="en-GB" sz="2400" dirty="0" err="1" smtClean="0">
                <a:solidFill>
                  <a:srgbClr val="8A8A8A"/>
                </a:solidFill>
                <a:latin typeface="Calibri"/>
                <a:ea typeface="Calibri"/>
                <a:cs typeface="Calibri"/>
              </a:rPr>
              <a:t>foto</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allí</a:t>
            </a:r>
            <a:r>
              <a:rPr lang="en-GB" sz="2400" dirty="0" smtClean="0">
                <a:solidFill>
                  <a:srgbClr val="8A8A8A"/>
                </a:solidFill>
                <a:latin typeface="Calibri"/>
                <a:ea typeface="Calibri"/>
                <a:cs typeface="Calibri"/>
              </a:rPr>
              <a:t> van las </a:t>
            </a:r>
            <a:r>
              <a:rPr lang="en-GB" sz="2400" dirty="0" err="1" smtClean="0">
                <a:solidFill>
                  <a:srgbClr val="8A8A8A"/>
                </a:solidFill>
                <a:latin typeface="Calibri"/>
                <a:ea typeface="Calibri"/>
                <a:cs typeface="Calibri"/>
              </a:rPr>
              <a:t>eventos</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relacionadas</a:t>
            </a:r>
            <a:r>
              <a:rPr lang="en-GB" sz="2400" dirty="0" smtClean="0">
                <a:solidFill>
                  <a:srgbClr val="8A8A8A"/>
                </a:solidFill>
                <a:latin typeface="Calibri"/>
                <a:ea typeface="Calibri"/>
                <a:cs typeface="Calibri"/>
              </a:rPr>
              <a:t> con la </a:t>
            </a:r>
            <a:r>
              <a:rPr lang="en-GB" sz="2400" dirty="0" err="1" smtClean="0">
                <a:solidFill>
                  <a:srgbClr val="8A8A8A"/>
                </a:solidFill>
                <a:latin typeface="Calibri"/>
                <a:ea typeface="Calibri"/>
                <a:cs typeface="Calibri"/>
              </a:rPr>
              <a:t>empresa</a:t>
            </a:r>
            <a:r>
              <a:rPr lang="en-GB" sz="2400" dirty="0" smtClean="0">
                <a:solidFill>
                  <a:srgbClr val="8A8A8A"/>
                </a:solidFill>
                <a:latin typeface="Calibri"/>
                <a:ea typeface="Calibri"/>
                <a:cs typeface="Calibri"/>
              </a:rPr>
              <a:t>.</a:t>
            </a:r>
          </a:p>
          <a:p>
            <a:pPr algn="just">
              <a:buClr>
                <a:srgbClr val="8A8A8A"/>
              </a:buClr>
              <a:buSzPts val="3200"/>
            </a:pPr>
            <a:r>
              <a:rPr lang="en-GB" sz="2400" b="1" u="sng" dirty="0" err="1" smtClean="0">
                <a:solidFill>
                  <a:schemeClr val="bg2"/>
                </a:solidFill>
                <a:latin typeface="Calibri"/>
                <a:ea typeface="Calibri"/>
                <a:cs typeface="Calibri"/>
              </a:rPr>
              <a:t>Nominas:</a:t>
            </a:r>
            <a:r>
              <a:rPr lang="en-GB" sz="2400" dirty="0" err="1" smtClean="0">
                <a:solidFill>
                  <a:srgbClr val="8A8A8A"/>
                </a:solidFill>
                <a:latin typeface="Calibri"/>
                <a:ea typeface="Calibri"/>
                <a:cs typeface="Calibri"/>
              </a:rPr>
              <a:t>En</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nominas</a:t>
            </a:r>
            <a:r>
              <a:rPr lang="en-GB" sz="2400" dirty="0" smtClean="0">
                <a:solidFill>
                  <a:srgbClr val="8A8A8A"/>
                </a:solidFill>
                <a:latin typeface="Calibri"/>
                <a:ea typeface="Calibri"/>
                <a:cs typeface="Calibri"/>
              </a:rPr>
              <a:t> se </a:t>
            </a:r>
            <a:r>
              <a:rPr lang="en-GB" sz="2400" dirty="0" err="1" smtClean="0">
                <a:solidFill>
                  <a:srgbClr val="8A8A8A"/>
                </a:solidFill>
                <a:latin typeface="Calibri"/>
                <a:ea typeface="Calibri"/>
                <a:cs typeface="Calibri"/>
              </a:rPr>
              <a:t>encuentra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información</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pago</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nominas</a:t>
            </a:r>
            <a:r>
              <a:rPr lang="en-GB" sz="2400" dirty="0" smtClean="0">
                <a:solidFill>
                  <a:srgbClr val="8A8A8A"/>
                </a:solidFill>
                <a:latin typeface="Calibri"/>
                <a:ea typeface="Calibri"/>
                <a:cs typeface="Calibri"/>
              </a:rPr>
              <a:t>.</a:t>
            </a:r>
          </a:p>
          <a:p>
            <a:pPr algn="just">
              <a:buClr>
                <a:srgbClr val="8A8A8A"/>
              </a:buClr>
              <a:buSzPts val="3200"/>
            </a:pPr>
            <a:r>
              <a:rPr lang="en-GB" sz="2400" b="1" u="sng" dirty="0" err="1" smtClean="0">
                <a:solidFill>
                  <a:schemeClr val="bg2"/>
                </a:solidFill>
                <a:latin typeface="Calibri"/>
                <a:ea typeface="Calibri"/>
                <a:cs typeface="Calibri"/>
              </a:rPr>
              <a:t>Conceptos:</a:t>
            </a:r>
            <a:r>
              <a:rPr lang="en-GB" sz="2400" dirty="0" err="1" smtClean="0">
                <a:solidFill>
                  <a:srgbClr val="8A8A8A"/>
                </a:solidFill>
                <a:latin typeface="Calibri"/>
                <a:ea typeface="Calibri"/>
                <a:cs typeface="Calibri"/>
              </a:rPr>
              <a:t>La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conceptos</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continene</a:t>
            </a:r>
            <a:r>
              <a:rPr lang="en-GB" sz="2400" dirty="0" smtClean="0">
                <a:solidFill>
                  <a:srgbClr val="8A8A8A"/>
                </a:solidFill>
                <a:latin typeface="Calibri"/>
                <a:ea typeface="Calibri"/>
                <a:cs typeface="Calibri"/>
              </a:rPr>
              <a:t> las </a:t>
            </a:r>
            <a:r>
              <a:rPr lang="en-GB" sz="2400" dirty="0" err="1" smtClean="0">
                <a:solidFill>
                  <a:srgbClr val="8A8A8A"/>
                </a:solidFill>
                <a:latin typeface="Calibri"/>
                <a:ea typeface="Calibri"/>
                <a:cs typeface="Calibri"/>
              </a:rPr>
              <a:t>deduciones</a:t>
            </a:r>
            <a:r>
              <a:rPr lang="en-GB" sz="2400" dirty="0" smtClean="0">
                <a:solidFill>
                  <a:srgbClr val="8A8A8A"/>
                </a:solidFill>
                <a:latin typeface="Calibri"/>
                <a:ea typeface="Calibri"/>
                <a:cs typeface="Calibri"/>
              </a:rPr>
              <a:t> que se le van a </a:t>
            </a:r>
            <a:r>
              <a:rPr lang="en-GB" sz="2400" dirty="0" err="1" smtClean="0">
                <a:solidFill>
                  <a:srgbClr val="8A8A8A"/>
                </a:solidFill>
                <a:latin typeface="Calibri"/>
                <a:ea typeface="Calibri"/>
                <a:cs typeface="Calibri"/>
              </a:rPr>
              <a:t>hacer</a:t>
            </a:r>
            <a:r>
              <a:rPr lang="en-GB" sz="2400" dirty="0" smtClean="0">
                <a:solidFill>
                  <a:srgbClr val="8A8A8A"/>
                </a:solidFill>
                <a:latin typeface="Calibri"/>
                <a:ea typeface="Calibri"/>
                <a:cs typeface="Calibri"/>
              </a:rPr>
              <a:t> al </a:t>
            </a:r>
            <a:r>
              <a:rPr lang="en-GB" sz="2400" dirty="0" err="1" smtClean="0">
                <a:solidFill>
                  <a:srgbClr val="8A8A8A"/>
                </a:solidFill>
                <a:latin typeface="Calibri"/>
                <a:ea typeface="Calibri"/>
                <a:cs typeface="Calibri"/>
              </a:rPr>
              <a:t>empleado</a:t>
            </a:r>
            <a:r>
              <a:rPr lang="en-GB" sz="2400" dirty="0" smtClean="0">
                <a:solidFill>
                  <a:srgbClr val="8A8A8A"/>
                </a:solidFill>
                <a:latin typeface="Calibri"/>
                <a:ea typeface="Calibri"/>
                <a:cs typeface="Calibri"/>
              </a:rPr>
              <a:t> para el </a:t>
            </a:r>
            <a:r>
              <a:rPr lang="en-GB" sz="2400" dirty="0" err="1" smtClean="0">
                <a:solidFill>
                  <a:srgbClr val="8A8A8A"/>
                </a:solidFill>
                <a:latin typeface="Calibri"/>
                <a:ea typeface="Calibri"/>
                <a:cs typeface="Calibri"/>
              </a:rPr>
              <a:t>pago</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su</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nomina</a:t>
            </a:r>
            <a:r>
              <a:rPr lang="en-GB" sz="2400" dirty="0" smtClean="0">
                <a:solidFill>
                  <a:srgbClr val="8A8A8A"/>
                </a:solidFill>
                <a:latin typeface="Calibri"/>
                <a:ea typeface="Calibri"/>
                <a:cs typeface="Calibri"/>
              </a:rPr>
              <a:t>.</a:t>
            </a:r>
          </a:p>
          <a:p>
            <a:pPr algn="just">
              <a:buClr>
                <a:srgbClr val="8A8A8A"/>
              </a:buClr>
              <a:buSzPts val="3200"/>
            </a:pPr>
            <a:r>
              <a:rPr lang="en-GB" sz="2400" b="1" u="sng" dirty="0" err="1">
                <a:solidFill>
                  <a:schemeClr val="bg2"/>
                </a:solidFill>
                <a:latin typeface="Calibri"/>
                <a:ea typeface="Calibri"/>
                <a:cs typeface="Calibri"/>
              </a:rPr>
              <a:t>Tipo_concepto</a:t>
            </a:r>
            <a:r>
              <a:rPr lang="en-GB" sz="2400" dirty="0">
                <a:solidFill>
                  <a:srgbClr val="8A8A8A"/>
                </a:solidFill>
                <a:latin typeface="Calibri"/>
                <a:ea typeface="Calibri"/>
                <a:cs typeface="Calibri"/>
              </a:rPr>
              <a:t>: </a:t>
            </a:r>
            <a:r>
              <a:rPr lang="en-GB" sz="2400" dirty="0" err="1" smtClean="0">
                <a:solidFill>
                  <a:srgbClr val="8A8A8A"/>
                </a:solidFill>
                <a:latin typeface="Calibri"/>
                <a:ea typeface="Calibri"/>
                <a:cs typeface="Calibri"/>
              </a:rPr>
              <a:t>En</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tipo_concepto</a:t>
            </a:r>
            <a:r>
              <a:rPr lang="en-GB" sz="2400" dirty="0">
                <a:solidFill>
                  <a:srgbClr val="8A8A8A"/>
                </a:solidFill>
                <a:latin typeface="Calibri"/>
                <a:ea typeface="Calibri"/>
                <a:cs typeface="Calibri"/>
              </a:rPr>
              <a:t> </a:t>
            </a:r>
            <a:r>
              <a:rPr lang="en-GB" sz="2400" dirty="0" smtClean="0">
                <a:solidFill>
                  <a:srgbClr val="8A8A8A"/>
                </a:solidFill>
                <a:latin typeface="Calibri"/>
                <a:ea typeface="Calibri"/>
                <a:cs typeface="Calibri"/>
              </a:rPr>
              <a:t>se describe el </a:t>
            </a:r>
            <a:r>
              <a:rPr lang="en-GB" sz="2400" dirty="0" err="1" smtClean="0">
                <a:solidFill>
                  <a:srgbClr val="8A8A8A"/>
                </a:solidFill>
                <a:latin typeface="Calibri"/>
                <a:ea typeface="Calibri"/>
                <a:cs typeface="Calibri"/>
              </a:rPr>
              <a:t>conpeto</a:t>
            </a:r>
            <a:r>
              <a:rPr lang="en-GB" sz="2400" dirty="0" smtClean="0">
                <a:solidFill>
                  <a:srgbClr val="8A8A8A"/>
                </a:solidFill>
                <a:latin typeface="Calibri"/>
                <a:ea typeface="Calibri"/>
                <a:cs typeface="Calibri"/>
              </a:rPr>
              <a:t> por el </a:t>
            </a:r>
            <a:r>
              <a:rPr lang="en-GB" sz="2400" dirty="0" err="1" smtClean="0">
                <a:solidFill>
                  <a:srgbClr val="8A8A8A"/>
                </a:solidFill>
                <a:latin typeface="Calibri"/>
                <a:ea typeface="Calibri"/>
                <a:cs typeface="Calibri"/>
              </a:rPr>
              <a:t>cual</a:t>
            </a:r>
            <a:r>
              <a:rPr lang="en-GB" sz="2400" dirty="0" smtClean="0">
                <a:solidFill>
                  <a:srgbClr val="8A8A8A"/>
                </a:solidFill>
                <a:latin typeface="Calibri"/>
                <a:ea typeface="Calibri"/>
                <a:cs typeface="Calibri"/>
              </a:rPr>
              <a:t> se le </a:t>
            </a:r>
            <a:r>
              <a:rPr lang="en-GB" sz="2400" dirty="0" err="1" smtClean="0">
                <a:solidFill>
                  <a:srgbClr val="8A8A8A"/>
                </a:solidFill>
                <a:latin typeface="Calibri"/>
                <a:ea typeface="Calibri"/>
                <a:cs typeface="Calibri"/>
              </a:rPr>
              <a:t>va</a:t>
            </a:r>
            <a:r>
              <a:rPr lang="en-GB" sz="2400" dirty="0" smtClean="0">
                <a:solidFill>
                  <a:srgbClr val="8A8A8A"/>
                </a:solidFill>
                <a:latin typeface="Calibri"/>
                <a:ea typeface="Calibri"/>
                <a:cs typeface="Calibri"/>
              </a:rPr>
              <a:t> a </a:t>
            </a:r>
            <a:r>
              <a:rPr lang="en-GB" sz="2400" dirty="0" err="1" smtClean="0">
                <a:solidFill>
                  <a:srgbClr val="8A8A8A"/>
                </a:solidFill>
                <a:latin typeface="Calibri"/>
                <a:ea typeface="Calibri"/>
                <a:cs typeface="Calibri"/>
              </a:rPr>
              <a:t>realizar</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deducion</a:t>
            </a:r>
            <a:r>
              <a:rPr lang="en-GB" sz="2400" dirty="0" smtClean="0">
                <a:solidFill>
                  <a:srgbClr val="8A8A8A"/>
                </a:solidFill>
                <a:latin typeface="Calibri"/>
                <a:ea typeface="Calibri"/>
                <a:cs typeface="Calibri"/>
              </a:rPr>
              <a:t>.</a:t>
            </a:r>
          </a:p>
          <a:p>
            <a:pPr algn="just">
              <a:buClr>
                <a:srgbClr val="8A8A8A"/>
              </a:buClr>
              <a:buSzPts val="3200"/>
            </a:pPr>
            <a:r>
              <a:rPr lang="en-GB" sz="2400" b="1" u="sng" dirty="0" err="1" smtClean="0">
                <a:solidFill>
                  <a:schemeClr val="bg2"/>
                </a:solidFill>
                <a:latin typeface="Calibri"/>
                <a:ea typeface="Calibri"/>
                <a:cs typeface="Calibri"/>
              </a:rPr>
              <a:t>Tipo_contrato:</a:t>
            </a:r>
            <a:r>
              <a:rPr lang="en-GB" sz="2400" dirty="0" err="1" smtClean="0">
                <a:solidFill>
                  <a:srgbClr val="8A8A8A"/>
                </a:solidFill>
                <a:latin typeface="Calibri"/>
                <a:ea typeface="Calibri"/>
                <a:cs typeface="Calibri"/>
              </a:rPr>
              <a:t>En</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tipo_contrato</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esta</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información</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cual</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indica</a:t>
            </a:r>
            <a:r>
              <a:rPr lang="en-GB" sz="2400" dirty="0" smtClean="0">
                <a:solidFill>
                  <a:srgbClr val="8A8A8A"/>
                </a:solidFill>
                <a:latin typeface="Calibri"/>
                <a:ea typeface="Calibri"/>
                <a:cs typeface="Calibri"/>
              </a:rPr>
              <a:t> el </a:t>
            </a:r>
            <a:r>
              <a:rPr lang="en-GB" sz="2400" dirty="0" err="1" smtClean="0">
                <a:solidFill>
                  <a:srgbClr val="8A8A8A"/>
                </a:solidFill>
                <a:latin typeface="Calibri"/>
                <a:ea typeface="Calibri"/>
                <a:cs typeface="Calibri"/>
              </a:rPr>
              <a:t>tipo</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contrato</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cada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empleado</a:t>
            </a:r>
            <a:r>
              <a:rPr lang="en-GB" sz="2400" dirty="0" smtClean="0">
                <a:solidFill>
                  <a:srgbClr val="8A8A8A"/>
                </a:solidFill>
                <a:latin typeface="Calibri"/>
                <a:ea typeface="Calibri"/>
                <a:cs typeface="Calibri"/>
              </a:rPr>
              <a:t>.</a:t>
            </a: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r>
              <a:rPr lang="en-GB" sz="2400" dirty="0" smtClean="0">
                <a:solidFill>
                  <a:srgbClr val="8A8A8A"/>
                </a:solidFill>
                <a:latin typeface="Calibri"/>
                <a:ea typeface="Calibri"/>
                <a:cs typeface="Calibri"/>
              </a:rPr>
              <a:t> </a:t>
            </a:r>
          </a:p>
          <a:p>
            <a:pPr algn="just">
              <a:buClr>
                <a:srgbClr val="8A8A8A"/>
              </a:buClr>
              <a:buSzPts val="3200"/>
            </a:pPr>
            <a:endParaRPr lang="en-GB" sz="2800" dirty="0" smtClean="0">
              <a:solidFill>
                <a:srgbClr val="8A8A8A"/>
              </a:solidFill>
              <a:latin typeface="Calibri"/>
              <a:ea typeface="Calibri"/>
              <a:cs typeface="Calibri"/>
            </a:endParaRPr>
          </a:p>
          <a:p>
            <a:pPr algn="just">
              <a:buClr>
                <a:srgbClr val="8A8A8A"/>
              </a:buClr>
              <a:buSzPts val="3200"/>
            </a:pPr>
            <a:r>
              <a:rPr lang="en-GB" sz="2800" dirty="0" smtClean="0">
                <a:solidFill>
                  <a:srgbClr val="8A8A8A"/>
                </a:solidFill>
                <a:latin typeface="Calibri"/>
                <a:ea typeface="Calibri"/>
                <a:cs typeface="Calibri"/>
              </a:rPr>
              <a:t> </a:t>
            </a:r>
          </a:p>
          <a:p>
            <a:pPr algn="just">
              <a:buClr>
                <a:srgbClr val="8A8A8A"/>
              </a:buClr>
              <a:buSzPts val="3200"/>
            </a:pPr>
            <a:endParaRPr lang="en-GB" sz="2800" dirty="0" smtClean="0">
              <a:solidFill>
                <a:srgbClr val="8A8A8A"/>
              </a:solidFill>
              <a:latin typeface="Calibri"/>
              <a:ea typeface="Calibri"/>
              <a:cs typeface="Calibri"/>
            </a:endParaRPr>
          </a:p>
          <a:p>
            <a:endParaRPr lang="en-GB" dirty="0" smtClean="0">
              <a:solidFill>
                <a:schemeClr val="tx1"/>
              </a:solidFill>
            </a:endParaRPr>
          </a:p>
          <a:p>
            <a:r>
              <a:rPr lang="en-GB" dirty="0" smtClean="0">
                <a:solidFill>
                  <a:schemeClr val="tx1"/>
                </a:solidFill>
              </a:rPr>
              <a:t/>
            </a:r>
            <a:br>
              <a:rPr lang="en-GB" dirty="0" smtClean="0">
                <a:solidFill>
                  <a:schemeClr val="tx1"/>
                </a:solidFill>
              </a:rPr>
            </a:br>
            <a:endParaRPr lang="en-GB" dirty="0" smtClean="0">
              <a:solidFill>
                <a:schemeClr val="tx1"/>
              </a:solidFill>
            </a:endParaRPr>
          </a:p>
          <a:p>
            <a:endParaRPr lang="en-GB" b="1" u="sng" dirty="0">
              <a:solidFill>
                <a:schemeClr val="bg2">
                  <a:lumMod val="75000"/>
                </a:schemeClr>
              </a:solidFill>
            </a:endParaRPr>
          </a:p>
        </p:txBody>
      </p:sp>
    </p:spTree>
    <p:extLst>
      <p:ext uri="{BB962C8B-B14F-4D97-AF65-F5344CB8AC3E}">
        <p14:creationId xmlns:p14="http://schemas.microsoft.com/office/powerpoint/2010/main" val="100340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364593"/>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MX" sz="5400" b="1" i="0" u="none" strike="noStrike" cap="none" dirty="0">
                <a:solidFill>
                  <a:schemeClr val="lt1"/>
                </a:solidFill>
                <a:latin typeface="Calibri"/>
                <a:ea typeface="Calibri"/>
                <a:cs typeface="Calibri"/>
                <a:sym typeface="Calibri"/>
              </a:rPr>
              <a:t>DESCRIPCION BASE DE DATOS</a:t>
            </a:r>
            <a:endParaRPr sz="5400" b="0" i="0" u="none" strike="noStrike" cap="none" dirty="0">
              <a:solidFill>
                <a:schemeClr val="lt1"/>
              </a:solidFill>
              <a:latin typeface="Calibri"/>
              <a:ea typeface="Calibri"/>
              <a:cs typeface="Calibri"/>
              <a:sym typeface="Calibri"/>
            </a:endParaRPr>
          </a:p>
        </p:txBody>
      </p:sp>
      <p:sp>
        <p:nvSpPr>
          <p:cNvPr id="3" name="CuadroTexto 2"/>
          <p:cNvSpPr txBox="1"/>
          <p:nvPr/>
        </p:nvSpPr>
        <p:spPr>
          <a:xfrm>
            <a:off x="364273" y="2342884"/>
            <a:ext cx="7698260" cy="1443010413"/>
          </a:xfrm>
          <a:prstGeom prst="rect">
            <a:avLst/>
          </a:prstGeom>
          <a:noFill/>
        </p:spPr>
        <p:txBody>
          <a:bodyPr wrap="square" rtlCol="0">
            <a:spAutoFit/>
          </a:bodyPr>
          <a:lstStyle/>
          <a:p>
            <a:pPr algn="just">
              <a:buClr>
                <a:srgbClr val="8A8A8A"/>
              </a:buClr>
              <a:buSzPts val="3200"/>
            </a:pPr>
            <a:r>
              <a:rPr lang="en-GB" sz="2400" b="1" u="sng" dirty="0" err="1">
                <a:solidFill>
                  <a:schemeClr val="bg2"/>
                </a:solidFill>
                <a:latin typeface="Calibri"/>
                <a:ea typeface="Calibri"/>
                <a:cs typeface="Calibri"/>
              </a:rPr>
              <a:t>Asiento_contable:</a:t>
            </a:r>
            <a:r>
              <a:rPr lang="en-GB" sz="2400" dirty="0" err="1" smtClean="0">
                <a:solidFill>
                  <a:srgbClr val="8A8A8A"/>
                </a:solidFill>
                <a:latin typeface="Calibri"/>
                <a:ea typeface="Calibri"/>
                <a:cs typeface="Calibri"/>
              </a:rPr>
              <a:t>En</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err="1" smtClean="0">
                <a:solidFill>
                  <a:srgbClr val="8A8A8A"/>
                </a:solidFill>
                <a:latin typeface="Calibri"/>
                <a:ea typeface="Calibri"/>
                <a:cs typeface="Calibri"/>
              </a:rPr>
              <a:t>asiento_contable</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encontraremos</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operación</a:t>
            </a:r>
            <a:r>
              <a:rPr lang="en-GB" sz="2400" dirty="0" smtClean="0">
                <a:solidFill>
                  <a:srgbClr val="8A8A8A"/>
                </a:solidFill>
                <a:latin typeface="Calibri"/>
                <a:ea typeface="Calibri"/>
                <a:cs typeface="Calibri"/>
              </a:rPr>
              <a:t> o </a:t>
            </a:r>
            <a:r>
              <a:rPr lang="en-GB" sz="2400" dirty="0" err="1" smtClean="0">
                <a:solidFill>
                  <a:srgbClr val="8A8A8A"/>
                </a:solidFill>
                <a:latin typeface="Calibri"/>
                <a:ea typeface="Calibri"/>
                <a:cs typeface="Calibri"/>
              </a:rPr>
              <a:t>registro</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matematico</a:t>
            </a:r>
            <a:r>
              <a:rPr lang="en-GB" sz="2400" dirty="0" smtClean="0">
                <a:solidFill>
                  <a:srgbClr val="8A8A8A"/>
                </a:solidFill>
                <a:latin typeface="Calibri"/>
                <a:ea typeface="Calibri"/>
                <a:cs typeface="Calibri"/>
              </a:rPr>
              <a:t> del area </a:t>
            </a:r>
            <a:r>
              <a:rPr lang="en-GB" sz="2400" dirty="0" err="1" smtClean="0">
                <a:solidFill>
                  <a:srgbClr val="8A8A8A"/>
                </a:solidFill>
                <a:latin typeface="Calibri"/>
                <a:ea typeface="Calibri"/>
                <a:cs typeface="Calibri"/>
              </a:rPr>
              <a:t>contable</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registro</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financiero</a:t>
            </a:r>
            <a:r>
              <a:rPr lang="en-GB" sz="2400" dirty="0" smtClean="0">
                <a:solidFill>
                  <a:srgbClr val="8A8A8A"/>
                </a:solidFill>
                <a:latin typeface="Calibri"/>
                <a:ea typeface="Calibri"/>
                <a:cs typeface="Calibri"/>
              </a:rPr>
              <a:t>.</a:t>
            </a:r>
          </a:p>
          <a:p>
            <a:pPr algn="just">
              <a:buClr>
                <a:srgbClr val="8A8A8A"/>
              </a:buClr>
              <a:buSzPts val="3200"/>
            </a:pPr>
            <a:r>
              <a:rPr lang="en-GB" sz="2400" b="1" u="sng" dirty="0" err="1" smtClean="0">
                <a:solidFill>
                  <a:schemeClr val="bg2"/>
                </a:solidFill>
                <a:latin typeface="Calibri"/>
                <a:ea typeface="Calibri"/>
                <a:cs typeface="Calibri"/>
              </a:rPr>
              <a:t>Roles:</a:t>
            </a:r>
            <a:r>
              <a:rPr lang="en-GB" sz="2400" dirty="0" err="1" smtClean="0">
                <a:solidFill>
                  <a:srgbClr val="8A8A8A"/>
                </a:solidFill>
                <a:latin typeface="Calibri"/>
                <a:ea typeface="Calibri"/>
                <a:cs typeface="Calibri"/>
              </a:rPr>
              <a:t>La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u="sng" dirty="0" smtClean="0">
                <a:solidFill>
                  <a:srgbClr val="8A8A8A"/>
                </a:solidFill>
                <a:latin typeface="Calibri"/>
                <a:ea typeface="Calibri"/>
                <a:cs typeface="Calibri"/>
              </a:rPr>
              <a:t>roles</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contiene</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información</a:t>
            </a:r>
            <a:r>
              <a:rPr lang="en-GB" sz="2400" dirty="0" smtClean="0">
                <a:solidFill>
                  <a:srgbClr val="8A8A8A"/>
                </a:solidFill>
                <a:latin typeface="Calibri"/>
                <a:ea typeface="Calibri"/>
                <a:cs typeface="Calibri"/>
              </a:rPr>
              <a:t>  del </a:t>
            </a:r>
            <a:r>
              <a:rPr lang="en-GB" sz="2400" dirty="0" err="1" smtClean="0">
                <a:solidFill>
                  <a:srgbClr val="8A8A8A"/>
                </a:solidFill>
                <a:latin typeface="Calibri"/>
                <a:ea typeface="Calibri"/>
                <a:cs typeface="Calibri"/>
              </a:rPr>
              <a:t>rol</a:t>
            </a:r>
            <a:r>
              <a:rPr lang="en-GB" sz="2400" dirty="0" smtClean="0">
                <a:solidFill>
                  <a:srgbClr val="8A8A8A"/>
                </a:solidFill>
                <a:latin typeface="Calibri"/>
                <a:ea typeface="Calibri"/>
                <a:cs typeface="Calibri"/>
              </a:rPr>
              <a:t> que </a:t>
            </a:r>
            <a:r>
              <a:rPr lang="en-GB" sz="2400" dirty="0" err="1" smtClean="0">
                <a:solidFill>
                  <a:srgbClr val="8A8A8A"/>
                </a:solidFill>
                <a:latin typeface="Calibri"/>
                <a:ea typeface="Calibri"/>
                <a:cs typeface="Calibri"/>
              </a:rPr>
              <a:t>desempeña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cada</a:t>
            </a:r>
            <a:r>
              <a:rPr lang="en-GB" sz="2400" dirty="0" smtClean="0">
                <a:solidFill>
                  <a:srgbClr val="8A8A8A"/>
                </a:solidFill>
                <a:latin typeface="Calibri"/>
                <a:ea typeface="Calibri"/>
                <a:cs typeface="Calibri"/>
              </a:rPr>
              <a:t> usuario.</a:t>
            </a:r>
          </a:p>
          <a:p>
            <a:pPr algn="just">
              <a:buClr>
                <a:srgbClr val="8A8A8A"/>
              </a:buClr>
              <a:buSzPts val="3200"/>
            </a:pPr>
            <a:r>
              <a:rPr lang="en-GB" sz="2400" b="1" u="sng" dirty="0" err="1" smtClean="0">
                <a:solidFill>
                  <a:schemeClr val="bg2"/>
                </a:solidFill>
                <a:latin typeface="Calibri"/>
                <a:ea typeface="Calibri"/>
                <a:cs typeface="Calibri"/>
              </a:rPr>
              <a:t>Logs_contactenos:</a:t>
            </a:r>
            <a:r>
              <a:rPr lang="en-GB" sz="2400" dirty="0" err="1" smtClean="0">
                <a:solidFill>
                  <a:srgbClr val="8A8A8A"/>
                </a:solidFill>
                <a:latin typeface="Calibri"/>
                <a:ea typeface="Calibri"/>
                <a:cs typeface="Calibri"/>
              </a:rPr>
              <a:t>En</a:t>
            </a:r>
            <a:r>
              <a:rPr lang="en-GB" sz="2400" dirty="0" smtClean="0">
                <a:solidFill>
                  <a:srgbClr val="8A8A8A"/>
                </a:solidFill>
                <a:latin typeface="Calibri"/>
                <a:ea typeface="Calibri"/>
                <a:cs typeface="Calibri"/>
              </a:rPr>
              <a:t> la </a:t>
            </a:r>
            <a:r>
              <a:rPr lang="en-GB" sz="2400" dirty="0" err="1" smtClean="0">
                <a:solidFill>
                  <a:srgbClr val="8A8A8A"/>
                </a:solidFill>
                <a:latin typeface="Calibri"/>
                <a:ea typeface="Calibri"/>
                <a:cs typeface="Calibri"/>
              </a:rPr>
              <a:t>tabla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logs_contactenos</a:t>
            </a:r>
            <a:r>
              <a:rPr lang="en-GB" sz="2400" dirty="0" smtClean="0">
                <a:solidFill>
                  <a:srgbClr val="8A8A8A"/>
                </a:solidFill>
                <a:latin typeface="Calibri"/>
                <a:ea typeface="Calibri"/>
                <a:cs typeface="Calibri"/>
              </a:rPr>
              <a:t> se </a:t>
            </a:r>
            <a:r>
              <a:rPr lang="en-GB" sz="2400" dirty="0" err="1" smtClean="0">
                <a:solidFill>
                  <a:srgbClr val="8A8A8A"/>
                </a:solidFill>
                <a:latin typeface="Calibri"/>
                <a:ea typeface="Calibri"/>
                <a:cs typeface="Calibri"/>
              </a:rPr>
              <a:t>encuentra</a:t>
            </a:r>
            <a:r>
              <a:rPr lang="en-GB" sz="2400" dirty="0" smtClean="0">
                <a:solidFill>
                  <a:srgbClr val="8A8A8A"/>
                </a:solidFill>
                <a:latin typeface="Calibri"/>
                <a:ea typeface="Calibri"/>
                <a:cs typeface="Calibri"/>
              </a:rPr>
              <a:t> </a:t>
            </a:r>
            <a:r>
              <a:rPr lang="en-GB" sz="2400" dirty="0" err="1" smtClean="0">
                <a:solidFill>
                  <a:srgbClr val="8A8A8A"/>
                </a:solidFill>
                <a:latin typeface="Calibri"/>
                <a:ea typeface="Calibri"/>
                <a:cs typeface="Calibri"/>
              </a:rPr>
              <a:t>información</a:t>
            </a:r>
            <a:r>
              <a:rPr lang="en-GB" sz="2400" dirty="0" smtClean="0">
                <a:solidFill>
                  <a:srgbClr val="8A8A8A"/>
                </a:solidFill>
                <a:latin typeface="Calibri"/>
                <a:ea typeface="Calibri"/>
                <a:cs typeface="Calibri"/>
              </a:rPr>
              <a:t> de </a:t>
            </a:r>
            <a:r>
              <a:rPr lang="en-GB" sz="2400" dirty="0" err="1" smtClean="0">
                <a:solidFill>
                  <a:srgbClr val="8A8A8A"/>
                </a:solidFill>
                <a:latin typeface="Calibri"/>
                <a:ea typeface="Calibri"/>
                <a:cs typeface="Calibri"/>
              </a:rPr>
              <a:t>contacto</a:t>
            </a:r>
            <a:r>
              <a:rPr lang="en-GB" sz="2400" dirty="0" smtClean="0">
                <a:solidFill>
                  <a:srgbClr val="8A8A8A"/>
                </a:solidFill>
                <a:latin typeface="Calibri"/>
                <a:ea typeface="Calibri"/>
                <a:cs typeface="Calibri"/>
              </a:rPr>
              <a:t> de la </a:t>
            </a:r>
            <a:r>
              <a:rPr lang="en-GB" sz="2400" dirty="0" err="1" smtClean="0">
                <a:solidFill>
                  <a:srgbClr val="8A8A8A"/>
                </a:solidFill>
                <a:latin typeface="Calibri"/>
                <a:ea typeface="Calibri"/>
                <a:cs typeface="Calibri"/>
              </a:rPr>
              <a:t>empresa</a:t>
            </a:r>
            <a:r>
              <a:rPr lang="en-GB" sz="2400" dirty="0" smtClean="0">
                <a:solidFill>
                  <a:srgbClr val="8A8A8A"/>
                </a:solidFill>
                <a:latin typeface="Calibri"/>
                <a:ea typeface="Calibri"/>
                <a:cs typeface="Calibri"/>
              </a:rPr>
              <a:t>.</a:t>
            </a: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endParaRPr lang="en-GB" sz="2400" dirty="0" smtClean="0">
              <a:solidFill>
                <a:srgbClr val="8A8A8A"/>
              </a:solidFill>
              <a:latin typeface="Calibri"/>
              <a:ea typeface="Calibri"/>
              <a:cs typeface="Calibri"/>
            </a:endParaRPr>
          </a:p>
          <a:p>
            <a:pPr algn="just">
              <a:buClr>
                <a:srgbClr val="8A8A8A"/>
              </a:buClr>
              <a:buSzPts val="3200"/>
            </a:pPr>
            <a:r>
              <a:rPr lang="en-GB" sz="2400" dirty="0" smtClean="0">
                <a:solidFill>
                  <a:srgbClr val="8A8A8A"/>
                </a:solidFill>
                <a:latin typeface="Calibri"/>
                <a:ea typeface="Calibri"/>
                <a:cs typeface="Calibri"/>
              </a:rPr>
              <a:t> </a:t>
            </a:r>
          </a:p>
          <a:p>
            <a:pPr algn="just">
              <a:buClr>
                <a:srgbClr val="8A8A8A"/>
              </a:buClr>
              <a:buSzPts val="3200"/>
            </a:pPr>
            <a:endParaRPr lang="en-GB" sz="2800" dirty="0" smtClean="0">
              <a:solidFill>
                <a:srgbClr val="8A8A8A"/>
              </a:solidFill>
              <a:latin typeface="Calibri"/>
              <a:ea typeface="Calibri"/>
              <a:cs typeface="Calibri"/>
            </a:endParaRPr>
          </a:p>
          <a:p>
            <a:pPr algn="just">
              <a:buClr>
                <a:srgbClr val="8A8A8A"/>
              </a:buClr>
              <a:buSzPts val="3200"/>
            </a:pPr>
            <a:r>
              <a:rPr lang="en-GB" sz="2800" dirty="0" smtClean="0">
                <a:solidFill>
                  <a:srgbClr val="8A8A8A"/>
                </a:solidFill>
                <a:latin typeface="Calibri"/>
                <a:ea typeface="Calibri"/>
                <a:cs typeface="Calibri"/>
              </a:rPr>
              <a:t> </a:t>
            </a:r>
          </a:p>
          <a:p>
            <a:pPr algn="just">
              <a:buClr>
                <a:srgbClr val="8A8A8A"/>
              </a:buClr>
              <a:buSzPts val="3200"/>
            </a:pPr>
            <a:endParaRPr lang="en-GB" sz="2800" dirty="0" smtClean="0">
              <a:solidFill>
                <a:srgbClr val="8A8A8A"/>
              </a:solidFill>
              <a:latin typeface="Calibri"/>
              <a:ea typeface="Calibri"/>
              <a:cs typeface="Calibri"/>
            </a:endParaRPr>
          </a:p>
          <a:p>
            <a:endParaRPr lang="en-GB" dirty="0" smtClean="0">
              <a:solidFill>
                <a:schemeClr val="tx1"/>
              </a:solidFill>
            </a:endParaRPr>
          </a:p>
          <a:p>
            <a:r>
              <a:rPr lang="en-GB" dirty="0" smtClean="0">
                <a:solidFill>
                  <a:schemeClr val="tx1"/>
                </a:solidFill>
              </a:rPr>
              <a:t/>
            </a:r>
            <a:br>
              <a:rPr lang="en-GB" dirty="0" smtClean="0">
                <a:solidFill>
                  <a:schemeClr val="tx1"/>
                </a:solidFill>
              </a:rPr>
            </a:br>
            <a:endParaRPr lang="en-GB" dirty="0" smtClean="0">
              <a:solidFill>
                <a:schemeClr val="tx1"/>
              </a:solidFill>
            </a:endParaRPr>
          </a:p>
          <a:p>
            <a:endParaRPr lang="en-GB" b="1" u="sng" dirty="0">
              <a:solidFill>
                <a:schemeClr val="bg2">
                  <a:lumMod val="75000"/>
                </a:schemeClr>
              </a:solidFill>
            </a:endParaRPr>
          </a:p>
        </p:txBody>
      </p:sp>
    </p:spTree>
    <p:extLst>
      <p:ext uri="{BB962C8B-B14F-4D97-AF65-F5344CB8AC3E}">
        <p14:creationId xmlns:p14="http://schemas.microsoft.com/office/powerpoint/2010/main" val="124383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 módulos los cuales son gestionar usuarios, gestionar nomina, publicar noticias, eventos.  Cada uno cumpliendo con los respectivos requisitos funcionales y no funcionales. </a:t>
            </a:r>
          </a:p>
        </p:txBody>
      </p:sp>
    </p:spTree>
    <p:extLst>
      <p:ext uri="{BB962C8B-B14F-4D97-AF65-F5344CB8AC3E}">
        <p14:creationId xmlns:p14="http://schemas.microsoft.com/office/powerpoint/2010/main" val="54541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5;p6">
            <a:extLst>
              <a:ext uri="{FF2B5EF4-FFF2-40B4-BE49-F238E27FC236}">
                <a16:creationId xmlns:a16="http://schemas.microsoft.com/office/drawing/2014/main" id="{7F1CB63A-8B20-4BF6-B210-FB97E8B90DB2}"/>
              </a:ext>
            </a:extLst>
          </p:cNvPr>
          <p:cNvSpPr txBox="1"/>
          <p:nvPr/>
        </p:nvSpPr>
        <p:spPr>
          <a:xfrm>
            <a:off x="0" y="482640"/>
            <a:ext cx="9069906" cy="887583"/>
          </a:xfrm>
          <a:prstGeom prst="rect">
            <a:avLst/>
          </a:prstGeom>
          <a:noFill/>
          <a:ln>
            <a:noFill/>
          </a:ln>
        </p:spPr>
        <p:txBody>
          <a:bodyPr spcFirstLastPara="1" wrap="square" lIns="91425" tIns="45700" rIns="91425" bIns="45700" anchor="ctr" anchorCtr="0">
            <a:noAutofit/>
          </a:bodyPr>
          <a:lstStyle/>
          <a:p>
            <a:pPr lvl="0" algn="ctr">
              <a:buClr>
                <a:schemeClr val="lt1"/>
              </a:buClr>
              <a:buSzPts val="5400"/>
            </a:pPr>
            <a:r>
              <a:rPr lang="es-CO" sz="5400" dirty="0">
                <a:solidFill>
                  <a:schemeClr val="lt1"/>
                </a:solidFill>
                <a:latin typeface="Calibri"/>
                <a:ea typeface="Calibri"/>
                <a:cs typeface="Calibri"/>
                <a:sym typeface="Calibri"/>
              </a:rPr>
              <a:t>MER</a:t>
            </a:r>
          </a:p>
        </p:txBody>
      </p:sp>
      <p:pic>
        <p:nvPicPr>
          <p:cNvPr id="4" name="Imagen 3">
            <a:extLst>
              <a:ext uri="{FF2B5EF4-FFF2-40B4-BE49-F238E27FC236}">
                <a16:creationId xmlns:a16="http://schemas.microsoft.com/office/drawing/2014/main" id="{52CF6FAD-D954-4C51-8535-E885A6F95939}"/>
              </a:ext>
            </a:extLst>
          </p:cNvPr>
          <p:cNvPicPr>
            <a:picLocks noChangeAspect="1"/>
          </p:cNvPicPr>
          <p:nvPr/>
        </p:nvPicPr>
        <p:blipFill>
          <a:blip r:embed="rId2"/>
          <a:stretch>
            <a:fillRect/>
          </a:stretch>
        </p:blipFill>
        <p:spPr>
          <a:xfrm>
            <a:off x="472965" y="1785864"/>
            <a:ext cx="8198069" cy="4857511"/>
          </a:xfrm>
          <a:prstGeom prst="rect">
            <a:avLst/>
          </a:prstGeom>
        </p:spPr>
      </p:pic>
    </p:spTree>
    <p:extLst>
      <p:ext uri="{BB962C8B-B14F-4D97-AF65-F5344CB8AC3E}">
        <p14:creationId xmlns:p14="http://schemas.microsoft.com/office/powerpoint/2010/main" val="46340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p2">
            <a:extLst>
              <a:ext uri="{FF2B5EF4-FFF2-40B4-BE49-F238E27FC236}">
                <a16:creationId xmlns:a16="http://schemas.microsoft.com/office/drawing/2014/main" id="{86764159-916F-4FF0-B6F7-A5468D1E35D9}"/>
              </a:ext>
            </a:extLst>
          </p:cNvPr>
          <p:cNvSpPr txBox="1"/>
          <p:nvPr/>
        </p:nvSpPr>
        <p:spPr>
          <a:xfrm>
            <a:off x="458270" y="170587"/>
            <a:ext cx="8023578"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TABLA DE CONTENIDOS</a:t>
            </a:r>
            <a:endParaRPr dirty="0"/>
          </a:p>
        </p:txBody>
      </p:sp>
      <p:sp>
        <p:nvSpPr>
          <p:cNvPr id="3" name="Google Shape;112;p2">
            <a:extLst>
              <a:ext uri="{FF2B5EF4-FFF2-40B4-BE49-F238E27FC236}">
                <a16:creationId xmlns:a16="http://schemas.microsoft.com/office/drawing/2014/main" id="{513DC837-A02F-497A-BA6B-5420E51CF46B}"/>
              </a:ext>
            </a:extLst>
          </p:cNvPr>
          <p:cNvSpPr txBox="1"/>
          <p:nvPr/>
        </p:nvSpPr>
        <p:spPr>
          <a:xfrm>
            <a:off x="0" y="1592254"/>
            <a:ext cx="9144000" cy="5265745"/>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rgbClr val="080808"/>
              </a:buClr>
              <a:buSzPts val="2800"/>
            </a:pPr>
            <a:r>
              <a:rPr lang="es-MX" sz="2400" b="1" dirty="0">
                <a:solidFill>
                  <a:srgbClr val="080808"/>
                </a:solidFill>
                <a:latin typeface="Calibri"/>
                <a:ea typeface="Calibri"/>
                <a:cs typeface="Calibri"/>
                <a:sym typeface="Calibri"/>
              </a:rPr>
              <a:t>1. Objetivos</a:t>
            </a:r>
            <a:r>
              <a:rPr lang="es-MX" sz="2400" dirty="0">
                <a:solidFill>
                  <a:srgbClr val="080808"/>
                </a:solidFill>
                <a:latin typeface="Calibri"/>
                <a:ea typeface="Calibri"/>
                <a:cs typeface="Calibri"/>
                <a:sym typeface="Calibri"/>
              </a:rPr>
              <a:t>………………………………………………………………………………..</a:t>
            </a:r>
          </a:p>
          <a:p>
            <a:pPr marR="0" lvl="0" algn="l" rtl="0">
              <a:spcBef>
                <a:spcPts val="0"/>
              </a:spcBef>
              <a:spcAft>
                <a:spcPts val="0"/>
              </a:spcAft>
              <a:buClr>
                <a:srgbClr val="080808"/>
              </a:buClr>
              <a:buSzPts val="2800"/>
            </a:pPr>
            <a:r>
              <a:rPr lang="es-MX" sz="2400" b="1" dirty="0">
                <a:solidFill>
                  <a:srgbClr val="080808"/>
                </a:solidFill>
                <a:latin typeface="Calibri"/>
                <a:ea typeface="Calibri"/>
                <a:cs typeface="Calibri"/>
                <a:sym typeface="Calibri"/>
              </a:rPr>
              <a:t>2. Requerimientos mínimos:</a:t>
            </a:r>
          </a:p>
          <a:p>
            <a:pPr marR="0" lvl="0" algn="l" rtl="0">
              <a:spcBef>
                <a:spcPts val="0"/>
              </a:spcBef>
              <a:spcAft>
                <a:spcPts val="0"/>
              </a:spcAft>
              <a:buClr>
                <a:srgbClr val="080808"/>
              </a:buClr>
              <a:buSzPts val="2800"/>
            </a:pPr>
            <a:r>
              <a:rPr lang="es-MX" sz="2400" dirty="0">
                <a:solidFill>
                  <a:srgbClr val="080808"/>
                </a:solidFill>
                <a:latin typeface="Calibri"/>
                <a:ea typeface="Calibri"/>
                <a:cs typeface="Calibri"/>
                <a:sym typeface="Calibri"/>
              </a:rPr>
              <a:t>	1.1 Requerimientos mínimos de hardware……………………………..</a:t>
            </a:r>
          </a:p>
          <a:p>
            <a:pPr marR="0" lvl="0" algn="l" rtl="0">
              <a:spcBef>
                <a:spcPts val="0"/>
              </a:spcBef>
              <a:spcAft>
                <a:spcPts val="0"/>
              </a:spcAft>
              <a:buClr>
                <a:srgbClr val="080808"/>
              </a:buClr>
              <a:buSzPts val="2800"/>
            </a:pPr>
            <a:r>
              <a:rPr lang="es-MX" sz="2400" b="0" i="0" u="none" strike="noStrike" cap="none" dirty="0">
                <a:solidFill>
                  <a:srgbClr val="080808"/>
                </a:solidFill>
                <a:latin typeface="Calibri"/>
                <a:ea typeface="Calibri"/>
                <a:cs typeface="Calibri"/>
                <a:sym typeface="Calibri"/>
              </a:rPr>
              <a:t>	1.2 Requerimientos mínimos de software………………………………</a:t>
            </a:r>
          </a:p>
          <a:p>
            <a:pPr marR="0" lvl="0" algn="l" rtl="0">
              <a:spcBef>
                <a:spcPts val="0"/>
              </a:spcBef>
              <a:spcAft>
                <a:spcPts val="0"/>
              </a:spcAft>
              <a:buClr>
                <a:srgbClr val="080808"/>
              </a:buClr>
              <a:buSzPts val="2800"/>
            </a:pPr>
            <a:r>
              <a:rPr lang="es-MX" sz="2400" b="1" dirty="0">
                <a:solidFill>
                  <a:srgbClr val="080808"/>
                </a:solidFill>
                <a:latin typeface="Calibri"/>
                <a:ea typeface="Calibri"/>
                <a:cs typeface="Calibri"/>
                <a:sym typeface="Calibri"/>
              </a:rPr>
              <a:t>3. Herramientas utilizadas para el desarrollo:</a:t>
            </a:r>
            <a:endParaRPr lang="es-MX" sz="2400" dirty="0">
              <a:solidFill>
                <a:srgbClr val="080808"/>
              </a:solidFill>
              <a:latin typeface="Calibri"/>
              <a:ea typeface="Calibri"/>
              <a:cs typeface="Calibri"/>
              <a:sym typeface="Calibri"/>
            </a:endParaRPr>
          </a:p>
          <a:p>
            <a:pPr marR="0" lvl="0" algn="l" rtl="0">
              <a:spcBef>
                <a:spcPts val="0"/>
              </a:spcBef>
              <a:spcAft>
                <a:spcPts val="0"/>
              </a:spcAft>
              <a:buClr>
                <a:srgbClr val="080808"/>
              </a:buClr>
              <a:buSzPts val="2800"/>
            </a:pPr>
            <a:r>
              <a:rPr lang="es-MX" sz="2400" b="0" i="0" u="none" strike="noStrike" cap="none" dirty="0">
                <a:solidFill>
                  <a:srgbClr val="080808"/>
                </a:solidFill>
                <a:latin typeface="Calibri"/>
                <a:ea typeface="Calibri"/>
                <a:cs typeface="Calibri"/>
                <a:sym typeface="Calibri"/>
              </a:rPr>
              <a:t>	2.1 PHP……………………………………………………………………………….</a:t>
            </a:r>
          </a:p>
          <a:p>
            <a:pPr marR="0" lvl="0" algn="l" rtl="0">
              <a:spcBef>
                <a:spcPts val="0"/>
              </a:spcBef>
              <a:spcAft>
                <a:spcPts val="0"/>
              </a:spcAft>
              <a:buClr>
                <a:srgbClr val="080808"/>
              </a:buClr>
              <a:buSzPts val="2800"/>
            </a:pPr>
            <a:r>
              <a:rPr lang="es-MX" sz="2400" dirty="0">
                <a:solidFill>
                  <a:srgbClr val="080808"/>
                </a:solidFill>
                <a:latin typeface="Calibri"/>
                <a:ea typeface="Calibri"/>
                <a:cs typeface="Calibri"/>
                <a:sym typeface="Calibri"/>
              </a:rPr>
              <a:t>	2.2 MYSQL……………………………………………………………………………….</a:t>
            </a:r>
          </a:p>
          <a:p>
            <a:pPr marR="0" lvl="0" algn="l" rtl="0">
              <a:spcBef>
                <a:spcPts val="0"/>
              </a:spcBef>
              <a:spcAft>
                <a:spcPts val="0"/>
              </a:spcAft>
              <a:buClr>
                <a:srgbClr val="080808"/>
              </a:buClr>
              <a:buSzPts val="2800"/>
            </a:pPr>
            <a:r>
              <a:rPr lang="es-MX" sz="2400" b="0" i="0" u="none" strike="noStrike" cap="none" dirty="0">
                <a:solidFill>
                  <a:srgbClr val="080808"/>
                </a:solidFill>
                <a:latin typeface="Calibri"/>
                <a:ea typeface="Calibri"/>
                <a:cs typeface="Calibri"/>
                <a:sym typeface="Calibri"/>
              </a:rPr>
              <a:t>	2.3 APACHE…………………………………………………………………………</a:t>
            </a:r>
            <a:endParaRPr lang="es-MX" sz="2400" dirty="0">
              <a:solidFill>
                <a:srgbClr val="080808"/>
              </a:solidFill>
              <a:latin typeface="Calibri"/>
              <a:ea typeface="Calibri"/>
              <a:cs typeface="Calibri"/>
              <a:sym typeface="Calibri"/>
            </a:endParaRPr>
          </a:p>
          <a:p>
            <a:pPr marR="0" lvl="0" algn="l" rtl="0">
              <a:spcBef>
                <a:spcPts val="0"/>
              </a:spcBef>
              <a:spcAft>
                <a:spcPts val="0"/>
              </a:spcAft>
              <a:buClr>
                <a:srgbClr val="080808"/>
              </a:buClr>
              <a:buSzPts val="2800"/>
            </a:pPr>
            <a:r>
              <a:rPr lang="es-MX" sz="2400" b="0" i="0" u="none" strike="noStrike" cap="none" dirty="0">
                <a:solidFill>
                  <a:srgbClr val="080808"/>
                </a:solidFill>
                <a:latin typeface="Calibri"/>
                <a:ea typeface="Calibri"/>
                <a:cs typeface="Calibri"/>
                <a:sym typeface="Calibri"/>
              </a:rPr>
              <a:t>	2.4 XAMP</a:t>
            </a:r>
            <a:r>
              <a:rPr lang="es-MX" sz="2400" dirty="0">
                <a:solidFill>
                  <a:srgbClr val="080808"/>
                </a:solidFill>
                <a:latin typeface="Calibri"/>
                <a:ea typeface="Calibri"/>
                <a:cs typeface="Calibri"/>
                <a:sym typeface="Calibri"/>
              </a:rPr>
              <a:t>P………………………………………………………………………..</a:t>
            </a:r>
          </a:p>
          <a:p>
            <a:pPr marR="0" lvl="0" algn="l" rtl="0">
              <a:spcBef>
                <a:spcPts val="0"/>
              </a:spcBef>
              <a:spcAft>
                <a:spcPts val="0"/>
              </a:spcAft>
              <a:buClr>
                <a:srgbClr val="080808"/>
              </a:buClr>
              <a:buSzPts val="2800"/>
            </a:pPr>
            <a:r>
              <a:rPr lang="es-MX" sz="2400" dirty="0">
                <a:solidFill>
                  <a:srgbClr val="080808"/>
                </a:solidFill>
                <a:latin typeface="Calibri"/>
                <a:ea typeface="Calibri"/>
                <a:cs typeface="Calibri"/>
                <a:sym typeface="Calibri"/>
              </a:rPr>
              <a:t>	2.5 VISUAL STUDIO CODE……………………………………………………………</a:t>
            </a:r>
          </a:p>
          <a:p>
            <a:pPr marR="0" lvl="0" algn="l" rtl="0">
              <a:spcBef>
                <a:spcPts val="0"/>
              </a:spcBef>
              <a:spcAft>
                <a:spcPts val="0"/>
              </a:spcAft>
              <a:buClr>
                <a:srgbClr val="080808"/>
              </a:buClr>
              <a:buSzPts val="2800"/>
            </a:pPr>
            <a:r>
              <a:rPr lang="es-MX" sz="2400" dirty="0">
                <a:solidFill>
                  <a:srgbClr val="080808"/>
                </a:solidFill>
                <a:latin typeface="Calibri"/>
                <a:ea typeface="Calibri"/>
                <a:cs typeface="Calibri"/>
                <a:sym typeface="Calibri"/>
              </a:rPr>
              <a:t>	2.6 FRAMEWORK……………………………………………………………….</a:t>
            </a:r>
          </a:p>
          <a:p>
            <a:pPr marR="0" lvl="0" algn="l" rtl="0">
              <a:spcBef>
                <a:spcPts val="0"/>
              </a:spcBef>
              <a:spcAft>
                <a:spcPts val="0"/>
              </a:spcAft>
              <a:buClr>
                <a:srgbClr val="080808"/>
              </a:buClr>
              <a:buSzPts val="2800"/>
            </a:pPr>
            <a:r>
              <a:rPr lang="es-MX" sz="2400" b="1" dirty="0">
                <a:solidFill>
                  <a:srgbClr val="080808"/>
                </a:solidFill>
                <a:latin typeface="Calibri"/>
                <a:ea typeface="Calibri"/>
                <a:cs typeface="Calibri"/>
                <a:sym typeface="Calibri"/>
              </a:rPr>
              <a:t>4. Manual de normas, políticas y procedimientos</a:t>
            </a:r>
            <a:r>
              <a:rPr lang="es-MX" sz="2400" dirty="0">
                <a:solidFill>
                  <a:srgbClr val="080808"/>
                </a:solidFill>
                <a:latin typeface="Calibri"/>
                <a:ea typeface="Calibri"/>
                <a:cs typeface="Calibri"/>
                <a:sym typeface="Calibri"/>
              </a:rPr>
              <a:t>………………………..</a:t>
            </a:r>
          </a:p>
          <a:p>
            <a:pPr marR="0" lvl="0" algn="l" rtl="0">
              <a:spcBef>
                <a:spcPts val="0"/>
              </a:spcBef>
              <a:spcAft>
                <a:spcPts val="0"/>
              </a:spcAft>
              <a:buClr>
                <a:srgbClr val="080808"/>
              </a:buClr>
              <a:buSzPts val="2800"/>
            </a:pPr>
            <a:r>
              <a:rPr lang="es-MX" sz="2400" b="1" dirty="0">
                <a:solidFill>
                  <a:srgbClr val="080808"/>
                </a:solidFill>
                <a:latin typeface="Calibri"/>
                <a:ea typeface="Calibri"/>
                <a:cs typeface="Calibri"/>
                <a:sym typeface="Calibri"/>
              </a:rPr>
              <a:t>5. Descripción Base de datos</a:t>
            </a:r>
            <a:r>
              <a:rPr lang="es-MX" sz="2400" dirty="0">
                <a:solidFill>
                  <a:srgbClr val="080808"/>
                </a:solidFill>
                <a:latin typeface="Calibri"/>
                <a:ea typeface="Calibri"/>
                <a:cs typeface="Calibri"/>
                <a:sym typeface="Calibri"/>
              </a:rPr>
              <a:t>…………………………………………………………….</a:t>
            </a:r>
          </a:p>
          <a:p>
            <a:pPr marR="0" lvl="0" algn="l" rtl="0">
              <a:spcBef>
                <a:spcPts val="0"/>
              </a:spcBef>
              <a:spcAft>
                <a:spcPts val="0"/>
              </a:spcAft>
              <a:buClr>
                <a:srgbClr val="080808"/>
              </a:buClr>
              <a:buSzPts val="2800"/>
            </a:pPr>
            <a:r>
              <a:rPr lang="es-MX" sz="2400" b="1" dirty="0">
                <a:solidFill>
                  <a:srgbClr val="080808"/>
                </a:solidFill>
                <a:latin typeface="Calibri"/>
                <a:ea typeface="Calibri"/>
                <a:cs typeface="Calibri"/>
                <a:sym typeface="Calibri"/>
              </a:rPr>
              <a:t>6. Modelo entidad relación</a:t>
            </a:r>
            <a:r>
              <a:rPr lang="es-MX" sz="2400" dirty="0">
                <a:solidFill>
                  <a:srgbClr val="080808"/>
                </a:solidFill>
                <a:latin typeface="Calibri"/>
                <a:ea typeface="Calibri"/>
                <a:cs typeface="Calibri"/>
                <a:sym typeface="Calibri"/>
              </a:rPr>
              <a:t>…………………………………………………………….</a:t>
            </a:r>
          </a:p>
          <a:p>
            <a:pPr marR="0" lvl="0" algn="l" rtl="0">
              <a:spcBef>
                <a:spcPts val="0"/>
              </a:spcBef>
              <a:spcAft>
                <a:spcPts val="0"/>
              </a:spcAft>
              <a:buClr>
                <a:srgbClr val="080808"/>
              </a:buClr>
              <a:buSzPts val="2800"/>
            </a:pPr>
            <a:endParaRPr lang="es-MX" sz="2800" dirty="0">
              <a:solidFill>
                <a:srgbClr val="080808"/>
              </a:solidFill>
              <a:latin typeface="Calibri"/>
              <a:ea typeface="Calibri"/>
              <a:cs typeface="Calibri"/>
              <a:sym typeface="Calibri"/>
            </a:endParaRPr>
          </a:p>
        </p:txBody>
      </p:sp>
    </p:spTree>
    <p:extLst>
      <p:ext uri="{BB962C8B-B14F-4D97-AF65-F5344CB8AC3E}">
        <p14:creationId xmlns:p14="http://schemas.microsoft.com/office/powerpoint/2010/main" val="327422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certificados, administración de los periodos de vacaciones y noticias, eventos referentes a la empresa.</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funciones del usuario en el sistema</a:t>
            </a:r>
            <a:r>
              <a:rPr lang="es-MX" sz="2400" dirty="0">
                <a:solidFill>
                  <a:schemeClr val="bg1">
                    <a:lumMod val="50000"/>
                  </a:schemeClr>
                </a:solidFill>
                <a:latin typeface="Calibri" panose="020F0502020204030204" pitchFamily="34" charset="0"/>
                <a:cs typeface="Calibri" panose="020F0502020204030204" pitchFamily="34" charset="0"/>
              </a:rPr>
              <a:t>.</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nominas de empleados. </a:t>
            </a: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REQUERIMIENTOS </a:t>
            </a:r>
            <a:r>
              <a:rPr lang="es-CO" sz="4400" b="1" i="0" u="none" strike="noStrike" cap="none" dirty="0" smtClean="0">
                <a:solidFill>
                  <a:schemeClr val="lt1"/>
                </a:solidFill>
                <a:latin typeface="Calibri"/>
                <a:ea typeface="Calibri"/>
                <a:cs typeface="Calibri"/>
                <a:sym typeface="Calibri"/>
              </a:rPr>
              <a:t>MINIMOS HADWARE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90407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REQUERIMIENTOS MINIMOS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741415" y="2342884"/>
            <a:ext cx="7142206" cy="3108543"/>
          </a:xfrm>
          <a:prstGeom prst="rect">
            <a:avLst/>
          </a:prstGeom>
          <a:noFill/>
        </p:spPr>
        <p:txBody>
          <a:bodyPr wrap="square" rtlCol="0">
            <a:spAutoFit/>
          </a:bodyPr>
          <a:lstStyle/>
          <a:p>
            <a:pPr algn="just">
              <a:buClr>
                <a:srgbClr val="8A8A8A"/>
              </a:buClr>
              <a:buSzPts val="3200"/>
            </a:pPr>
            <a:r>
              <a:rPr lang="es-ES" sz="2800" dirty="0">
                <a:solidFill>
                  <a:srgbClr val="8A8A8A"/>
                </a:solidFill>
                <a:latin typeface="Calibri"/>
                <a:ea typeface="Calibri"/>
                <a:cs typeface="Calibri"/>
              </a:rPr>
              <a:t> </a:t>
            </a:r>
            <a:r>
              <a:rPr lang="es-ES" sz="2800" dirty="0" smtClean="0">
                <a:solidFill>
                  <a:srgbClr val="8A8A8A"/>
                </a:solidFill>
                <a:latin typeface="Calibri"/>
                <a:ea typeface="Calibri"/>
                <a:cs typeface="Calibri"/>
              </a:rPr>
              <a:t>Recomendado:</a:t>
            </a:r>
          </a:p>
          <a:p>
            <a:pPr marL="457200" indent="-457200" algn="just">
              <a:buClr>
                <a:srgbClr val="8A8A8A"/>
              </a:buClr>
              <a:buSzPts val="3200"/>
              <a:buFont typeface="Wingdings" panose="05000000000000000000" pitchFamily="2" charset="2"/>
              <a:buChar char="ü"/>
            </a:pPr>
            <a:r>
              <a:rPr lang="es-ES" sz="2800" dirty="0" smtClean="0">
                <a:solidFill>
                  <a:srgbClr val="8A8A8A"/>
                </a:solidFill>
                <a:latin typeface="Calibri"/>
                <a:ea typeface="Calibri"/>
                <a:cs typeface="Calibri"/>
              </a:rPr>
              <a:t>Memoria </a:t>
            </a:r>
            <a:r>
              <a:rPr lang="es-ES" sz="2800" dirty="0">
                <a:solidFill>
                  <a:srgbClr val="8A8A8A"/>
                </a:solidFill>
                <a:latin typeface="Calibri"/>
                <a:ea typeface="Calibri"/>
                <a:cs typeface="Calibri"/>
              </a:rPr>
              <a:t>RAM: 4GB</a:t>
            </a: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Procesador: 2Ghz (doble </a:t>
            </a:r>
            <a:r>
              <a:rPr lang="es-ES" sz="2800" dirty="0" smtClean="0">
                <a:solidFill>
                  <a:srgbClr val="8A8A8A"/>
                </a:solidFill>
                <a:latin typeface="Calibri"/>
                <a:ea typeface="Calibri"/>
                <a:cs typeface="Calibri"/>
              </a:rPr>
              <a:t>núcleo)</a:t>
            </a:r>
            <a:endParaRPr lang="es-ES" sz="2800" dirty="0">
              <a:solidFill>
                <a:srgbClr val="8A8A8A"/>
              </a:solidFill>
              <a:latin typeface="Calibri"/>
              <a:ea typeface="Calibri"/>
              <a:cs typeface="Calibri"/>
            </a:endParaRP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Espacio libre en Disco: 50GB</a:t>
            </a: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Tarjeta de Red: </a:t>
            </a:r>
            <a:r>
              <a:rPr lang="es-ES" sz="2800" dirty="0" smtClean="0">
                <a:solidFill>
                  <a:srgbClr val="8A8A8A"/>
                </a:solidFill>
                <a:latin typeface="Calibri"/>
                <a:ea typeface="Calibri"/>
                <a:cs typeface="Calibri"/>
              </a:rPr>
              <a:t>100Mbps</a:t>
            </a:r>
          </a:p>
          <a:p>
            <a:pPr marL="457200" indent="-457200" algn="just">
              <a:buClr>
                <a:srgbClr val="8A8A8A"/>
              </a:buClr>
              <a:buSzPts val="3200"/>
              <a:buFont typeface="Wingdings" panose="05000000000000000000" pitchFamily="2" charset="2"/>
              <a:buChar char="ü"/>
            </a:pPr>
            <a:r>
              <a:rPr lang="es-ES" sz="2800" dirty="0">
                <a:solidFill>
                  <a:srgbClr val="8A8A8A"/>
                </a:solidFill>
                <a:latin typeface="Calibri"/>
                <a:ea typeface="Calibri"/>
                <a:cs typeface="Calibri"/>
              </a:rPr>
              <a:t>Acceso a Internet: Canal de 2Mbps (1Mbps de Subida, 1 a 2 Mbps de Descarga)</a:t>
            </a:r>
          </a:p>
        </p:txBody>
      </p:sp>
    </p:spTree>
    <p:extLst>
      <p:ext uri="{BB962C8B-B14F-4D97-AF65-F5344CB8AC3E}">
        <p14:creationId xmlns:p14="http://schemas.microsoft.com/office/powerpoint/2010/main" val="148048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REQUERIMIENTOS </a:t>
            </a:r>
            <a:r>
              <a:rPr lang="es-CO" sz="4400" b="1" i="0" u="none" strike="noStrike" cap="none" dirty="0" smtClean="0">
                <a:solidFill>
                  <a:schemeClr val="lt1"/>
                </a:solidFill>
                <a:latin typeface="Calibri"/>
                <a:ea typeface="Calibri"/>
                <a:cs typeface="Calibri"/>
                <a:sym typeface="Calibri"/>
              </a:rPr>
              <a:t>MINIMOS SOFWARE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06859843"/>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5307</TotalTime>
  <Words>541</Words>
  <Application>Microsoft Office PowerPoint</Application>
  <PresentationFormat>Presentación en pantalla (4:3)</PresentationFormat>
  <Paragraphs>7793</Paragraphs>
  <Slides>22</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Wingdings</vt:lpstr>
      <vt:lpstr>Presentación SENA-GC-F-004-V1</vt:lpstr>
      <vt:lpstr>Presentación de PowerPoint</vt:lpstr>
      <vt:lpstr>Presentación de PowerPoint</vt:lpstr>
      <vt:lpstr>Presentación de PowerPoint</vt:lpstr>
      <vt:lpstr>OBJETIVOS</vt:lpstr>
      <vt:lpstr>Presentación de PowerPoint</vt:lpstr>
      <vt:lpstr>Presentación de PowerPoint</vt:lpstr>
      <vt:lpstr>REQUERIMIENTOS MINIMOS HADWARE</vt:lpstr>
      <vt:lpstr>Presentación de PowerPoint</vt:lpstr>
      <vt:lpstr>REQUERIMIENTOS MINIMOS SOFWARE</vt:lpstr>
      <vt:lpstr>Presentación de PowerPoint</vt:lpstr>
      <vt:lpstr>HERRAMIENTAS USADAS PARA EL DESARROLLO</vt:lpstr>
      <vt:lpstr>Presentación de PowerPoint</vt:lpstr>
      <vt:lpstr>MANUAL DE NORMAS, POLITICAS Y PROCEDIMIENTOS</vt:lpstr>
      <vt:lpstr>Presentación de PowerPoint</vt:lpstr>
      <vt:lpstr>DESCRIPCION BASE DE DATOS</vt:lpstr>
      <vt:lpstr>Presentación de PowerPoint</vt:lpstr>
      <vt:lpstr>Presentación de PowerPoint</vt:lpstr>
      <vt:lpstr>Presentación de PowerPoint</vt:lpstr>
      <vt:lpstr>DELIMITACIÓN Y ALCANCE</vt:lpstr>
      <vt:lpstr>Presentación de PowerPoint</vt:lpstr>
      <vt:lpstr>Modelo Entidad Relación       (MER)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DesarrolloGMIND</cp:lastModifiedBy>
  <cp:revision>159</cp:revision>
  <dcterms:created xsi:type="dcterms:W3CDTF">2015-08-06T22:24:59Z</dcterms:created>
  <dcterms:modified xsi:type="dcterms:W3CDTF">2020-11-21T14:24:40Z</dcterms:modified>
</cp:coreProperties>
</file>