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4"/>
  </p:notesMasterIdLst>
  <p:sldIdLst>
    <p:sldId id="256" r:id="rId2"/>
    <p:sldId id="257" r:id="rId3"/>
    <p:sldId id="258" r:id="rId4"/>
    <p:sldId id="321" r:id="rId5"/>
    <p:sldId id="260" r:id="rId6"/>
    <p:sldId id="261" r:id="rId7"/>
    <p:sldId id="264" r:id="rId8"/>
    <p:sldId id="265" r:id="rId9"/>
    <p:sldId id="313" r:id="rId10"/>
    <p:sldId id="268" r:id="rId11"/>
    <p:sldId id="291" r:id="rId12"/>
    <p:sldId id="304" r:id="rId13"/>
    <p:sldId id="295" r:id="rId14"/>
    <p:sldId id="348" r:id="rId15"/>
    <p:sldId id="349" r:id="rId16"/>
    <p:sldId id="344" r:id="rId17"/>
    <p:sldId id="345" r:id="rId18"/>
    <p:sldId id="346" r:id="rId19"/>
    <p:sldId id="347" r:id="rId20"/>
    <p:sldId id="322" r:id="rId21"/>
    <p:sldId id="323"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287" r:id="rId42"/>
    <p:sldId id="288" r:id="rId4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6" roundtripDataSignature="AMtx7mhjJmz1Vlyn02yKCHItcX+SGp0+8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david oviedo mercado" initials="ldom" lastIdx="1" clrIdx="0">
    <p:extLst>
      <p:ext uri="{19B8F6BF-5375-455C-9EA6-DF929625EA0E}">
        <p15:presenceInfo xmlns:p15="http://schemas.microsoft.com/office/powerpoint/2012/main" userId="195d16a06dbede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70D3D6-AF7F-4DB5-8ABB-7165910FB3EA}">
  <a:tblStyle styleId="{0670D3D6-AF7F-4DB5-8ABB-7165910FB3E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4" autoAdjust="0"/>
    <p:restoredTop sz="84854" autoAdjust="0"/>
  </p:normalViewPr>
  <p:slideViewPr>
    <p:cSldViewPr snapToGrid="0">
      <p:cViewPr varScale="1">
        <p:scale>
          <a:sx n="73" d="100"/>
          <a:sy n="73" d="100"/>
        </p:scale>
        <p:origin x="1398" y="84"/>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70473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483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59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955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3691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8734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804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3674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1598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8734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037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3927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2</a:t>
            </a:fld>
            <a:endParaRPr dirty="0"/>
          </a:p>
        </p:txBody>
      </p:sp>
    </p:spTree>
    <p:extLst>
      <p:ext uri="{BB962C8B-B14F-4D97-AF65-F5344CB8AC3E}">
        <p14:creationId xmlns:p14="http://schemas.microsoft.com/office/powerpoint/2010/main" val="3750858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681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4" name="Google Shape;40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173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4" name="Google Shape;41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61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5" name="Google Shape;11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8856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5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2" name="Google Shape;13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908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400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9442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6" name="Google Shape;17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713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9655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jpg"/><Relationship Id="rId1" Type="http://schemas.openxmlformats.org/officeDocument/2006/relationships/slideMaster" Target="../slideMasters/slideMaster1.xml"/><Relationship Id="rId5" Type="http://schemas.openxmlformats.org/officeDocument/2006/relationships/image" Target="../media/image26.pn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jpg"/><Relationship Id="rId1" Type="http://schemas.openxmlformats.org/officeDocument/2006/relationships/slideMaster" Target="../slideMasters/slideMaster1.xml"/><Relationship Id="rId5" Type="http://schemas.openxmlformats.org/officeDocument/2006/relationships/image" Target="../media/image28.png"/><Relationship Id="rId4"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18.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jp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11"/>
        <p:cNvGrpSpPr/>
        <p:nvPr/>
      </p:nvGrpSpPr>
      <p:grpSpPr>
        <a:xfrm>
          <a:off x="0" y="0"/>
          <a:ext cx="0" cy="0"/>
          <a:chOff x="0" y="0"/>
          <a:chExt cx="0" cy="0"/>
        </a:xfrm>
      </p:grpSpPr>
      <p:pic>
        <p:nvPicPr>
          <p:cNvPr id="12" name="Google Shape;12;p33"/>
          <p:cNvPicPr preferRelativeResize="0"/>
          <p:nvPr/>
        </p:nvPicPr>
        <p:blipFill rotWithShape="1">
          <a:blip r:embed="rId2">
            <a:alphaModFix/>
          </a:blip>
          <a:srcRect/>
          <a:stretch/>
        </p:blipFill>
        <p:spPr>
          <a:xfrm>
            <a:off x="5870973" y="1889901"/>
            <a:ext cx="3267075" cy="4876800"/>
          </a:xfrm>
          <a:prstGeom prst="rect">
            <a:avLst/>
          </a:prstGeom>
          <a:noFill/>
          <a:ln>
            <a:noFill/>
          </a:ln>
        </p:spPr>
      </p:pic>
      <p:pic>
        <p:nvPicPr>
          <p:cNvPr id="13" name="Google Shape;13;p33"/>
          <p:cNvPicPr preferRelativeResize="0"/>
          <p:nvPr/>
        </p:nvPicPr>
        <p:blipFill rotWithShape="1">
          <a:blip r:embed="rId3">
            <a:alphaModFix/>
          </a:blip>
          <a:srcRect l="10521" t="17753" r="14498" b="22946"/>
          <a:stretch/>
        </p:blipFill>
        <p:spPr>
          <a:xfrm>
            <a:off x="-90899" y="-71436"/>
            <a:ext cx="9270122" cy="6858001"/>
          </a:xfrm>
          <a:prstGeom prst="rect">
            <a:avLst/>
          </a:prstGeom>
          <a:noFill/>
          <a:ln>
            <a:noFill/>
          </a:ln>
        </p:spPr>
      </p:pic>
      <p:pic>
        <p:nvPicPr>
          <p:cNvPr id="14" name="Google Shape;14;p33"/>
          <p:cNvPicPr preferRelativeResize="0"/>
          <p:nvPr/>
        </p:nvPicPr>
        <p:blipFill rotWithShape="1">
          <a:blip r:embed="rId4">
            <a:alphaModFix/>
          </a:blip>
          <a:srcRect/>
          <a:stretch/>
        </p:blipFill>
        <p:spPr>
          <a:xfrm>
            <a:off x="80112" y="4525925"/>
            <a:ext cx="2319162" cy="1407645"/>
          </a:xfrm>
          <a:prstGeom prst="rect">
            <a:avLst/>
          </a:prstGeom>
          <a:noFill/>
          <a:ln>
            <a:noFill/>
          </a:ln>
        </p:spPr>
      </p:pic>
      <p:pic>
        <p:nvPicPr>
          <p:cNvPr id="15" name="Google Shape;15;p33"/>
          <p:cNvPicPr preferRelativeResize="0"/>
          <p:nvPr/>
        </p:nvPicPr>
        <p:blipFill rotWithShape="1">
          <a:blip r:embed="rId5">
            <a:alphaModFix/>
          </a:blip>
          <a:srcRect/>
          <a:stretch/>
        </p:blipFill>
        <p:spPr>
          <a:xfrm>
            <a:off x="4180327" y="3357565"/>
            <a:ext cx="2486025"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75"/>
        <p:cNvGrpSpPr/>
        <p:nvPr/>
      </p:nvGrpSpPr>
      <p:grpSpPr>
        <a:xfrm>
          <a:off x="0" y="0"/>
          <a:ext cx="0" cy="0"/>
          <a:chOff x="0" y="0"/>
          <a:chExt cx="0" cy="0"/>
        </a:xfrm>
      </p:grpSpPr>
      <p:pic>
        <p:nvPicPr>
          <p:cNvPr id="76" name="Google Shape;76;p42"/>
          <p:cNvPicPr preferRelativeResize="0"/>
          <p:nvPr/>
        </p:nvPicPr>
        <p:blipFill rotWithShape="1">
          <a:blip r:embed="rId2">
            <a:alphaModFix/>
          </a:blip>
          <a:srcRect/>
          <a:stretch/>
        </p:blipFill>
        <p:spPr>
          <a:xfrm>
            <a:off x="-1" y="0"/>
            <a:ext cx="9144001" cy="6858000"/>
          </a:xfrm>
          <a:prstGeom prst="rect">
            <a:avLst/>
          </a:prstGeom>
          <a:noFill/>
          <a:ln>
            <a:noFill/>
          </a:ln>
        </p:spPr>
      </p:pic>
      <p:grpSp>
        <p:nvGrpSpPr>
          <p:cNvPr id="77" name="Google Shape;77;p42"/>
          <p:cNvGrpSpPr/>
          <p:nvPr/>
        </p:nvGrpSpPr>
        <p:grpSpPr>
          <a:xfrm>
            <a:off x="0" y="0"/>
            <a:ext cx="9144001" cy="6858000"/>
            <a:chOff x="0" y="0"/>
            <a:chExt cx="9144001" cy="6858000"/>
          </a:xfrm>
        </p:grpSpPr>
        <p:sp>
          <p:nvSpPr>
            <p:cNvPr id="78" name="Google Shape;78;p42"/>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79" name="Google Shape;79;p42"/>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80" name="Google Shape;80;p42"/>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81" name="Google Shape;81;p4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2" name="Google Shape;82;p42"/>
          <p:cNvPicPr preferRelativeResize="0"/>
          <p:nvPr/>
        </p:nvPicPr>
        <p:blipFill rotWithShape="1">
          <a:blip r:embed="rId5">
            <a:alphaModFix/>
          </a:blip>
          <a:srcRect/>
          <a:stretch/>
        </p:blipFill>
        <p:spPr>
          <a:xfrm>
            <a:off x="8017183" y="2853376"/>
            <a:ext cx="696913" cy="561975"/>
          </a:xfrm>
          <a:prstGeom prst="rect">
            <a:avLst/>
          </a:prstGeom>
          <a:noFill/>
          <a:ln>
            <a:noFill/>
          </a:ln>
        </p:spPr>
      </p:pic>
      <p:sp>
        <p:nvSpPr>
          <p:cNvPr id="83" name="Google Shape;83;p4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84"/>
        <p:cNvGrpSpPr/>
        <p:nvPr/>
      </p:nvGrpSpPr>
      <p:grpSpPr>
        <a:xfrm>
          <a:off x="0" y="0"/>
          <a:ext cx="0" cy="0"/>
          <a:chOff x="0" y="0"/>
          <a:chExt cx="0" cy="0"/>
        </a:xfrm>
      </p:grpSpPr>
      <p:pic>
        <p:nvPicPr>
          <p:cNvPr id="85" name="Google Shape;85;p43"/>
          <p:cNvPicPr preferRelativeResize="0"/>
          <p:nvPr/>
        </p:nvPicPr>
        <p:blipFill rotWithShape="1">
          <a:blip r:embed="rId2">
            <a:alphaModFix/>
          </a:blip>
          <a:srcRect/>
          <a:stretch/>
        </p:blipFill>
        <p:spPr>
          <a:xfrm>
            <a:off x="27295" y="-40944"/>
            <a:ext cx="9366758" cy="7025068"/>
          </a:xfrm>
          <a:prstGeom prst="rect">
            <a:avLst/>
          </a:prstGeom>
          <a:noFill/>
          <a:ln>
            <a:noFill/>
          </a:ln>
        </p:spPr>
      </p:pic>
      <p:sp>
        <p:nvSpPr>
          <p:cNvPr id="86" name="Google Shape;86;p43"/>
          <p:cNvSpPr/>
          <p:nvPr/>
        </p:nvSpPr>
        <p:spPr>
          <a:xfrm>
            <a:off x="95534" y="137072"/>
            <a:ext cx="9075762"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87" name="Google Shape;87;p4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8" name="Google Shape;88;p43"/>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89" name="Google Shape;89;p43"/>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90" name="Google Shape;90;p43"/>
          <p:cNvPicPr preferRelativeResize="0"/>
          <p:nvPr/>
        </p:nvPicPr>
        <p:blipFill rotWithShape="1">
          <a:blip r:embed="rId5">
            <a:alphaModFix/>
          </a:blip>
          <a:srcRect/>
          <a:stretch/>
        </p:blipFill>
        <p:spPr>
          <a:xfrm>
            <a:off x="7919398" y="2620370"/>
            <a:ext cx="821994" cy="709233"/>
          </a:xfrm>
          <a:prstGeom prst="rect">
            <a:avLst/>
          </a:prstGeom>
          <a:noFill/>
          <a:ln>
            <a:noFill/>
          </a:ln>
        </p:spPr>
      </p:pic>
      <p:sp>
        <p:nvSpPr>
          <p:cNvPr id="91" name="Google Shape;91;p43"/>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92"/>
        <p:cNvGrpSpPr/>
        <p:nvPr/>
      </p:nvGrpSpPr>
      <p:grpSpPr>
        <a:xfrm>
          <a:off x="0" y="0"/>
          <a:ext cx="0" cy="0"/>
          <a:chOff x="0" y="0"/>
          <a:chExt cx="0" cy="0"/>
        </a:xfrm>
      </p:grpSpPr>
      <p:pic>
        <p:nvPicPr>
          <p:cNvPr id="93" name="Google Shape;93;p44"/>
          <p:cNvPicPr preferRelativeResize="0"/>
          <p:nvPr/>
        </p:nvPicPr>
        <p:blipFill rotWithShape="1">
          <a:blip r:embed="rId2">
            <a:alphaModFix/>
          </a:blip>
          <a:srcRect/>
          <a:stretch/>
        </p:blipFill>
        <p:spPr>
          <a:xfrm flipH="1">
            <a:off x="207278" y="0"/>
            <a:ext cx="8936719" cy="6898944"/>
          </a:xfrm>
          <a:prstGeom prst="rect">
            <a:avLst/>
          </a:prstGeom>
          <a:noFill/>
          <a:ln>
            <a:noFill/>
          </a:ln>
        </p:spPr>
      </p:pic>
      <p:sp>
        <p:nvSpPr>
          <p:cNvPr id="94" name="Google Shape;94;p44"/>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95" name="Google Shape;95;p44"/>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96" name="Google Shape;96;p44"/>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97" name="Google Shape;97;p44"/>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98" name="Google Shape;98;p44"/>
          <p:cNvPicPr preferRelativeResize="0"/>
          <p:nvPr/>
        </p:nvPicPr>
        <p:blipFill rotWithShape="1">
          <a:blip r:embed="rId5">
            <a:alphaModFix/>
          </a:blip>
          <a:srcRect/>
          <a:stretch/>
        </p:blipFill>
        <p:spPr>
          <a:xfrm>
            <a:off x="7783740" y="1746912"/>
            <a:ext cx="859810" cy="859810"/>
          </a:xfrm>
          <a:prstGeom prst="rect">
            <a:avLst/>
          </a:prstGeom>
          <a:noFill/>
          <a:ln>
            <a:noFill/>
          </a:ln>
        </p:spPr>
      </p:pic>
      <p:sp>
        <p:nvSpPr>
          <p:cNvPr id="99" name="Google Shape;99;p44"/>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42399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127319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67886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104969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780570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7062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39552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16"/>
        <p:cNvGrpSpPr/>
        <p:nvPr/>
      </p:nvGrpSpPr>
      <p:grpSpPr>
        <a:xfrm>
          <a:off x="0" y="0"/>
          <a:ext cx="0" cy="0"/>
          <a:chOff x="0" y="0"/>
          <a:chExt cx="0" cy="0"/>
        </a:xfrm>
      </p:grpSpPr>
      <p:sp>
        <p:nvSpPr>
          <p:cNvPr id="17" name="Google Shape;17;p34"/>
          <p:cNvSpPr/>
          <p:nvPr/>
        </p:nvSpPr>
        <p:spPr>
          <a:xfrm rot="-803363">
            <a:off x="-2292201" y="-163131"/>
            <a:ext cx="11941668"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 name="Google Shape;18;p3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 name="Google Shape;19;p3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20"/>
        <p:cNvGrpSpPr/>
        <p:nvPr/>
      </p:nvGrpSpPr>
      <p:grpSpPr>
        <a:xfrm>
          <a:off x="0" y="0"/>
          <a:ext cx="0" cy="0"/>
          <a:chOff x="0" y="0"/>
          <a:chExt cx="0" cy="0"/>
        </a:xfrm>
      </p:grpSpPr>
      <p:grpSp>
        <p:nvGrpSpPr>
          <p:cNvPr id="21" name="Google Shape;21;p35"/>
          <p:cNvGrpSpPr/>
          <p:nvPr/>
        </p:nvGrpSpPr>
        <p:grpSpPr>
          <a:xfrm>
            <a:off x="0" y="0"/>
            <a:ext cx="9144001" cy="6858000"/>
            <a:chOff x="0" y="0"/>
            <a:chExt cx="9144001" cy="6858000"/>
          </a:xfrm>
        </p:grpSpPr>
        <p:sp>
          <p:nvSpPr>
            <p:cNvPr id="22" name="Google Shape;22;p35"/>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23" name="Google Shape;23;p35"/>
            <p:cNvPicPr preferRelativeResize="0"/>
            <p:nvPr/>
          </p:nvPicPr>
          <p:blipFill rotWithShape="1">
            <a:blip r:embed="rId2">
              <a:alphaModFix/>
            </a:blip>
            <a:srcRect l="50000" t="14562" r="-4532" b="14561"/>
            <a:stretch/>
          </p:blipFill>
          <p:spPr>
            <a:xfrm>
              <a:off x="0" y="0"/>
              <a:ext cx="3209130" cy="6858000"/>
            </a:xfrm>
            <a:prstGeom prst="rect">
              <a:avLst/>
            </a:prstGeom>
            <a:noFill/>
            <a:ln>
              <a:noFill/>
            </a:ln>
          </p:spPr>
        </p:pic>
        <p:pic>
          <p:nvPicPr>
            <p:cNvPr id="24" name="Google Shape;24;p35"/>
            <p:cNvPicPr preferRelativeResize="0"/>
            <p:nvPr/>
          </p:nvPicPr>
          <p:blipFill rotWithShape="1">
            <a:blip r:embed="rId3">
              <a:alphaModFix/>
            </a:blip>
            <a:srcRect t="14312" r="17371"/>
            <a:stretch/>
          </p:blipFill>
          <p:spPr>
            <a:xfrm>
              <a:off x="6788150" y="0"/>
              <a:ext cx="2355851" cy="6400800"/>
            </a:xfrm>
            <a:prstGeom prst="rect">
              <a:avLst/>
            </a:prstGeom>
            <a:noFill/>
            <a:ln>
              <a:noFill/>
            </a:ln>
          </p:spPr>
        </p:pic>
        <p:pic>
          <p:nvPicPr>
            <p:cNvPr id="25" name="Google Shape;25;p35"/>
            <p:cNvPicPr preferRelativeResize="0"/>
            <p:nvPr/>
          </p:nvPicPr>
          <p:blipFill rotWithShape="1">
            <a:blip r:embed="rId4">
              <a:alphaModFix/>
            </a:blip>
            <a:srcRect/>
            <a:stretch/>
          </p:blipFill>
          <p:spPr>
            <a:xfrm>
              <a:off x="8061325" y="2782887"/>
              <a:ext cx="573087" cy="550863"/>
            </a:xfrm>
            <a:prstGeom prst="rect">
              <a:avLst/>
            </a:prstGeom>
            <a:noFill/>
            <a:ln>
              <a:noFill/>
            </a:ln>
          </p:spPr>
        </p:pic>
      </p:grpSp>
      <p:sp>
        <p:nvSpPr>
          <p:cNvPr id="26" name="Google Shape;26;p3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7" name="Google Shape;27;p35"/>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pic>
        <p:nvPicPr>
          <p:cNvPr id="28" name="Google Shape;28;p35"/>
          <p:cNvPicPr preferRelativeResize="0"/>
          <p:nvPr/>
        </p:nvPicPr>
        <p:blipFill rotWithShape="1">
          <a:blip r:embed="rId5">
            <a:alphaModFix/>
          </a:blip>
          <a:srcRect/>
          <a:stretch/>
        </p:blipFill>
        <p:spPr>
          <a:xfrm>
            <a:off x="3006179" y="607767"/>
            <a:ext cx="3593005" cy="35930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29"/>
        <p:cNvGrpSpPr/>
        <p:nvPr/>
      </p:nvGrpSpPr>
      <p:grpSpPr>
        <a:xfrm>
          <a:off x="0" y="0"/>
          <a:ext cx="0" cy="0"/>
          <a:chOff x="0" y="0"/>
          <a:chExt cx="0" cy="0"/>
        </a:xfrm>
      </p:grpSpPr>
      <p:sp>
        <p:nvSpPr>
          <p:cNvPr id="30" name="Google Shape;30;p36"/>
          <p:cNvSpPr/>
          <p:nvPr/>
        </p:nvSpPr>
        <p:spPr>
          <a:xfrm rot="-803363">
            <a:off x="-2292201" y="-163131"/>
            <a:ext cx="11941668" cy="1608631"/>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1" name="Google Shape;31;p3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2" name="Google Shape;32;p36"/>
          <p:cNvSpPr/>
          <p:nvPr/>
        </p:nvSpPr>
        <p:spPr>
          <a:xfrm>
            <a:off x="-968311" y="198126"/>
            <a:ext cx="10631006" cy="142595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33"/>
        <p:cNvGrpSpPr/>
        <p:nvPr/>
      </p:nvGrpSpPr>
      <p:grpSpPr>
        <a:xfrm>
          <a:off x="0" y="0"/>
          <a:ext cx="0" cy="0"/>
          <a:chOff x="0" y="0"/>
          <a:chExt cx="0" cy="0"/>
        </a:xfrm>
      </p:grpSpPr>
      <p:grpSp>
        <p:nvGrpSpPr>
          <p:cNvPr id="34" name="Google Shape;34;p37"/>
          <p:cNvGrpSpPr/>
          <p:nvPr/>
        </p:nvGrpSpPr>
        <p:grpSpPr>
          <a:xfrm>
            <a:off x="-495300" y="-1270341"/>
            <a:ext cx="10278090" cy="9017494"/>
            <a:chOff x="-495300" y="-1270341"/>
            <a:chExt cx="10278090" cy="9017494"/>
          </a:xfrm>
        </p:grpSpPr>
        <p:pic>
          <p:nvPicPr>
            <p:cNvPr id="35" name="Google Shape;35;p37"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36" name="Google Shape;36;p37"/>
            <p:cNvSpPr/>
            <p:nvPr/>
          </p:nvSpPr>
          <p:spPr>
            <a:xfrm>
              <a:off x="-495300" y="137072"/>
              <a:ext cx="9639300"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7" name="Google Shape;37;p37"/>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38" name="Google Shape;38;p37"/>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39" name="Google Shape;39;p37"/>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40" name="Google Shape;40;p37"/>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
        <p:nvSpPr>
          <p:cNvPr id="41" name="Google Shape;41;p37"/>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chemeClr val="lt1"/>
                </a:solidFill>
                <a:latin typeface="Calibri"/>
                <a:ea typeface="Calibri"/>
                <a:cs typeface="Calibri"/>
                <a:sym typeface="Calibri"/>
              </a:rPr>
              <a:t>GC-F-004 V.01</a:t>
            </a: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42"/>
        <p:cNvGrpSpPr/>
        <p:nvPr/>
      </p:nvGrpSpPr>
      <p:grpSpPr>
        <a:xfrm>
          <a:off x="0" y="0"/>
          <a:ext cx="0" cy="0"/>
          <a:chOff x="0" y="0"/>
          <a:chExt cx="0" cy="0"/>
        </a:xfrm>
      </p:grpSpPr>
      <p:pic>
        <p:nvPicPr>
          <p:cNvPr id="43" name="Google Shape;43;p38" descr="D:\Fotos\Fondo Emprender\emprendedores\_MG_4258.jpg"/>
          <p:cNvPicPr preferRelativeResize="0"/>
          <p:nvPr/>
        </p:nvPicPr>
        <p:blipFill rotWithShape="1">
          <a:blip r:embed="rId2">
            <a:alphaModFix/>
          </a:blip>
          <a:srcRect/>
          <a:stretch/>
        </p:blipFill>
        <p:spPr>
          <a:xfrm>
            <a:off x="1" y="-1"/>
            <a:ext cx="9143999" cy="6858001"/>
          </a:xfrm>
          <a:prstGeom prst="rect">
            <a:avLst/>
          </a:prstGeom>
          <a:noFill/>
          <a:ln>
            <a:noFill/>
          </a:ln>
        </p:spPr>
      </p:pic>
      <p:sp>
        <p:nvSpPr>
          <p:cNvPr id="44" name="Google Shape;44;p38"/>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5" name="Google Shape;45;p3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46" name="Google Shape;46;p38"/>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47" name="Google Shape;47;p38"/>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48" name="Google Shape;48;p38"/>
          <p:cNvPicPr preferRelativeResize="0"/>
          <p:nvPr/>
        </p:nvPicPr>
        <p:blipFill rotWithShape="1">
          <a:blip r:embed="rId5">
            <a:alphaModFix/>
          </a:blip>
          <a:srcRect/>
          <a:stretch/>
        </p:blipFill>
        <p:spPr>
          <a:xfrm>
            <a:off x="7859987" y="1859884"/>
            <a:ext cx="706907" cy="696439"/>
          </a:xfrm>
          <a:prstGeom prst="rect">
            <a:avLst/>
          </a:prstGeom>
          <a:noFill/>
          <a:ln>
            <a:noFill/>
          </a:ln>
        </p:spPr>
      </p:pic>
      <p:sp>
        <p:nvSpPr>
          <p:cNvPr id="49" name="Google Shape;49;p38"/>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50"/>
        <p:cNvGrpSpPr/>
        <p:nvPr/>
      </p:nvGrpSpPr>
      <p:grpSpPr>
        <a:xfrm>
          <a:off x="0" y="0"/>
          <a:ext cx="0" cy="0"/>
          <a:chOff x="0" y="0"/>
          <a:chExt cx="0" cy="0"/>
        </a:xfrm>
      </p:grpSpPr>
      <p:pic>
        <p:nvPicPr>
          <p:cNvPr id="51" name="Google Shape;51;p39"/>
          <p:cNvPicPr preferRelativeResize="0"/>
          <p:nvPr/>
        </p:nvPicPr>
        <p:blipFill rotWithShape="1">
          <a:blip r:embed="rId2">
            <a:alphaModFix/>
          </a:blip>
          <a:srcRect/>
          <a:stretch/>
        </p:blipFill>
        <p:spPr>
          <a:xfrm>
            <a:off x="-1" y="-1"/>
            <a:ext cx="9144001" cy="6858001"/>
          </a:xfrm>
          <a:prstGeom prst="rect">
            <a:avLst/>
          </a:prstGeom>
          <a:noFill/>
          <a:ln>
            <a:noFill/>
          </a:ln>
        </p:spPr>
      </p:pic>
      <p:grpSp>
        <p:nvGrpSpPr>
          <p:cNvPr id="52" name="Google Shape;52;p39"/>
          <p:cNvGrpSpPr/>
          <p:nvPr/>
        </p:nvGrpSpPr>
        <p:grpSpPr>
          <a:xfrm>
            <a:off x="0" y="0"/>
            <a:ext cx="9144001" cy="6858000"/>
            <a:chOff x="0" y="0"/>
            <a:chExt cx="9144001" cy="6858000"/>
          </a:xfrm>
        </p:grpSpPr>
        <p:sp>
          <p:nvSpPr>
            <p:cNvPr id="53" name="Google Shape;53;p39"/>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54" name="Google Shape;54;p39"/>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55" name="Google Shape;55;p39"/>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56" name="Google Shape;56;p3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57" name="Google Shape;57;p39"/>
          <p:cNvPicPr preferRelativeResize="0"/>
          <p:nvPr/>
        </p:nvPicPr>
        <p:blipFill rotWithShape="1">
          <a:blip r:embed="rId5">
            <a:alphaModFix/>
          </a:blip>
          <a:srcRect/>
          <a:stretch/>
        </p:blipFill>
        <p:spPr>
          <a:xfrm>
            <a:off x="7997186" y="2762866"/>
            <a:ext cx="689614" cy="645662"/>
          </a:xfrm>
          <a:prstGeom prst="rect">
            <a:avLst/>
          </a:prstGeom>
          <a:noFill/>
          <a:ln>
            <a:noFill/>
          </a:ln>
        </p:spPr>
      </p:pic>
      <p:sp>
        <p:nvSpPr>
          <p:cNvPr id="58" name="Google Shape;58;p39"/>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59"/>
        <p:cNvGrpSpPr/>
        <p:nvPr/>
      </p:nvGrpSpPr>
      <p:grpSpPr>
        <a:xfrm>
          <a:off x="0" y="0"/>
          <a:ext cx="0" cy="0"/>
          <a:chOff x="0" y="0"/>
          <a:chExt cx="0" cy="0"/>
        </a:xfrm>
      </p:grpSpPr>
      <p:pic>
        <p:nvPicPr>
          <p:cNvPr id="60" name="Google Shape;60;p40"/>
          <p:cNvPicPr preferRelativeResize="0"/>
          <p:nvPr/>
        </p:nvPicPr>
        <p:blipFill rotWithShape="1">
          <a:blip r:embed="rId2">
            <a:alphaModFix/>
          </a:blip>
          <a:srcRect b="-934"/>
          <a:stretch/>
        </p:blipFill>
        <p:spPr>
          <a:xfrm>
            <a:off x="-1" y="0"/>
            <a:ext cx="9144001" cy="6984124"/>
          </a:xfrm>
          <a:prstGeom prst="rect">
            <a:avLst/>
          </a:prstGeom>
          <a:noFill/>
          <a:ln>
            <a:noFill/>
          </a:ln>
        </p:spPr>
      </p:pic>
      <p:sp>
        <p:nvSpPr>
          <p:cNvPr id="61" name="Google Shape;61;p40"/>
          <p:cNvSpPr/>
          <p:nvPr/>
        </p:nvSpPr>
        <p:spPr>
          <a:xfrm>
            <a:off x="95534" y="137072"/>
            <a:ext cx="9048466"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62" name="Google Shape;62;p40"/>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63" name="Google Shape;63;p40"/>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64" name="Google Shape;64;p40"/>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65" name="Google Shape;65;p40"/>
          <p:cNvPicPr preferRelativeResize="0"/>
          <p:nvPr/>
        </p:nvPicPr>
        <p:blipFill rotWithShape="1">
          <a:blip r:embed="rId5">
            <a:alphaModFix/>
          </a:blip>
          <a:srcRect/>
          <a:stretch/>
        </p:blipFill>
        <p:spPr>
          <a:xfrm>
            <a:off x="7916521" y="2641599"/>
            <a:ext cx="811224" cy="709642"/>
          </a:xfrm>
          <a:prstGeom prst="rect">
            <a:avLst/>
          </a:prstGeom>
          <a:noFill/>
          <a:ln>
            <a:noFill/>
          </a:ln>
        </p:spPr>
      </p:pic>
      <p:sp>
        <p:nvSpPr>
          <p:cNvPr id="66" name="Google Shape;66;p40"/>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67"/>
        <p:cNvGrpSpPr/>
        <p:nvPr/>
      </p:nvGrpSpPr>
      <p:grpSpPr>
        <a:xfrm>
          <a:off x="0" y="0"/>
          <a:ext cx="0" cy="0"/>
          <a:chOff x="0" y="0"/>
          <a:chExt cx="0" cy="0"/>
        </a:xfrm>
      </p:grpSpPr>
      <p:pic>
        <p:nvPicPr>
          <p:cNvPr id="68" name="Google Shape;68;p41"/>
          <p:cNvPicPr preferRelativeResize="0"/>
          <p:nvPr/>
        </p:nvPicPr>
        <p:blipFill rotWithShape="1">
          <a:blip r:embed="rId2">
            <a:alphaModFix/>
          </a:blip>
          <a:srcRect/>
          <a:stretch/>
        </p:blipFill>
        <p:spPr>
          <a:xfrm flipH="1">
            <a:off x="0" y="0"/>
            <a:ext cx="9144000" cy="6858000"/>
          </a:xfrm>
          <a:prstGeom prst="rect">
            <a:avLst/>
          </a:prstGeom>
          <a:noFill/>
          <a:ln>
            <a:noFill/>
          </a:ln>
        </p:spPr>
      </p:pic>
      <p:sp>
        <p:nvSpPr>
          <p:cNvPr id="69" name="Google Shape;69;p41"/>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70" name="Google Shape;70;p41"/>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71" name="Google Shape;71;p41"/>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72" name="Google Shape;72;p41"/>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73" name="Google Shape;73;p41"/>
          <p:cNvPicPr preferRelativeResize="0"/>
          <p:nvPr/>
        </p:nvPicPr>
        <p:blipFill rotWithShape="1">
          <a:blip r:embed="rId5">
            <a:alphaModFix/>
          </a:blip>
          <a:srcRect/>
          <a:stretch/>
        </p:blipFill>
        <p:spPr>
          <a:xfrm>
            <a:off x="7825335" y="1847763"/>
            <a:ext cx="765563" cy="720692"/>
          </a:xfrm>
          <a:prstGeom prst="rect">
            <a:avLst/>
          </a:prstGeom>
          <a:noFill/>
          <a:ln>
            <a:noFill/>
          </a:ln>
        </p:spPr>
      </p:pic>
      <p:sp>
        <p:nvSpPr>
          <p:cNvPr id="74" name="Google Shape;74;p41"/>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5" r:id="rId15"/>
    <p:sldLayoutId id="2147483666" r:id="rId16"/>
    <p:sldLayoutId id="2147483667" r:id="rId17"/>
    <p:sldLayoutId id="2147483668" r:id="rId18"/>
    <p:sldLayoutId id="2147483669"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p:nvPr/>
        </p:nvSpPr>
        <p:spPr>
          <a:xfrm>
            <a:off x="122067" y="135413"/>
            <a:ext cx="8481837"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99A5"/>
              </a:buClr>
              <a:buSzPts val="6000"/>
              <a:buFont typeface="Calibri"/>
              <a:buNone/>
            </a:pPr>
            <a:r>
              <a:rPr lang="es-419" sz="6000" b="1" i="0" u="none" strike="noStrike" cap="none" dirty="0">
                <a:solidFill>
                  <a:srgbClr val="0099A5"/>
                </a:solidFill>
                <a:latin typeface="Calibri"/>
                <a:ea typeface="Calibri"/>
                <a:cs typeface="Calibri"/>
                <a:sym typeface="Calibri"/>
              </a:rPr>
              <a:t>AseoMatic</a:t>
            </a:r>
            <a:endParaRPr sz="6000" b="1" i="0" u="none" strike="noStrike" cap="none" dirty="0">
              <a:solidFill>
                <a:srgbClr val="0099A5"/>
              </a:solidFill>
              <a:latin typeface="Calibri"/>
              <a:ea typeface="Calibri"/>
              <a:cs typeface="Calibri"/>
              <a:sym typeface="Calibri"/>
            </a:endParaRPr>
          </a:p>
        </p:txBody>
      </p:sp>
      <p:sp>
        <p:nvSpPr>
          <p:cNvPr id="2" name="CuadroTexto 1"/>
          <p:cNvSpPr txBox="1"/>
          <p:nvPr/>
        </p:nvSpPr>
        <p:spPr>
          <a:xfrm>
            <a:off x="31923" y="6027863"/>
            <a:ext cx="3700052" cy="523220"/>
          </a:xfrm>
          <a:prstGeom prst="rect">
            <a:avLst/>
          </a:prstGeom>
          <a:noFill/>
        </p:spPr>
        <p:txBody>
          <a:bodyPr wrap="none" rtlCol="0">
            <a:spAutoFit/>
          </a:bodyPr>
          <a:lstStyle/>
          <a:p>
            <a:r>
              <a:rPr lang="es-CO" sz="2800" dirty="0">
                <a:solidFill>
                  <a:srgbClr val="00999B"/>
                </a:solidFill>
                <a:latin typeface="Calibri" panose="020F0502020204030204" pitchFamily="34" charset="0"/>
                <a:cs typeface="Calibri" panose="020F0502020204030204" pitchFamily="34" charset="0"/>
              </a:rPr>
              <a:t>Bogotá D.C , Mayo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DELIMITACIÓN Y ALCANCE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4" name="Google Shape;144;p6"/>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45" name="Google Shape;145;p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lvl="0">
              <a:buClr>
                <a:schemeClr val="lt1"/>
              </a:buClr>
              <a:buSzPts val="5400"/>
            </a:pPr>
            <a:r>
              <a:rPr lang="es-CO" sz="5400" dirty="0">
                <a:solidFill>
                  <a:schemeClr val="lt1"/>
                </a:solidFill>
                <a:latin typeface="Calibri"/>
                <a:ea typeface="Calibri"/>
                <a:cs typeface="Calibri"/>
                <a:sym typeface="Calibri"/>
              </a:rPr>
              <a:t>DELIMITACIÓN Y ALCANCE</a:t>
            </a:r>
          </a:p>
        </p:txBody>
      </p:sp>
      <p:sp>
        <p:nvSpPr>
          <p:cNvPr id="146" name="Google Shape;146;p6"/>
          <p:cNvSpPr>
            <a:spLocks/>
          </p:cNvSpPr>
          <p:nvPr/>
        </p:nvSpPr>
        <p:spPr>
          <a:xfrm>
            <a:off x="562198" y="2245728"/>
            <a:ext cx="8019604" cy="4231272"/>
          </a:xfrm>
          <a:prstGeom prst="rect">
            <a:avLst/>
          </a:prstGeom>
          <a:noFill/>
          <a:ln>
            <a:noFill/>
          </a:ln>
        </p:spPr>
        <p:txBody>
          <a:bodyPr spcFirstLastPara="1" wrap="square" lIns="91425" tIns="45700" rIns="91425" bIns="45700" anchor="t" anchorCtr="0">
            <a:noAutofit/>
          </a:bodyPr>
          <a:lstStyle/>
          <a:p>
            <a:pPr algn="just">
              <a:lnSpc>
                <a:spcPct val="107000"/>
              </a:lnSpc>
              <a:buClr>
                <a:srgbClr val="8A8A8A"/>
              </a:buClr>
              <a:buSzPts val="2800"/>
            </a:pPr>
            <a:r>
              <a:rPr lang="es-MX" sz="2800" dirty="0">
                <a:solidFill>
                  <a:srgbClr val="8A8A8A"/>
                </a:solidFill>
                <a:latin typeface="Calibri"/>
                <a:ea typeface="Calibri"/>
                <a:cs typeface="Calibri"/>
                <a:sym typeface="Calibri"/>
              </a:rPr>
              <a:t>Este proyecto se centra en la implementación de un sistema de información que busca reducir los tiempos del proceso actual de la empresa Equidad S.A.S  donde se establece la entrega de 4</a:t>
            </a:r>
            <a:r>
              <a:rPr lang="es-MX" sz="2800" dirty="0" smtClean="0">
                <a:solidFill>
                  <a:srgbClr val="8A8A8A"/>
                </a:solidFill>
                <a:latin typeface="Calibri"/>
                <a:ea typeface="Calibri"/>
                <a:cs typeface="Calibri"/>
                <a:sym typeface="Calibri"/>
              </a:rPr>
              <a:t> </a:t>
            </a:r>
            <a:r>
              <a:rPr lang="es-MX" sz="2800" dirty="0">
                <a:solidFill>
                  <a:srgbClr val="8A8A8A"/>
                </a:solidFill>
                <a:latin typeface="Calibri"/>
                <a:ea typeface="Calibri"/>
                <a:cs typeface="Calibri"/>
                <a:sym typeface="Calibri"/>
              </a:rPr>
              <a:t>módulos los cuales son gestionar usuarios, gestionar </a:t>
            </a:r>
            <a:r>
              <a:rPr lang="es-MX" sz="2800" dirty="0" smtClean="0">
                <a:solidFill>
                  <a:srgbClr val="8A8A8A"/>
                </a:solidFill>
                <a:latin typeface="Calibri"/>
                <a:ea typeface="Calibri"/>
                <a:cs typeface="Calibri"/>
                <a:sym typeface="Calibri"/>
              </a:rPr>
              <a:t>certificados de  </a:t>
            </a:r>
            <a:r>
              <a:rPr lang="es-MX" sz="2800" dirty="0">
                <a:solidFill>
                  <a:srgbClr val="8A8A8A"/>
                </a:solidFill>
                <a:latin typeface="Calibri"/>
                <a:ea typeface="Calibri"/>
                <a:cs typeface="Calibri"/>
                <a:sym typeface="Calibri"/>
              </a:rPr>
              <a:t>nomina, publicar noticias, </a:t>
            </a:r>
            <a:r>
              <a:rPr lang="es-MX" sz="2800" dirty="0" smtClean="0">
                <a:solidFill>
                  <a:srgbClr val="8A8A8A"/>
                </a:solidFill>
                <a:latin typeface="Calibri"/>
                <a:ea typeface="Calibri"/>
                <a:cs typeface="Calibri"/>
                <a:sym typeface="Calibri"/>
              </a:rPr>
              <a:t>eventos.  </a:t>
            </a:r>
            <a:r>
              <a:rPr lang="es-MX" sz="2800" dirty="0">
                <a:solidFill>
                  <a:srgbClr val="8A8A8A"/>
                </a:solidFill>
                <a:latin typeface="Calibri"/>
                <a:ea typeface="Calibri"/>
                <a:cs typeface="Calibri"/>
                <a:sym typeface="Calibri"/>
              </a:rPr>
              <a:t>Cada uno cumpliendo con los respectivos requisitos funcionales y no funcionales</a:t>
            </a:r>
            <a:r>
              <a:rPr lang="es-MX" sz="2800" dirty="0" smtClean="0">
                <a:solidFill>
                  <a:srgbClr val="8A8A8A"/>
                </a:solidFill>
                <a:latin typeface="Calibri"/>
                <a:ea typeface="Calibri"/>
                <a:cs typeface="Calibri"/>
                <a:sym typeface="Calibri"/>
              </a:rPr>
              <a:t>. </a:t>
            </a:r>
            <a:endParaRPr lang="es-MX" sz="2800" dirty="0">
              <a:solidFill>
                <a:srgbClr val="8A8A8A"/>
              </a:solidFill>
              <a:latin typeface="Calibri"/>
              <a:ea typeface="Calibri"/>
              <a:cs typeface="Calibri"/>
              <a:sym typeface="Calibri"/>
            </a:endParaRPr>
          </a:p>
        </p:txBody>
      </p:sp>
    </p:spTree>
    <p:extLst>
      <p:ext uri="{BB962C8B-B14F-4D97-AF65-F5344CB8AC3E}">
        <p14:creationId xmlns:p14="http://schemas.microsoft.com/office/powerpoint/2010/main" val="54541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Diagrama de </a:t>
            </a:r>
            <a:r>
              <a:rPr lang="es-CO" sz="4400" b="1" dirty="0">
                <a:solidFill>
                  <a:schemeClr val="lt1"/>
                </a:solidFill>
                <a:latin typeface="Calibri"/>
                <a:ea typeface="Calibri"/>
                <a:cs typeface="Calibri"/>
                <a:sym typeface="Calibri"/>
              </a:rPr>
              <a:t>despliegue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823618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02019" y="401973"/>
            <a:ext cx="9748038"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DIAGRAMA DE DESPLIEGUE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424" y="1822208"/>
            <a:ext cx="6635151" cy="4994130"/>
          </a:xfrm>
          <a:prstGeom prst="rect">
            <a:avLst/>
          </a:prstGeom>
        </p:spPr>
      </p:pic>
    </p:spTree>
    <p:extLst>
      <p:ext uri="{BB962C8B-B14F-4D97-AF65-F5344CB8AC3E}">
        <p14:creationId xmlns:p14="http://schemas.microsoft.com/office/powerpoint/2010/main" val="229990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Diagrama de </a:t>
            </a:r>
            <a:r>
              <a:rPr lang="es-CO" sz="4400" b="1" dirty="0" smtClean="0">
                <a:solidFill>
                  <a:schemeClr val="lt1"/>
                </a:solidFill>
                <a:latin typeface="Calibri"/>
                <a:ea typeface="Calibri"/>
                <a:cs typeface="Calibri"/>
                <a:sym typeface="Calibri"/>
              </a:rPr>
              <a:t>clases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614303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02019" y="401973"/>
            <a:ext cx="9748038"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DIAGRAMA DE DESPLIEGUE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7929"/>
            <a:ext cx="9144000" cy="5178829"/>
          </a:xfrm>
          <a:prstGeom prst="rect">
            <a:avLst/>
          </a:prstGeom>
        </p:spPr>
      </p:pic>
    </p:spTree>
    <p:extLst>
      <p:ext uri="{BB962C8B-B14F-4D97-AF65-F5344CB8AC3E}">
        <p14:creationId xmlns:p14="http://schemas.microsoft.com/office/powerpoint/2010/main" val="235216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576945" y="4808538"/>
            <a:ext cx="656705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DIAGRAMAS DE PROCESOS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449959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6866"/>
            <a:ext cx="9144000" cy="359426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spTree>
    <p:extLst>
      <p:ext uri="{BB962C8B-B14F-4D97-AF65-F5344CB8AC3E}">
        <p14:creationId xmlns:p14="http://schemas.microsoft.com/office/powerpoint/2010/main" val="311604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4589"/>
            <a:ext cx="9144000" cy="359426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spTree>
    <p:extLst>
      <p:ext uri="{BB962C8B-B14F-4D97-AF65-F5344CB8AC3E}">
        <p14:creationId xmlns:p14="http://schemas.microsoft.com/office/powerpoint/2010/main" val="981988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 y="1993215"/>
            <a:ext cx="9144000" cy="4746932"/>
          </a:xfrm>
          <a:prstGeom prst="rect">
            <a:avLst/>
          </a:prstGeom>
        </p:spPr>
      </p:pic>
    </p:spTree>
    <p:extLst>
      <p:ext uri="{BB962C8B-B14F-4D97-AF65-F5344CB8AC3E}">
        <p14:creationId xmlns:p14="http://schemas.microsoft.com/office/powerpoint/2010/main" val="3288731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p:nvPr/>
        </p:nvSpPr>
        <p:spPr>
          <a:xfrm>
            <a:off x="458271" y="170587"/>
            <a:ext cx="5664870"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Integrantes</a:t>
            </a:r>
            <a:endParaRPr dirty="0"/>
          </a:p>
        </p:txBody>
      </p:sp>
      <p:pic>
        <p:nvPicPr>
          <p:cNvPr id="111" name="Google Shape;111;p2"/>
          <p:cNvPicPr preferRelativeResize="0"/>
          <p:nvPr/>
        </p:nvPicPr>
        <p:blipFill rotWithShape="1">
          <a:blip r:embed="rId3">
            <a:alphaModFix/>
          </a:blip>
          <a:srcRect/>
          <a:stretch/>
        </p:blipFill>
        <p:spPr>
          <a:xfrm>
            <a:off x="798992" y="2559695"/>
            <a:ext cx="1973249" cy="2759582"/>
          </a:xfrm>
          <a:prstGeom prst="rect">
            <a:avLst/>
          </a:prstGeom>
          <a:noFill/>
          <a:ln>
            <a:noFill/>
          </a:ln>
        </p:spPr>
      </p:pic>
      <p:sp>
        <p:nvSpPr>
          <p:cNvPr id="112" name="Google Shape;112;p2"/>
          <p:cNvSpPr txBox="1"/>
          <p:nvPr/>
        </p:nvSpPr>
        <p:spPr>
          <a:xfrm>
            <a:off x="3467284" y="2821967"/>
            <a:ext cx="5503295" cy="4096368"/>
          </a:xfrm>
          <a:prstGeom prst="rect">
            <a:avLst/>
          </a:prstGeom>
          <a:noFill/>
          <a:ln>
            <a:noFill/>
          </a:ln>
        </p:spPr>
        <p:txBody>
          <a:bodyPr spcFirstLastPara="1" wrap="square" lIns="91425" tIns="45700" rIns="91425" bIns="45700" anchor="t" anchorCtr="0">
            <a:noAutofit/>
          </a:bodyPr>
          <a:lstStyle/>
          <a:p>
            <a:pPr marL="342900" indent="-342900">
              <a:buClr>
                <a:srgbClr val="080808"/>
              </a:buClr>
              <a:buSzPts val="2800"/>
              <a:buFont typeface="Arial"/>
              <a:buChar char="•"/>
            </a:pPr>
            <a:r>
              <a:rPr lang="es-419" sz="2800" dirty="0">
                <a:solidFill>
                  <a:srgbClr val="080808"/>
                </a:solidFill>
                <a:latin typeface="Calibri"/>
                <a:ea typeface="Calibri"/>
                <a:cs typeface="Calibri"/>
                <a:sym typeface="Calibri"/>
              </a:rPr>
              <a:t>Fabian Ricardo Aldana Garay</a:t>
            </a:r>
            <a:endParaRPr lang="es-419" sz="2800" b="0" i="0" u="none" strike="noStrike" cap="none" dirty="0">
              <a:solidFill>
                <a:srgbClr val="080808"/>
              </a:solidFill>
              <a:latin typeface="Calibri"/>
              <a:ea typeface="Calibri"/>
              <a:cs typeface="Calibri"/>
              <a:sym typeface="Calibri"/>
            </a:endParaRPr>
          </a:p>
          <a:p>
            <a:pPr marL="342900" marR="0" lvl="0" indent="-342900" algn="l" rtl="0">
              <a:spcBef>
                <a:spcPts val="0"/>
              </a:spcBef>
              <a:spcAft>
                <a:spcPts val="0"/>
              </a:spcAft>
              <a:buClr>
                <a:srgbClr val="080808"/>
              </a:buClr>
              <a:buSzPts val="2800"/>
              <a:buFont typeface="Arial"/>
              <a:buChar char="•"/>
            </a:pPr>
            <a:r>
              <a:rPr lang="es-419" sz="2800" b="0" i="0" u="none" strike="noStrike" cap="none" dirty="0">
                <a:solidFill>
                  <a:srgbClr val="080808"/>
                </a:solidFill>
                <a:latin typeface="Calibri"/>
                <a:ea typeface="Calibri"/>
                <a:cs typeface="Calibri"/>
                <a:sym typeface="Calibri"/>
              </a:rPr>
              <a:t>Dashell Alexander Carrero Fuente</a:t>
            </a:r>
            <a:endParaRPr dirty="0"/>
          </a:p>
          <a:p>
            <a:pPr marL="342900" indent="-342900">
              <a:buClr>
                <a:srgbClr val="080808"/>
              </a:buClr>
              <a:buSzPts val="2800"/>
              <a:buFont typeface="Arial"/>
              <a:buChar char="•"/>
            </a:pPr>
            <a:r>
              <a:rPr lang="es-419" sz="2800" dirty="0">
                <a:solidFill>
                  <a:srgbClr val="080808"/>
                </a:solidFill>
                <a:latin typeface="Calibri"/>
                <a:ea typeface="Calibri"/>
                <a:cs typeface="Calibri"/>
                <a:sym typeface="Calibri"/>
              </a:rPr>
              <a:t>Andrés Felipe Chacón Cifuentes</a:t>
            </a:r>
            <a:endParaRPr lang="es-CO" sz="2800" b="0" i="0" u="none" strike="noStrike" cap="none" dirty="0">
              <a:solidFill>
                <a:srgbClr val="080808"/>
              </a:solidFill>
              <a:latin typeface="Calibri"/>
              <a:ea typeface="Calibri"/>
              <a:cs typeface="Calibri"/>
              <a:sym typeface="Calibri"/>
            </a:endParaRPr>
          </a:p>
          <a:p>
            <a:pPr marL="342900" marR="0" lvl="0" indent="-342900" algn="l" rtl="0">
              <a:spcBef>
                <a:spcPts val="0"/>
              </a:spcBef>
              <a:spcAft>
                <a:spcPts val="0"/>
              </a:spcAft>
              <a:buClr>
                <a:srgbClr val="080808"/>
              </a:buClr>
              <a:buSzPts val="2800"/>
              <a:buFont typeface="Arial"/>
              <a:buChar char="•"/>
            </a:pPr>
            <a:r>
              <a:rPr lang="es-CO" sz="2800" b="0" i="0" u="none" strike="noStrike" cap="none" dirty="0">
                <a:solidFill>
                  <a:srgbClr val="080808"/>
                </a:solidFill>
                <a:latin typeface="Calibri"/>
                <a:ea typeface="Calibri"/>
                <a:cs typeface="Calibri"/>
                <a:sym typeface="Calibri"/>
              </a:rPr>
              <a:t>David Andrés Hernández Juajinoy</a:t>
            </a:r>
          </a:p>
          <a:p>
            <a:pPr marL="342900" marR="0" lvl="0" indent="-342900" algn="l" rtl="0">
              <a:spcBef>
                <a:spcPts val="0"/>
              </a:spcBef>
              <a:spcAft>
                <a:spcPts val="0"/>
              </a:spcAft>
              <a:buClr>
                <a:srgbClr val="080808"/>
              </a:buClr>
              <a:buSzPts val="2800"/>
              <a:buFont typeface="Arial"/>
              <a:buChar char="•"/>
            </a:pPr>
            <a:r>
              <a:rPr lang="es-419" sz="2800" dirty="0">
                <a:solidFill>
                  <a:srgbClr val="080808"/>
                </a:solidFill>
                <a:latin typeface="Calibri"/>
                <a:ea typeface="Calibri"/>
                <a:cs typeface="Calibri"/>
                <a:sym typeface="Calibri"/>
              </a:rPr>
              <a:t>J</a:t>
            </a:r>
            <a:r>
              <a:rPr lang="es-CO" sz="2800" dirty="0">
                <a:solidFill>
                  <a:srgbClr val="080808"/>
                </a:solidFill>
                <a:latin typeface="Calibri"/>
                <a:ea typeface="Calibri"/>
                <a:cs typeface="Calibri"/>
                <a:sym typeface="Calibri"/>
              </a:rPr>
              <a:t>hon Alexander Ramos Vides</a:t>
            </a:r>
          </a:p>
          <a:p>
            <a:pPr marL="342900" marR="0" lvl="0" indent="-342900" algn="l" rtl="0">
              <a:spcBef>
                <a:spcPts val="0"/>
              </a:spcBef>
              <a:spcAft>
                <a:spcPts val="0"/>
              </a:spcAft>
              <a:buClr>
                <a:srgbClr val="080808"/>
              </a:buClr>
              <a:buSzPts val="2800"/>
              <a:buFont typeface="Arial"/>
              <a:buChar char="•"/>
            </a:pPr>
            <a:r>
              <a:rPr lang="es-419" sz="2800" b="0" i="0" u="none" strike="noStrike" cap="none" dirty="0">
                <a:solidFill>
                  <a:srgbClr val="080808"/>
                </a:solidFill>
                <a:latin typeface="Calibri"/>
                <a:ea typeface="Calibri"/>
                <a:cs typeface="Calibri"/>
                <a:sym typeface="Calibri"/>
              </a:rPr>
              <a:t>V</a:t>
            </a:r>
            <a:r>
              <a:rPr lang="es-CO" sz="2800" b="0" i="0" u="none" strike="noStrike" cap="none" dirty="0">
                <a:solidFill>
                  <a:srgbClr val="080808"/>
                </a:solidFill>
                <a:latin typeface="Calibri"/>
                <a:ea typeface="Calibri"/>
                <a:cs typeface="Calibri"/>
                <a:sym typeface="Calibri"/>
              </a:rPr>
              <a:t>anesa Vega Santa</a:t>
            </a:r>
          </a:p>
          <a:p>
            <a:pPr marR="0" lvl="0" algn="l" rtl="0">
              <a:spcBef>
                <a:spcPts val="0"/>
              </a:spcBef>
              <a:spcAft>
                <a:spcPts val="0"/>
              </a:spcAft>
              <a:buClr>
                <a:srgbClr val="080808"/>
              </a:buClr>
              <a:buSzPts val="2800"/>
            </a:pPr>
            <a:endParaRPr sz="2800" b="0" i="0" u="none" strike="noStrike" cap="none" dirty="0">
              <a:solidFill>
                <a:srgbClr val="08080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CASOS DE USO</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571295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562" y="2198814"/>
            <a:ext cx="7000875" cy="3661704"/>
          </a:xfrm>
          <a:prstGeom prst="rect">
            <a:avLst/>
          </a:prstGeom>
        </p:spPr>
      </p:pic>
    </p:spTree>
    <p:extLst>
      <p:ext uri="{BB962C8B-B14F-4D97-AF65-F5344CB8AC3E}">
        <p14:creationId xmlns:p14="http://schemas.microsoft.com/office/powerpoint/2010/main" val="3511123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562" y="1822208"/>
            <a:ext cx="5476875" cy="4343400"/>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2794851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3" name="Imagen 2"/>
          <p:cNvPicPr>
            <a:picLocks noChangeAspect="1"/>
          </p:cNvPicPr>
          <p:nvPr/>
        </p:nvPicPr>
        <p:blipFill>
          <a:blip r:embed="rId2"/>
          <a:stretch>
            <a:fillRect/>
          </a:stretch>
        </p:blipFill>
        <p:spPr>
          <a:xfrm>
            <a:off x="2037996" y="2174461"/>
            <a:ext cx="5068007" cy="3667637"/>
          </a:xfrm>
          <a:prstGeom prst="rect">
            <a:avLst/>
          </a:prstGeom>
        </p:spPr>
      </p:pic>
    </p:spTree>
    <p:extLst>
      <p:ext uri="{BB962C8B-B14F-4D97-AF65-F5344CB8AC3E}">
        <p14:creationId xmlns:p14="http://schemas.microsoft.com/office/powerpoint/2010/main" val="3072122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604655" y="4808538"/>
            <a:ext cx="653934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CASOS DE USO EXTENDIDO</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391713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6" name="Imagen 5"/>
          <p:cNvPicPr>
            <a:picLocks noChangeAspect="1"/>
          </p:cNvPicPr>
          <p:nvPr/>
        </p:nvPicPr>
        <p:blipFill>
          <a:blip r:embed="rId2"/>
          <a:stretch>
            <a:fillRect/>
          </a:stretch>
        </p:blipFill>
        <p:spPr>
          <a:xfrm>
            <a:off x="2287981" y="2245729"/>
            <a:ext cx="4867275" cy="3657600"/>
          </a:xfrm>
          <a:prstGeom prst="rect">
            <a:avLst/>
          </a:prstGeom>
        </p:spPr>
      </p:pic>
    </p:spTree>
    <p:extLst>
      <p:ext uri="{BB962C8B-B14F-4D97-AF65-F5344CB8AC3E}">
        <p14:creationId xmlns:p14="http://schemas.microsoft.com/office/powerpoint/2010/main" val="2390264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2" name="Imagen 1"/>
          <p:cNvPicPr>
            <a:picLocks noChangeAspect="1"/>
          </p:cNvPicPr>
          <p:nvPr/>
        </p:nvPicPr>
        <p:blipFill>
          <a:blip r:embed="rId2"/>
          <a:stretch>
            <a:fillRect/>
          </a:stretch>
        </p:blipFill>
        <p:spPr>
          <a:xfrm>
            <a:off x="2119312" y="1892362"/>
            <a:ext cx="4905375" cy="4762500"/>
          </a:xfrm>
          <a:prstGeom prst="rect">
            <a:avLst/>
          </a:prstGeom>
        </p:spPr>
      </p:pic>
    </p:spTree>
    <p:extLst>
      <p:ext uri="{BB962C8B-B14F-4D97-AF65-F5344CB8AC3E}">
        <p14:creationId xmlns:p14="http://schemas.microsoft.com/office/powerpoint/2010/main" val="2020689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3" name="Imagen 2"/>
          <p:cNvPicPr>
            <a:picLocks noChangeAspect="1"/>
          </p:cNvPicPr>
          <p:nvPr/>
        </p:nvPicPr>
        <p:blipFill>
          <a:blip r:embed="rId2"/>
          <a:stretch>
            <a:fillRect/>
          </a:stretch>
        </p:blipFill>
        <p:spPr>
          <a:xfrm>
            <a:off x="2133600" y="2047603"/>
            <a:ext cx="4876800" cy="4029075"/>
          </a:xfrm>
          <a:prstGeom prst="rect">
            <a:avLst/>
          </a:prstGeom>
        </p:spPr>
      </p:pic>
    </p:spTree>
    <p:extLst>
      <p:ext uri="{BB962C8B-B14F-4D97-AF65-F5344CB8AC3E}">
        <p14:creationId xmlns:p14="http://schemas.microsoft.com/office/powerpoint/2010/main" val="190061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REQUISITOS FUNCIONALES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4153271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a 11"/>
          <p:cNvGraphicFramePr>
            <a:graphicFrameLocks noGrp="1"/>
          </p:cNvGraphicFramePr>
          <p:nvPr>
            <p:extLst>
              <p:ext uri="{D42A27DB-BD31-4B8C-83A1-F6EECF244321}">
                <p14:modId xmlns:p14="http://schemas.microsoft.com/office/powerpoint/2010/main" val="2769923059"/>
              </p:ext>
            </p:extLst>
          </p:nvPr>
        </p:nvGraphicFramePr>
        <p:xfrm>
          <a:off x="537143" y="2407063"/>
          <a:ext cx="8069714" cy="3836974"/>
        </p:xfrm>
        <a:graphic>
          <a:graphicData uri="http://schemas.openxmlformats.org/drawingml/2006/table">
            <a:tbl>
              <a:tblPr/>
              <a:tblGrid>
                <a:gridCol w="1520695">
                  <a:extLst>
                    <a:ext uri="{9D8B030D-6E8A-4147-A177-3AD203B41FA5}">
                      <a16:colId xmlns:a16="http://schemas.microsoft.com/office/drawing/2014/main" val="603111766"/>
                    </a:ext>
                  </a:extLst>
                </a:gridCol>
                <a:gridCol w="6549019">
                  <a:extLst>
                    <a:ext uri="{9D8B030D-6E8A-4147-A177-3AD203B41FA5}">
                      <a16:colId xmlns:a16="http://schemas.microsoft.com/office/drawing/2014/main" val="989724759"/>
                    </a:ext>
                  </a:extLst>
                </a:gridCol>
              </a:tblGrid>
              <a:tr h="17872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AM_RF_01</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446323833"/>
                  </a:ext>
                </a:extLst>
              </a:tr>
              <a:tr h="0">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Inicio de sesión</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2786856"/>
                  </a:ext>
                </a:extLst>
              </a:tr>
              <a:tr h="178728">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 el inicio de sesión, pidiendo a los usuarios el Nombre_Usuario y la contraseña.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299500"/>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0433961"/>
                  </a:ext>
                </a:extLst>
              </a:tr>
              <a:tr h="178728">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1973288"/>
                  </a:ext>
                </a:extLst>
              </a:tr>
              <a:tr h="20553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AM_RF_02</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212127188"/>
                  </a:ext>
                </a:extLst>
              </a:tr>
              <a:tr h="178728">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Cerrar sesión</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539715"/>
                  </a:ext>
                </a:extLst>
              </a:tr>
              <a:tr h="178728">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permitirle al usuario cerrar su sesión.</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9640317"/>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6164134"/>
                  </a:ext>
                </a:extLst>
              </a:tr>
              <a:tr h="178728">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596078"/>
                  </a:ext>
                </a:extLst>
              </a:tr>
              <a:tr h="17872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AM_RF_03</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531970397"/>
                  </a:ext>
                </a:extLst>
              </a:tr>
              <a:tr h="178728">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Recuperación de clave</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976885"/>
                  </a:ext>
                </a:extLst>
              </a:tr>
              <a:tr h="357456">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 la recuperación de la clave a través de un mensaje enviado a la cuenta del correo electrónico del usuario, donde se le proporcionara un Link que lo redireccionará al apartado de cambio de clave.</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065118"/>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884072"/>
                  </a:ext>
                </a:extLst>
              </a:tr>
              <a:tr h="1162862">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747628299"/>
                  </a:ext>
                </a:extLst>
              </a:tr>
            </a:tbl>
          </a:graphicData>
        </a:graphic>
      </p:graphicFrame>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33442" y="467312"/>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REQUISITOS FUNCIONALES</a:t>
            </a:r>
          </a:p>
        </p:txBody>
      </p:sp>
    </p:spTree>
    <p:extLst>
      <p:ext uri="{BB962C8B-B14F-4D97-AF65-F5344CB8AC3E}">
        <p14:creationId xmlns:p14="http://schemas.microsoft.com/office/powerpoint/2010/main" val="354202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18" name="Google Shape;118;p3"/>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PLANTEAMIENTO DEL PROBLEMA</a:t>
            </a:r>
            <a:endParaRPr sz="4400" b="0" i="0" u="none" strike="noStrike" cap="none" dirty="0">
              <a:solidFill>
                <a:schemeClr val="lt1"/>
              </a:solidFill>
              <a:latin typeface="Calibri"/>
              <a:ea typeface="Calibri"/>
              <a:cs typeface="Calibri"/>
              <a:sym typeface="Calibri"/>
            </a:endParaRPr>
          </a:p>
        </p:txBody>
      </p:sp>
      <p:pic>
        <p:nvPicPr>
          <p:cNvPr id="119" name="Google Shape;119;p3"/>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632365" y="4808538"/>
            <a:ext cx="6511636"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REQUISITOS NO FUNCIONALES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1094771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REQUISITOS NO FUNCIONALES</a:t>
            </a:r>
          </a:p>
        </p:txBody>
      </p:sp>
      <p:graphicFrame>
        <p:nvGraphicFramePr>
          <p:cNvPr id="4" name="Tabla 3"/>
          <p:cNvGraphicFramePr>
            <a:graphicFrameLocks noGrp="1"/>
          </p:cNvGraphicFramePr>
          <p:nvPr>
            <p:extLst/>
          </p:nvPr>
        </p:nvGraphicFramePr>
        <p:xfrm>
          <a:off x="628652" y="2147872"/>
          <a:ext cx="7886695" cy="642936"/>
        </p:xfrm>
        <a:graphic>
          <a:graphicData uri="http://schemas.openxmlformats.org/drawingml/2006/table">
            <a:tbl>
              <a:tblPr/>
              <a:tblGrid>
                <a:gridCol w="1457325">
                  <a:extLst>
                    <a:ext uri="{9D8B030D-6E8A-4147-A177-3AD203B41FA5}">
                      <a16:colId xmlns:a16="http://schemas.microsoft.com/office/drawing/2014/main" val="4147893290"/>
                    </a:ext>
                  </a:extLst>
                </a:gridCol>
                <a:gridCol w="642937">
                  <a:extLst>
                    <a:ext uri="{9D8B030D-6E8A-4147-A177-3AD203B41FA5}">
                      <a16:colId xmlns:a16="http://schemas.microsoft.com/office/drawing/2014/main" val="2159512131"/>
                    </a:ext>
                  </a:extLst>
                </a:gridCol>
                <a:gridCol w="642937">
                  <a:extLst>
                    <a:ext uri="{9D8B030D-6E8A-4147-A177-3AD203B41FA5}">
                      <a16:colId xmlns:a16="http://schemas.microsoft.com/office/drawing/2014/main" val="1600865436"/>
                    </a:ext>
                  </a:extLst>
                </a:gridCol>
                <a:gridCol w="642937">
                  <a:extLst>
                    <a:ext uri="{9D8B030D-6E8A-4147-A177-3AD203B41FA5}">
                      <a16:colId xmlns:a16="http://schemas.microsoft.com/office/drawing/2014/main" val="1894342809"/>
                    </a:ext>
                  </a:extLst>
                </a:gridCol>
                <a:gridCol w="642937">
                  <a:extLst>
                    <a:ext uri="{9D8B030D-6E8A-4147-A177-3AD203B41FA5}">
                      <a16:colId xmlns:a16="http://schemas.microsoft.com/office/drawing/2014/main" val="1023657977"/>
                    </a:ext>
                  </a:extLst>
                </a:gridCol>
                <a:gridCol w="642937">
                  <a:extLst>
                    <a:ext uri="{9D8B030D-6E8A-4147-A177-3AD203B41FA5}">
                      <a16:colId xmlns:a16="http://schemas.microsoft.com/office/drawing/2014/main" val="4094881362"/>
                    </a:ext>
                  </a:extLst>
                </a:gridCol>
                <a:gridCol w="642937">
                  <a:extLst>
                    <a:ext uri="{9D8B030D-6E8A-4147-A177-3AD203B41FA5}">
                      <a16:colId xmlns:a16="http://schemas.microsoft.com/office/drawing/2014/main" val="1015626936"/>
                    </a:ext>
                  </a:extLst>
                </a:gridCol>
                <a:gridCol w="642937">
                  <a:extLst>
                    <a:ext uri="{9D8B030D-6E8A-4147-A177-3AD203B41FA5}">
                      <a16:colId xmlns:a16="http://schemas.microsoft.com/office/drawing/2014/main" val="1661881199"/>
                    </a:ext>
                  </a:extLst>
                </a:gridCol>
                <a:gridCol w="642937">
                  <a:extLst>
                    <a:ext uri="{9D8B030D-6E8A-4147-A177-3AD203B41FA5}">
                      <a16:colId xmlns:a16="http://schemas.microsoft.com/office/drawing/2014/main" val="323763740"/>
                    </a:ext>
                  </a:extLst>
                </a:gridCol>
                <a:gridCol w="642937">
                  <a:extLst>
                    <a:ext uri="{9D8B030D-6E8A-4147-A177-3AD203B41FA5}">
                      <a16:colId xmlns:a16="http://schemas.microsoft.com/office/drawing/2014/main" val="498010166"/>
                    </a:ext>
                  </a:extLst>
                </a:gridCol>
                <a:gridCol w="642937">
                  <a:extLst>
                    <a:ext uri="{9D8B030D-6E8A-4147-A177-3AD203B41FA5}">
                      <a16:colId xmlns:a16="http://schemas.microsoft.com/office/drawing/2014/main" val="1575922916"/>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AM_RNF_01</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2850851536"/>
                  </a:ext>
                </a:extLst>
              </a:tr>
              <a:tr h="160734">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Seguiridad del sistema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7672070"/>
                  </a:ext>
                </a:extLst>
              </a:tr>
              <a:tr h="160734">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900" b="0" i="0" u="none" strike="noStrike" dirty="0">
                          <a:solidFill>
                            <a:srgbClr val="000000"/>
                          </a:solidFill>
                          <a:effectLst/>
                          <a:latin typeface="Calibri" panose="020F0502020204030204" pitchFamily="34" charset="0"/>
                        </a:rPr>
                        <a:t>El Sistema garantizará la confiabilidad y el buen desempeño en el manejo de la concurrencia para todos los usuarios del Sistema.</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84302880"/>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1638648"/>
                  </a:ext>
                </a:extLst>
              </a:tr>
            </a:tbl>
          </a:graphicData>
        </a:graphic>
      </p:graphicFrame>
      <p:graphicFrame>
        <p:nvGraphicFramePr>
          <p:cNvPr id="6" name="Tabla 5"/>
          <p:cNvGraphicFramePr>
            <a:graphicFrameLocks noGrp="1"/>
          </p:cNvGraphicFramePr>
          <p:nvPr>
            <p:extLst/>
          </p:nvPr>
        </p:nvGraphicFramePr>
        <p:xfrm>
          <a:off x="628652" y="2921544"/>
          <a:ext cx="7886695" cy="642936"/>
        </p:xfrm>
        <a:graphic>
          <a:graphicData uri="http://schemas.openxmlformats.org/drawingml/2006/table">
            <a:tbl>
              <a:tblPr/>
              <a:tblGrid>
                <a:gridCol w="1457325">
                  <a:extLst>
                    <a:ext uri="{9D8B030D-6E8A-4147-A177-3AD203B41FA5}">
                      <a16:colId xmlns:a16="http://schemas.microsoft.com/office/drawing/2014/main" val="4248694771"/>
                    </a:ext>
                  </a:extLst>
                </a:gridCol>
                <a:gridCol w="642937">
                  <a:extLst>
                    <a:ext uri="{9D8B030D-6E8A-4147-A177-3AD203B41FA5}">
                      <a16:colId xmlns:a16="http://schemas.microsoft.com/office/drawing/2014/main" val="3373597109"/>
                    </a:ext>
                  </a:extLst>
                </a:gridCol>
                <a:gridCol w="642937">
                  <a:extLst>
                    <a:ext uri="{9D8B030D-6E8A-4147-A177-3AD203B41FA5}">
                      <a16:colId xmlns:a16="http://schemas.microsoft.com/office/drawing/2014/main" val="3268603675"/>
                    </a:ext>
                  </a:extLst>
                </a:gridCol>
                <a:gridCol w="642937">
                  <a:extLst>
                    <a:ext uri="{9D8B030D-6E8A-4147-A177-3AD203B41FA5}">
                      <a16:colId xmlns:a16="http://schemas.microsoft.com/office/drawing/2014/main" val="1918503258"/>
                    </a:ext>
                  </a:extLst>
                </a:gridCol>
                <a:gridCol w="642937">
                  <a:extLst>
                    <a:ext uri="{9D8B030D-6E8A-4147-A177-3AD203B41FA5}">
                      <a16:colId xmlns:a16="http://schemas.microsoft.com/office/drawing/2014/main" val="2752343976"/>
                    </a:ext>
                  </a:extLst>
                </a:gridCol>
                <a:gridCol w="642937">
                  <a:extLst>
                    <a:ext uri="{9D8B030D-6E8A-4147-A177-3AD203B41FA5}">
                      <a16:colId xmlns:a16="http://schemas.microsoft.com/office/drawing/2014/main" val="940136285"/>
                    </a:ext>
                  </a:extLst>
                </a:gridCol>
                <a:gridCol w="642937">
                  <a:extLst>
                    <a:ext uri="{9D8B030D-6E8A-4147-A177-3AD203B41FA5}">
                      <a16:colId xmlns:a16="http://schemas.microsoft.com/office/drawing/2014/main" val="3359848644"/>
                    </a:ext>
                  </a:extLst>
                </a:gridCol>
                <a:gridCol w="642937">
                  <a:extLst>
                    <a:ext uri="{9D8B030D-6E8A-4147-A177-3AD203B41FA5}">
                      <a16:colId xmlns:a16="http://schemas.microsoft.com/office/drawing/2014/main" val="2974925525"/>
                    </a:ext>
                  </a:extLst>
                </a:gridCol>
                <a:gridCol w="642937">
                  <a:extLst>
                    <a:ext uri="{9D8B030D-6E8A-4147-A177-3AD203B41FA5}">
                      <a16:colId xmlns:a16="http://schemas.microsoft.com/office/drawing/2014/main" val="1128716319"/>
                    </a:ext>
                  </a:extLst>
                </a:gridCol>
                <a:gridCol w="642937">
                  <a:extLst>
                    <a:ext uri="{9D8B030D-6E8A-4147-A177-3AD203B41FA5}">
                      <a16:colId xmlns:a16="http://schemas.microsoft.com/office/drawing/2014/main" val="3609099074"/>
                    </a:ext>
                  </a:extLst>
                </a:gridCol>
                <a:gridCol w="642937">
                  <a:extLst>
                    <a:ext uri="{9D8B030D-6E8A-4147-A177-3AD203B41FA5}">
                      <a16:colId xmlns:a16="http://schemas.microsoft.com/office/drawing/2014/main" val="3208083149"/>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AM_RNF_02</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3026269688"/>
                  </a:ext>
                </a:extLst>
              </a:tr>
              <a:tr h="160734">
                <a:tc>
                  <a:txBody>
                    <a:bodyPr/>
                    <a:lstStyle/>
                    <a:p>
                      <a:pPr algn="l" fontAlgn="b"/>
                      <a:r>
                        <a:rPr lang="es-CO" sz="900" b="0" i="0" u="none" strike="noStrike" noProof="0" dirty="0">
                          <a:solidFill>
                            <a:srgbClr val="000000"/>
                          </a:solidFill>
                          <a:effectLst/>
                          <a:latin typeface="Calibri" panose="020F0502020204030204" pitchFamily="34" charset="0"/>
                        </a:rPr>
                        <a:t>Nombre</a:t>
                      </a:r>
                      <a:r>
                        <a:rPr lang="en-US" sz="900" b="0" i="0" u="none" strike="noStrike" dirty="0">
                          <a:solidFill>
                            <a:srgbClr val="000000"/>
                          </a:solidFill>
                          <a:effectLst/>
                          <a:latin typeface="Calibri" panose="020F0502020204030204" pitchFamily="34" charset="0"/>
                        </a:rPr>
                        <a:t>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b"/>
                      <a:r>
                        <a:rPr lang="en-US" sz="900" b="0" i="0" u="none" strike="noStrike" dirty="0">
                          <a:solidFill>
                            <a:srgbClr val="000000"/>
                          </a:solidFill>
                          <a:effectLst/>
                          <a:latin typeface="Calibri" panose="020F0502020204030204" pitchFamily="34" charset="0"/>
                        </a:rPr>
                        <a:t>Seguridad de </a:t>
                      </a:r>
                      <a:r>
                        <a:rPr lang="es-CO" sz="900" b="0" i="0" u="none" strike="noStrike" noProof="0" dirty="0">
                          <a:solidFill>
                            <a:srgbClr val="000000"/>
                          </a:solidFill>
                          <a:effectLst/>
                          <a:latin typeface="Calibri" panose="020F0502020204030204" pitchFamily="34" charset="0"/>
                        </a:rPr>
                        <a:t>datos</a:t>
                      </a:r>
                      <a:r>
                        <a:rPr lang="en-US" sz="900" b="0" i="0" u="none" strike="noStrike" dirty="0">
                          <a:solidFill>
                            <a:srgbClr val="000000"/>
                          </a:solidFill>
                          <a:effectLst/>
                          <a:latin typeface="Calibri" panose="020F0502020204030204" pitchFamily="34" charset="0"/>
                        </a:rPr>
                        <a:t> personales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2816389"/>
                  </a:ext>
                </a:extLst>
              </a:tr>
              <a:tr h="160734">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b"/>
                      <a:r>
                        <a:rPr lang="es-MX" sz="900" b="0" i="0" u="none" strike="noStrike" dirty="0">
                          <a:solidFill>
                            <a:srgbClr val="000000"/>
                          </a:solidFill>
                          <a:effectLst/>
                          <a:latin typeface="Calibri" panose="020F0502020204030204" pitchFamily="34" charset="0"/>
                        </a:rPr>
                        <a:t>El Sistema garantizará la seguridad de los datos para todos los usuarios.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372513"/>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984049"/>
                  </a:ext>
                </a:extLst>
              </a:tr>
            </a:tbl>
          </a:graphicData>
        </a:graphic>
      </p:graphicFrame>
      <p:graphicFrame>
        <p:nvGraphicFramePr>
          <p:cNvPr id="14" name="Tabla 13"/>
          <p:cNvGraphicFramePr>
            <a:graphicFrameLocks noGrp="1"/>
          </p:cNvGraphicFramePr>
          <p:nvPr>
            <p:extLst/>
          </p:nvPr>
        </p:nvGraphicFramePr>
        <p:xfrm>
          <a:off x="628652" y="5584560"/>
          <a:ext cx="6299200" cy="762000"/>
        </p:xfrm>
        <a:graphic>
          <a:graphicData uri="http://schemas.openxmlformats.org/drawingml/2006/table">
            <a:tbl>
              <a:tblPr/>
              <a:tblGrid>
                <a:gridCol w="1463384">
                  <a:extLst>
                    <a:ext uri="{9D8B030D-6E8A-4147-A177-3AD203B41FA5}">
                      <a16:colId xmlns:a16="http://schemas.microsoft.com/office/drawing/2014/main" val="3323251149"/>
                    </a:ext>
                  </a:extLst>
                </a:gridCol>
                <a:gridCol w="1025816">
                  <a:extLst>
                    <a:ext uri="{9D8B030D-6E8A-4147-A177-3AD203B41FA5}">
                      <a16:colId xmlns:a16="http://schemas.microsoft.com/office/drawing/2014/main" val="3980310942"/>
                    </a:ext>
                  </a:extLst>
                </a:gridCol>
                <a:gridCol w="762000">
                  <a:extLst>
                    <a:ext uri="{9D8B030D-6E8A-4147-A177-3AD203B41FA5}">
                      <a16:colId xmlns:a16="http://schemas.microsoft.com/office/drawing/2014/main" val="3385441527"/>
                    </a:ext>
                  </a:extLst>
                </a:gridCol>
                <a:gridCol w="762000">
                  <a:extLst>
                    <a:ext uri="{9D8B030D-6E8A-4147-A177-3AD203B41FA5}">
                      <a16:colId xmlns:a16="http://schemas.microsoft.com/office/drawing/2014/main" val="945172179"/>
                    </a:ext>
                  </a:extLst>
                </a:gridCol>
                <a:gridCol w="762000">
                  <a:extLst>
                    <a:ext uri="{9D8B030D-6E8A-4147-A177-3AD203B41FA5}">
                      <a16:colId xmlns:a16="http://schemas.microsoft.com/office/drawing/2014/main" val="4000144096"/>
                    </a:ext>
                  </a:extLst>
                </a:gridCol>
                <a:gridCol w="762000">
                  <a:extLst>
                    <a:ext uri="{9D8B030D-6E8A-4147-A177-3AD203B41FA5}">
                      <a16:colId xmlns:a16="http://schemas.microsoft.com/office/drawing/2014/main" val="3852148010"/>
                    </a:ext>
                  </a:extLst>
                </a:gridCol>
                <a:gridCol w="762000">
                  <a:extLst>
                    <a:ext uri="{9D8B030D-6E8A-4147-A177-3AD203B41FA5}">
                      <a16:colId xmlns:a16="http://schemas.microsoft.com/office/drawing/2014/main" val="354510876"/>
                    </a:ext>
                  </a:extLst>
                </a:gridCol>
              </a:tblGrid>
              <a:tr h="190500">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AM_RNF_05</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2341468371"/>
                  </a:ext>
                </a:extLst>
              </a:tr>
              <a:tr h="190500">
                <a:tc>
                  <a:txBody>
                    <a:bodyPr/>
                    <a:lstStyle/>
                    <a:p>
                      <a:pPr algn="l" fontAlgn="b"/>
                      <a:r>
                        <a:rPr lang="es-CO" sz="900" b="0" i="0" u="none" strike="noStrike" noProof="0" dirty="0">
                          <a:solidFill>
                            <a:srgbClr val="000000"/>
                          </a:solidFill>
                          <a:effectLst/>
                          <a:latin typeface="Calibri" panose="020F0502020204030204" pitchFamily="34" charset="0"/>
                        </a:rPr>
                        <a:t>Nombre</a:t>
                      </a:r>
                      <a:r>
                        <a:rPr lang="en-US" sz="900" b="0" i="0" u="none" strike="noStrike" dirty="0">
                          <a:solidFill>
                            <a:srgbClr val="000000"/>
                          </a:solidFill>
                          <a:effectLst/>
                          <a:latin typeface="Calibri" panose="020F0502020204030204" pitchFamily="34" charset="0"/>
                        </a:rPr>
                        <a:t> del 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Disponibilidad Horaria</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8475512"/>
                  </a:ext>
                </a:extLst>
              </a:tr>
              <a:tr h="190500">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b"/>
                      <a:r>
                        <a:rPr lang="es-MX" sz="900" b="0" i="0" u="none" strike="noStrike" dirty="0">
                          <a:solidFill>
                            <a:srgbClr val="000000"/>
                          </a:solidFill>
                          <a:effectLst/>
                          <a:latin typeface="Calibri" panose="020F0502020204030204" pitchFamily="34" charset="0"/>
                        </a:rPr>
                        <a:t>El sistema tendrá una disponibilidad de 24 horas 7 días a la semana.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453760"/>
                  </a:ext>
                </a:extLst>
              </a:tr>
              <a:tr h="190500">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9743742"/>
                  </a:ext>
                </a:extLst>
              </a:tr>
            </a:tbl>
          </a:graphicData>
        </a:graphic>
      </p:graphicFrame>
      <p:graphicFrame>
        <p:nvGraphicFramePr>
          <p:cNvPr id="23" name="Tabla 22"/>
          <p:cNvGraphicFramePr>
            <a:graphicFrameLocks noGrp="1"/>
          </p:cNvGraphicFramePr>
          <p:nvPr>
            <p:extLst/>
          </p:nvPr>
        </p:nvGraphicFramePr>
        <p:xfrm>
          <a:off x="628652" y="3717958"/>
          <a:ext cx="7886695" cy="803670"/>
        </p:xfrm>
        <a:graphic>
          <a:graphicData uri="http://schemas.openxmlformats.org/drawingml/2006/table">
            <a:tbl>
              <a:tblPr/>
              <a:tblGrid>
                <a:gridCol w="1457325">
                  <a:extLst>
                    <a:ext uri="{9D8B030D-6E8A-4147-A177-3AD203B41FA5}">
                      <a16:colId xmlns:a16="http://schemas.microsoft.com/office/drawing/2014/main" val="3756794615"/>
                    </a:ext>
                  </a:extLst>
                </a:gridCol>
                <a:gridCol w="642937">
                  <a:extLst>
                    <a:ext uri="{9D8B030D-6E8A-4147-A177-3AD203B41FA5}">
                      <a16:colId xmlns:a16="http://schemas.microsoft.com/office/drawing/2014/main" val="1701125800"/>
                    </a:ext>
                  </a:extLst>
                </a:gridCol>
                <a:gridCol w="642937">
                  <a:extLst>
                    <a:ext uri="{9D8B030D-6E8A-4147-A177-3AD203B41FA5}">
                      <a16:colId xmlns:a16="http://schemas.microsoft.com/office/drawing/2014/main" val="2599716221"/>
                    </a:ext>
                  </a:extLst>
                </a:gridCol>
                <a:gridCol w="642937">
                  <a:extLst>
                    <a:ext uri="{9D8B030D-6E8A-4147-A177-3AD203B41FA5}">
                      <a16:colId xmlns:a16="http://schemas.microsoft.com/office/drawing/2014/main" val="2457309569"/>
                    </a:ext>
                  </a:extLst>
                </a:gridCol>
                <a:gridCol w="642937">
                  <a:extLst>
                    <a:ext uri="{9D8B030D-6E8A-4147-A177-3AD203B41FA5}">
                      <a16:colId xmlns:a16="http://schemas.microsoft.com/office/drawing/2014/main" val="1732177704"/>
                    </a:ext>
                  </a:extLst>
                </a:gridCol>
                <a:gridCol w="642937">
                  <a:extLst>
                    <a:ext uri="{9D8B030D-6E8A-4147-A177-3AD203B41FA5}">
                      <a16:colId xmlns:a16="http://schemas.microsoft.com/office/drawing/2014/main" val="3014983691"/>
                    </a:ext>
                  </a:extLst>
                </a:gridCol>
                <a:gridCol w="642937">
                  <a:extLst>
                    <a:ext uri="{9D8B030D-6E8A-4147-A177-3AD203B41FA5}">
                      <a16:colId xmlns:a16="http://schemas.microsoft.com/office/drawing/2014/main" val="1939333421"/>
                    </a:ext>
                  </a:extLst>
                </a:gridCol>
                <a:gridCol w="642937">
                  <a:extLst>
                    <a:ext uri="{9D8B030D-6E8A-4147-A177-3AD203B41FA5}">
                      <a16:colId xmlns:a16="http://schemas.microsoft.com/office/drawing/2014/main" val="423559170"/>
                    </a:ext>
                  </a:extLst>
                </a:gridCol>
                <a:gridCol w="642937">
                  <a:extLst>
                    <a:ext uri="{9D8B030D-6E8A-4147-A177-3AD203B41FA5}">
                      <a16:colId xmlns:a16="http://schemas.microsoft.com/office/drawing/2014/main" val="332183069"/>
                    </a:ext>
                  </a:extLst>
                </a:gridCol>
                <a:gridCol w="642937">
                  <a:extLst>
                    <a:ext uri="{9D8B030D-6E8A-4147-A177-3AD203B41FA5}">
                      <a16:colId xmlns:a16="http://schemas.microsoft.com/office/drawing/2014/main" val="781214039"/>
                    </a:ext>
                  </a:extLst>
                </a:gridCol>
                <a:gridCol w="642937">
                  <a:extLst>
                    <a:ext uri="{9D8B030D-6E8A-4147-A177-3AD203B41FA5}">
                      <a16:colId xmlns:a16="http://schemas.microsoft.com/office/drawing/2014/main" val="1682603350"/>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AM_RNF_03</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102970766"/>
                  </a:ext>
                </a:extLst>
              </a:tr>
              <a:tr h="160734">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Seguridad de roles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453568"/>
                  </a:ext>
                </a:extLst>
              </a:tr>
              <a:tr h="160734">
                <a:tc rowSpan="2">
                  <a:txBody>
                    <a:bodyPr/>
                    <a:lstStyle/>
                    <a:p>
                      <a:pPr algn="l" fontAlgn="ctr"/>
                      <a:r>
                        <a:rPr lang="en-US" sz="900" b="0" i="0" u="none" strike="noStrike" dirty="0">
                          <a:solidFill>
                            <a:srgbClr val="000000"/>
                          </a:solidFill>
                          <a:effectLst/>
                          <a:latin typeface="Calibri" panose="020F0502020204030204" pitchFamily="34" charset="0"/>
                        </a:rPr>
                        <a:t>Requerimiento</a:t>
                      </a:r>
                    </a:p>
                  </a:txBody>
                  <a:tcPr marL="8037" marR="8037" marT="80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l" fontAlgn="b"/>
                      <a:r>
                        <a:rPr lang="es-MX" sz="900" b="0" i="0" u="none" strike="noStrike" dirty="0">
                          <a:solidFill>
                            <a:srgbClr val="000000"/>
                          </a:solidFill>
                          <a:effectLst/>
                          <a:latin typeface="Calibri" panose="020F0502020204030204" pitchFamily="34" charset="0"/>
                        </a:rPr>
                        <a:t>El sistema deberá ser seguro por medio de la implementación de la seguridad nivel, asignando únicamente roles de </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91660479"/>
                  </a:ext>
                </a:extLst>
              </a:tr>
              <a:tr h="160734">
                <a:tc vMerge="1">
                  <a:txBody>
                    <a:bodyPr/>
                    <a:lstStyle/>
                    <a:p>
                      <a:endParaRPr lang="es-CO"/>
                    </a:p>
                  </a:txBody>
                  <a:tcPr/>
                </a:tc>
                <a:tc gridSpan="4">
                  <a:txBody>
                    <a:bodyPr/>
                    <a:lstStyle/>
                    <a:p>
                      <a:pPr algn="l" fontAlgn="b"/>
                      <a:r>
                        <a:rPr lang="es-MX" sz="900" b="0" i="0" u="none" strike="noStrike" dirty="0">
                          <a:solidFill>
                            <a:srgbClr val="000000"/>
                          </a:solidFill>
                          <a:effectLst/>
                          <a:latin typeface="Calibri" panose="020F0502020204030204" pitchFamily="34" charset="0"/>
                        </a:rPr>
                        <a:t>usuario y administrador a las cuentas registradas.</a:t>
                      </a:r>
                    </a:p>
                  </a:txBody>
                  <a:tcPr marL="8037" marR="8037" marT="803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3423201"/>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2195416"/>
                  </a:ext>
                </a:extLst>
              </a:tr>
            </a:tbl>
          </a:graphicData>
        </a:graphic>
      </p:graphicFrame>
      <p:graphicFrame>
        <p:nvGraphicFramePr>
          <p:cNvPr id="30" name="Tabla 29"/>
          <p:cNvGraphicFramePr>
            <a:graphicFrameLocks noGrp="1"/>
          </p:cNvGraphicFramePr>
          <p:nvPr>
            <p:extLst/>
          </p:nvPr>
        </p:nvGraphicFramePr>
        <p:xfrm>
          <a:off x="628652" y="4651259"/>
          <a:ext cx="7886695" cy="803670"/>
        </p:xfrm>
        <a:graphic>
          <a:graphicData uri="http://schemas.openxmlformats.org/drawingml/2006/table">
            <a:tbl>
              <a:tblPr/>
              <a:tblGrid>
                <a:gridCol w="1457325">
                  <a:extLst>
                    <a:ext uri="{9D8B030D-6E8A-4147-A177-3AD203B41FA5}">
                      <a16:colId xmlns:a16="http://schemas.microsoft.com/office/drawing/2014/main" val="2101428661"/>
                    </a:ext>
                  </a:extLst>
                </a:gridCol>
                <a:gridCol w="642937">
                  <a:extLst>
                    <a:ext uri="{9D8B030D-6E8A-4147-A177-3AD203B41FA5}">
                      <a16:colId xmlns:a16="http://schemas.microsoft.com/office/drawing/2014/main" val="358027989"/>
                    </a:ext>
                  </a:extLst>
                </a:gridCol>
                <a:gridCol w="642937">
                  <a:extLst>
                    <a:ext uri="{9D8B030D-6E8A-4147-A177-3AD203B41FA5}">
                      <a16:colId xmlns:a16="http://schemas.microsoft.com/office/drawing/2014/main" val="3131121057"/>
                    </a:ext>
                  </a:extLst>
                </a:gridCol>
                <a:gridCol w="642937">
                  <a:extLst>
                    <a:ext uri="{9D8B030D-6E8A-4147-A177-3AD203B41FA5}">
                      <a16:colId xmlns:a16="http://schemas.microsoft.com/office/drawing/2014/main" val="2441016013"/>
                    </a:ext>
                  </a:extLst>
                </a:gridCol>
                <a:gridCol w="642937">
                  <a:extLst>
                    <a:ext uri="{9D8B030D-6E8A-4147-A177-3AD203B41FA5}">
                      <a16:colId xmlns:a16="http://schemas.microsoft.com/office/drawing/2014/main" val="4082340767"/>
                    </a:ext>
                  </a:extLst>
                </a:gridCol>
                <a:gridCol w="642937">
                  <a:extLst>
                    <a:ext uri="{9D8B030D-6E8A-4147-A177-3AD203B41FA5}">
                      <a16:colId xmlns:a16="http://schemas.microsoft.com/office/drawing/2014/main" val="2886090005"/>
                    </a:ext>
                  </a:extLst>
                </a:gridCol>
                <a:gridCol w="642937">
                  <a:extLst>
                    <a:ext uri="{9D8B030D-6E8A-4147-A177-3AD203B41FA5}">
                      <a16:colId xmlns:a16="http://schemas.microsoft.com/office/drawing/2014/main" val="886403923"/>
                    </a:ext>
                  </a:extLst>
                </a:gridCol>
                <a:gridCol w="642937">
                  <a:extLst>
                    <a:ext uri="{9D8B030D-6E8A-4147-A177-3AD203B41FA5}">
                      <a16:colId xmlns:a16="http://schemas.microsoft.com/office/drawing/2014/main" val="2654116538"/>
                    </a:ext>
                  </a:extLst>
                </a:gridCol>
                <a:gridCol w="642937">
                  <a:extLst>
                    <a:ext uri="{9D8B030D-6E8A-4147-A177-3AD203B41FA5}">
                      <a16:colId xmlns:a16="http://schemas.microsoft.com/office/drawing/2014/main" val="2589372946"/>
                    </a:ext>
                  </a:extLst>
                </a:gridCol>
                <a:gridCol w="642937">
                  <a:extLst>
                    <a:ext uri="{9D8B030D-6E8A-4147-A177-3AD203B41FA5}">
                      <a16:colId xmlns:a16="http://schemas.microsoft.com/office/drawing/2014/main" val="3700344250"/>
                    </a:ext>
                  </a:extLst>
                </a:gridCol>
                <a:gridCol w="642937">
                  <a:extLst>
                    <a:ext uri="{9D8B030D-6E8A-4147-A177-3AD203B41FA5}">
                      <a16:colId xmlns:a16="http://schemas.microsoft.com/office/drawing/2014/main" val="4159754771"/>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AM_RNF_04</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3465737169"/>
                  </a:ext>
                </a:extLst>
              </a:tr>
              <a:tr h="160734">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Mensaje identificadores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079987"/>
                  </a:ext>
                </a:extLst>
              </a:tr>
              <a:tr h="160734">
                <a:tc rowSpan="2">
                  <a:txBody>
                    <a:bodyPr/>
                    <a:lstStyle/>
                    <a:p>
                      <a:pPr algn="l" fontAlgn="ctr"/>
                      <a:r>
                        <a:rPr lang="en-US" sz="900" b="0" i="0" u="none" strike="noStrike" dirty="0">
                          <a:solidFill>
                            <a:srgbClr val="000000"/>
                          </a:solidFill>
                          <a:effectLst/>
                          <a:latin typeface="Calibri" panose="020F0502020204030204" pitchFamily="34" charset="0"/>
                        </a:rPr>
                        <a:t>Requerimiento</a:t>
                      </a:r>
                    </a:p>
                  </a:txBody>
                  <a:tcPr marL="8037" marR="8037" marT="80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l" fontAlgn="b"/>
                      <a:r>
                        <a:rPr lang="es-MX" sz="900" b="0" i="0" u="none" strike="noStrike" dirty="0">
                          <a:solidFill>
                            <a:srgbClr val="000000"/>
                          </a:solidFill>
                          <a:effectLst/>
                          <a:latin typeface="Calibri" panose="020F0502020204030204" pitchFamily="34" charset="0"/>
                        </a:rPr>
                        <a:t>El sistema deberá presentar mensajes de error que permitan al usuario identificar el error ocurrido y mensajes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57938414"/>
                  </a:ext>
                </a:extLst>
              </a:tr>
              <a:tr h="160734">
                <a:tc vMerge="1">
                  <a:txBody>
                    <a:bodyPr/>
                    <a:lstStyle/>
                    <a:p>
                      <a:endParaRPr lang="es-CO"/>
                    </a:p>
                  </a:txBody>
                  <a:tcPr/>
                </a:tc>
                <a:tc gridSpan="6">
                  <a:txBody>
                    <a:bodyPr/>
                    <a:lstStyle/>
                    <a:p>
                      <a:pPr algn="l" fontAlgn="b"/>
                      <a:r>
                        <a:rPr lang="es-MX" sz="900" b="0" i="0" u="none" strike="noStrike" dirty="0">
                          <a:solidFill>
                            <a:srgbClr val="000000"/>
                          </a:solidFill>
                          <a:effectLst/>
                          <a:latin typeface="Calibri" panose="020F0502020204030204" pitchFamily="34" charset="0"/>
                        </a:rPr>
                        <a:t> de éxito que permitan identificar que la operación se hizo correctamente.</a:t>
                      </a:r>
                    </a:p>
                  </a:txBody>
                  <a:tcPr marL="8037" marR="8037" marT="803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1437839"/>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4307362"/>
                  </a:ext>
                </a:extLst>
              </a:tr>
            </a:tbl>
          </a:graphicData>
        </a:graphic>
      </p:graphicFrame>
    </p:spTree>
    <p:extLst>
      <p:ext uri="{BB962C8B-B14F-4D97-AF65-F5344CB8AC3E}">
        <p14:creationId xmlns:p14="http://schemas.microsoft.com/office/powerpoint/2010/main" val="3044217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RESTRICCIONES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847959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RESTRICCIONES</a:t>
            </a:r>
          </a:p>
        </p:txBody>
      </p:sp>
      <p:graphicFrame>
        <p:nvGraphicFramePr>
          <p:cNvPr id="12" name="Tabla 11"/>
          <p:cNvGraphicFramePr>
            <a:graphicFrameLocks noGrp="1"/>
          </p:cNvGraphicFramePr>
          <p:nvPr>
            <p:extLst/>
          </p:nvPr>
        </p:nvGraphicFramePr>
        <p:xfrm>
          <a:off x="628648" y="3081940"/>
          <a:ext cx="5283200" cy="762000"/>
        </p:xfrm>
        <a:graphic>
          <a:graphicData uri="http://schemas.openxmlformats.org/drawingml/2006/table">
            <a:tbl>
              <a:tblPr/>
              <a:tblGrid>
                <a:gridCol w="1473200">
                  <a:extLst>
                    <a:ext uri="{9D8B030D-6E8A-4147-A177-3AD203B41FA5}">
                      <a16:colId xmlns:a16="http://schemas.microsoft.com/office/drawing/2014/main" val="594284566"/>
                    </a:ext>
                  </a:extLst>
                </a:gridCol>
                <a:gridCol w="762000">
                  <a:extLst>
                    <a:ext uri="{9D8B030D-6E8A-4147-A177-3AD203B41FA5}">
                      <a16:colId xmlns:a16="http://schemas.microsoft.com/office/drawing/2014/main" val="3929454659"/>
                    </a:ext>
                  </a:extLst>
                </a:gridCol>
                <a:gridCol w="762000">
                  <a:extLst>
                    <a:ext uri="{9D8B030D-6E8A-4147-A177-3AD203B41FA5}">
                      <a16:colId xmlns:a16="http://schemas.microsoft.com/office/drawing/2014/main" val="1335016232"/>
                    </a:ext>
                  </a:extLst>
                </a:gridCol>
                <a:gridCol w="762000">
                  <a:extLst>
                    <a:ext uri="{9D8B030D-6E8A-4147-A177-3AD203B41FA5}">
                      <a16:colId xmlns:a16="http://schemas.microsoft.com/office/drawing/2014/main" val="3134729599"/>
                    </a:ext>
                  </a:extLst>
                </a:gridCol>
                <a:gridCol w="762000">
                  <a:extLst>
                    <a:ext uri="{9D8B030D-6E8A-4147-A177-3AD203B41FA5}">
                      <a16:colId xmlns:a16="http://schemas.microsoft.com/office/drawing/2014/main" val="3071191530"/>
                    </a:ext>
                  </a:extLst>
                </a:gridCol>
                <a:gridCol w="762000">
                  <a:extLst>
                    <a:ext uri="{9D8B030D-6E8A-4147-A177-3AD203B41FA5}">
                      <a16:colId xmlns:a16="http://schemas.microsoft.com/office/drawing/2014/main" val="4012481633"/>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94329787"/>
                  </a:ext>
                </a:extLst>
              </a:tr>
              <a:tr h="190500">
                <a:tc>
                  <a:txBody>
                    <a:bodyPr/>
                    <a:lstStyle/>
                    <a:p>
                      <a:pPr algn="l" fontAlgn="b"/>
                      <a:r>
                        <a:rPr lang="en-US" sz="1100" b="0" i="0" u="none" strike="noStrike" dirty="0">
                          <a:solidFill>
                            <a:srgbClr val="000000"/>
                          </a:solidFill>
                          <a:effectLst/>
                          <a:latin typeface="Calibri" panose="020F0502020204030204" pitchFamily="34" charset="0"/>
                        </a:rPr>
                        <a:t>Nombre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CO" sz="1100" b="0" i="0" u="none" strike="noStrike" noProof="0" dirty="0">
                          <a:solidFill>
                            <a:srgbClr val="000000"/>
                          </a:solidFill>
                          <a:effectLst/>
                          <a:latin typeface="Calibri" panose="020F0502020204030204" pitchFamily="34" charset="0"/>
                        </a:rPr>
                        <a:t>Usuario</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por</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correo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30247840"/>
                  </a:ext>
                </a:extLst>
              </a:tr>
              <a:tr h="190500">
                <a:tc>
                  <a:txBody>
                    <a:bodyPr/>
                    <a:lstStyle/>
                    <a:p>
                      <a:pPr algn="l" fontAlgn="b"/>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MX" sz="1100" b="0" i="0" u="none" strike="noStrike" dirty="0">
                          <a:solidFill>
                            <a:srgbClr val="000000"/>
                          </a:solidFill>
                          <a:effectLst/>
                          <a:latin typeface="Calibri" panose="020F0502020204030204" pitchFamily="34" charset="0"/>
                        </a:rPr>
                        <a:t>Sera posible registrar un solo usuario por correo electrónico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00344828"/>
                  </a:ext>
                </a:extLst>
              </a:tr>
              <a:tr h="190500">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8310212"/>
                  </a:ext>
                </a:extLst>
              </a:tr>
            </a:tbl>
          </a:graphicData>
        </a:graphic>
      </p:graphicFrame>
      <p:graphicFrame>
        <p:nvGraphicFramePr>
          <p:cNvPr id="20" name="Tabla 19"/>
          <p:cNvGraphicFramePr>
            <a:graphicFrameLocks noGrp="1"/>
          </p:cNvGraphicFramePr>
          <p:nvPr>
            <p:extLst/>
          </p:nvPr>
        </p:nvGraphicFramePr>
        <p:xfrm>
          <a:off x="628648" y="2196483"/>
          <a:ext cx="5283200" cy="762000"/>
        </p:xfrm>
        <a:graphic>
          <a:graphicData uri="http://schemas.openxmlformats.org/drawingml/2006/table">
            <a:tbl>
              <a:tblPr/>
              <a:tblGrid>
                <a:gridCol w="1473200">
                  <a:extLst>
                    <a:ext uri="{9D8B030D-6E8A-4147-A177-3AD203B41FA5}">
                      <a16:colId xmlns:a16="http://schemas.microsoft.com/office/drawing/2014/main" val="2228794269"/>
                    </a:ext>
                  </a:extLst>
                </a:gridCol>
                <a:gridCol w="762000">
                  <a:extLst>
                    <a:ext uri="{9D8B030D-6E8A-4147-A177-3AD203B41FA5}">
                      <a16:colId xmlns:a16="http://schemas.microsoft.com/office/drawing/2014/main" val="1662859716"/>
                    </a:ext>
                  </a:extLst>
                </a:gridCol>
                <a:gridCol w="762000">
                  <a:extLst>
                    <a:ext uri="{9D8B030D-6E8A-4147-A177-3AD203B41FA5}">
                      <a16:colId xmlns:a16="http://schemas.microsoft.com/office/drawing/2014/main" val="3019345820"/>
                    </a:ext>
                  </a:extLst>
                </a:gridCol>
                <a:gridCol w="762000">
                  <a:extLst>
                    <a:ext uri="{9D8B030D-6E8A-4147-A177-3AD203B41FA5}">
                      <a16:colId xmlns:a16="http://schemas.microsoft.com/office/drawing/2014/main" val="3135725764"/>
                    </a:ext>
                  </a:extLst>
                </a:gridCol>
                <a:gridCol w="762000">
                  <a:extLst>
                    <a:ext uri="{9D8B030D-6E8A-4147-A177-3AD203B41FA5}">
                      <a16:colId xmlns:a16="http://schemas.microsoft.com/office/drawing/2014/main" val="3706420111"/>
                    </a:ext>
                  </a:extLst>
                </a:gridCol>
                <a:gridCol w="762000">
                  <a:extLst>
                    <a:ext uri="{9D8B030D-6E8A-4147-A177-3AD203B41FA5}">
                      <a16:colId xmlns:a16="http://schemas.microsoft.com/office/drawing/2014/main" val="2058747700"/>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AM_RT_01</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388456780"/>
                  </a:ext>
                </a:extLst>
              </a:tr>
              <a:tr h="190500">
                <a:tc>
                  <a:txBody>
                    <a:bodyPr/>
                    <a:lstStyle/>
                    <a:p>
                      <a:pPr algn="l" fontAlgn="b"/>
                      <a:r>
                        <a:rPr lang="en-US" sz="1100" b="0" i="0" u="none" strike="noStrike" dirty="0">
                          <a:solidFill>
                            <a:srgbClr val="000000"/>
                          </a:solidFill>
                          <a:effectLst/>
                          <a:latin typeface="Calibri" panose="020F0502020204030204" pitchFamily="34" charset="0"/>
                        </a:rPr>
                        <a:t>Nombre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CO" sz="1100" b="0" i="0" u="none" strike="noStrike" noProof="0" dirty="0">
                          <a:solidFill>
                            <a:srgbClr val="000000"/>
                          </a:solidFill>
                          <a:effectLst/>
                          <a:latin typeface="Calibri" panose="020F0502020204030204" pitchFamily="34" charset="0"/>
                        </a:rPr>
                        <a:t>Plantilla</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estándar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197803207"/>
                  </a:ext>
                </a:extLst>
              </a:tr>
              <a:tr h="190500">
                <a:tc>
                  <a:txBody>
                    <a:bodyPr/>
                    <a:lstStyle/>
                    <a:p>
                      <a:pPr algn="l" fontAlgn="b"/>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MX" sz="1100" b="0" i="0" u="none" strike="noStrike" dirty="0">
                          <a:solidFill>
                            <a:srgbClr val="000000"/>
                          </a:solidFill>
                          <a:effectLst/>
                          <a:latin typeface="Calibri" panose="020F0502020204030204" pitchFamily="34" charset="0"/>
                        </a:rPr>
                        <a:t>Utilizar una única plantilla para el desarrollo de la pagina web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61052626"/>
                  </a:ext>
                </a:extLst>
              </a:tr>
              <a:tr h="190500">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77101701"/>
                  </a:ext>
                </a:extLst>
              </a:tr>
            </a:tbl>
          </a:graphicData>
        </a:graphic>
      </p:graphicFrame>
      <p:graphicFrame>
        <p:nvGraphicFramePr>
          <p:cNvPr id="22" name="Tabla 21"/>
          <p:cNvGraphicFramePr>
            <a:graphicFrameLocks noGrp="1"/>
          </p:cNvGraphicFramePr>
          <p:nvPr>
            <p:extLst/>
          </p:nvPr>
        </p:nvGraphicFramePr>
        <p:xfrm>
          <a:off x="628648" y="3967397"/>
          <a:ext cx="7886704" cy="871244"/>
        </p:xfrm>
        <a:graphic>
          <a:graphicData uri="http://schemas.openxmlformats.org/drawingml/2006/table">
            <a:tbl>
              <a:tblPr/>
              <a:tblGrid>
                <a:gridCol w="1504952">
                  <a:extLst>
                    <a:ext uri="{9D8B030D-6E8A-4147-A177-3AD203B41FA5}">
                      <a16:colId xmlns:a16="http://schemas.microsoft.com/office/drawing/2014/main" val="1988441488"/>
                    </a:ext>
                  </a:extLst>
                </a:gridCol>
                <a:gridCol w="955964">
                  <a:extLst>
                    <a:ext uri="{9D8B030D-6E8A-4147-A177-3AD203B41FA5}">
                      <a16:colId xmlns:a16="http://schemas.microsoft.com/office/drawing/2014/main" val="1783639978"/>
                    </a:ext>
                  </a:extLst>
                </a:gridCol>
                <a:gridCol w="138612">
                  <a:extLst>
                    <a:ext uri="{9D8B030D-6E8A-4147-A177-3AD203B41FA5}">
                      <a16:colId xmlns:a16="http://schemas.microsoft.com/office/drawing/2014/main" val="2072199534"/>
                    </a:ext>
                  </a:extLst>
                </a:gridCol>
                <a:gridCol w="660897">
                  <a:extLst>
                    <a:ext uri="{9D8B030D-6E8A-4147-A177-3AD203B41FA5}">
                      <a16:colId xmlns:a16="http://schemas.microsoft.com/office/drawing/2014/main" val="2786853349"/>
                    </a:ext>
                  </a:extLst>
                </a:gridCol>
                <a:gridCol w="660897">
                  <a:extLst>
                    <a:ext uri="{9D8B030D-6E8A-4147-A177-3AD203B41FA5}">
                      <a16:colId xmlns:a16="http://schemas.microsoft.com/office/drawing/2014/main" val="164744093"/>
                    </a:ext>
                  </a:extLst>
                </a:gridCol>
                <a:gridCol w="660897">
                  <a:extLst>
                    <a:ext uri="{9D8B030D-6E8A-4147-A177-3AD203B41FA5}">
                      <a16:colId xmlns:a16="http://schemas.microsoft.com/office/drawing/2014/main" val="2704529003"/>
                    </a:ext>
                  </a:extLst>
                </a:gridCol>
                <a:gridCol w="660897">
                  <a:extLst>
                    <a:ext uri="{9D8B030D-6E8A-4147-A177-3AD203B41FA5}">
                      <a16:colId xmlns:a16="http://schemas.microsoft.com/office/drawing/2014/main" val="2475186881"/>
                    </a:ext>
                  </a:extLst>
                </a:gridCol>
                <a:gridCol w="660897">
                  <a:extLst>
                    <a:ext uri="{9D8B030D-6E8A-4147-A177-3AD203B41FA5}">
                      <a16:colId xmlns:a16="http://schemas.microsoft.com/office/drawing/2014/main" val="386603679"/>
                    </a:ext>
                  </a:extLst>
                </a:gridCol>
                <a:gridCol w="660897">
                  <a:extLst>
                    <a:ext uri="{9D8B030D-6E8A-4147-A177-3AD203B41FA5}">
                      <a16:colId xmlns:a16="http://schemas.microsoft.com/office/drawing/2014/main" val="481612219"/>
                    </a:ext>
                  </a:extLst>
                </a:gridCol>
                <a:gridCol w="660897">
                  <a:extLst>
                    <a:ext uri="{9D8B030D-6E8A-4147-A177-3AD203B41FA5}">
                      <a16:colId xmlns:a16="http://schemas.microsoft.com/office/drawing/2014/main" val="292073283"/>
                    </a:ext>
                  </a:extLst>
                </a:gridCol>
                <a:gridCol w="660897">
                  <a:extLst>
                    <a:ext uri="{9D8B030D-6E8A-4147-A177-3AD203B41FA5}">
                      <a16:colId xmlns:a16="http://schemas.microsoft.com/office/drawing/2014/main" val="2448762142"/>
                    </a:ext>
                  </a:extLst>
                </a:gridCol>
              </a:tblGrid>
              <a:tr h="165224">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AM_RT_03</a:t>
                      </a:r>
                    </a:p>
                  </a:txBody>
                  <a:tcPr marL="8261" marR="8261" marT="826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05840373"/>
                  </a:ext>
                </a:extLst>
              </a:tr>
              <a:tr h="165224">
                <a:tc>
                  <a:txBody>
                    <a:bodyPr/>
                    <a:lstStyle/>
                    <a:p>
                      <a:pPr algn="l" fontAlgn="b"/>
                      <a:r>
                        <a:rPr lang="en-US" sz="1100" b="0" i="0" u="none" strike="noStrike" dirty="0">
                          <a:solidFill>
                            <a:srgbClr val="000000"/>
                          </a:solidFill>
                          <a:effectLst/>
                          <a:latin typeface="Calibri" panose="020F0502020204030204" pitchFamily="34" charset="0"/>
                        </a:rPr>
                        <a:t>Nombre de </a:t>
                      </a:r>
                      <a:r>
                        <a:rPr lang="es-MX"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1100" b="0" i="0" u="none" strike="noStrike" noProof="0" dirty="0">
                          <a:solidFill>
                            <a:srgbClr val="000000"/>
                          </a:solidFill>
                          <a:effectLst/>
                          <a:latin typeface="Calibri" panose="020F0502020204030204" pitchFamily="34" charset="0"/>
                        </a:rPr>
                        <a:t>Miembros</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registrados</a:t>
                      </a:r>
                      <a:r>
                        <a:rPr lang="en-US" sz="1100" b="0" i="0" u="none" strike="noStrike" dirty="0">
                          <a:solidFill>
                            <a:srgbClr val="000000"/>
                          </a:solidFill>
                          <a:effectLst/>
                          <a:latin typeface="Calibri" panose="020F0502020204030204" pitchFamily="34" charset="0"/>
                        </a:rPr>
                        <a:t> y </a:t>
                      </a:r>
                      <a:r>
                        <a:rPr lang="es-CO" sz="1100" b="0" i="0" u="none" strike="noStrike" noProof="0" dirty="0">
                          <a:solidFill>
                            <a:srgbClr val="000000"/>
                          </a:solidFill>
                          <a:effectLst/>
                          <a:latin typeface="Calibri" panose="020F0502020204030204" pitchFamily="34" charset="0"/>
                        </a:rPr>
                        <a:t>logueados</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31255010"/>
                  </a:ext>
                </a:extLst>
              </a:tr>
              <a:tr h="165224">
                <a:tc>
                  <a:txBody>
                    <a:bodyPr/>
                    <a:lstStyle/>
                    <a:p>
                      <a:pPr algn="l" fontAlgn="b"/>
                      <a:r>
                        <a:rPr lang="es-MX" sz="1100" b="0" i="0" u="none" strike="noStrike" noProof="0" dirty="0">
                          <a:solidFill>
                            <a:srgbClr val="000000"/>
                          </a:solidFill>
                          <a:effectLst/>
                          <a:latin typeface="Calibri" panose="020F0502020204030204" pitchFamily="34" charset="0"/>
                        </a:rPr>
                        <a:t>Restricción</a:t>
                      </a:r>
                    </a:p>
                  </a:txBody>
                  <a:tcPr marL="8261" marR="8261" marT="82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1100" b="0" i="0" u="none" strike="noStrike" dirty="0">
                          <a:solidFill>
                            <a:srgbClr val="000000"/>
                          </a:solidFill>
                          <a:effectLst/>
                          <a:latin typeface="Calibri" panose="020F0502020204030204" pitchFamily="34" charset="0"/>
                        </a:rPr>
                        <a:t>Será disponible la utilización de la pagina web solo para personas que pertenezcan a la empresa y personas que estén registradas.</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410780254"/>
                  </a:ext>
                </a:extLst>
              </a:tr>
              <a:tr h="165224">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n-US" sz="1100" b="0" i="0" u="none" strike="noStrike" dirty="0">
                          <a:solidFill>
                            <a:srgbClr val="000000"/>
                          </a:solidFill>
                          <a:effectLst/>
                          <a:latin typeface="Calibri" panose="020F0502020204030204" pitchFamily="34" charset="0"/>
                        </a:rPr>
                        <a:t>Alta</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5697183"/>
                  </a:ext>
                </a:extLst>
              </a:tr>
            </a:tbl>
          </a:graphicData>
        </a:graphic>
      </p:graphicFrame>
      <p:graphicFrame>
        <p:nvGraphicFramePr>
          <p:cNvPr id="25" name="Tabla 24"/>
          <p:cNvGraphicFramePr>
            <a:graphicFrameLocks noGrp="1"/>
          </p:cNvGraphicFramePr>
          <p:nvPr>
            <p:extLst/>
          </p:nvPr>
        </p:nvGraphicFramePr>
        <p:xfrm>
          <a:off x="628648" y="4962098"/>
          <a:ext cx="7569200" cy="762000"/>
        </p:xfrm>
        <a:graphic>
          <a:graphicData uri="http://schemas.openxmlformats.org/drawingml/2006/table">
            <a:tbl>
              <a:tblPr/>
              <a:tblGrid>
                <a:gridCol w="1473200">
                  <a:extLst>
                    <a:ext uri="{9D8B030D-6E8A-4147-A177-3AD203B41FA5}">
                      <a16:colId xmlns:a16="http://schemas.microsoft.com/office/drawing/2014/main" val="108645343"/>
                    </a:ext>
                  </a:extLst>
                </a:gridCol>
                <a:gridCol w="6096000">
                  <a:extLst>
                    <a:ext uri="{9D8B030D-6E8A-4147-A177-3AD203B41FA5}">
                      <a16:colId xmlns:a16="http://schemas.microsoft.com/office/drawing/2014/main" val="2548415205"/>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ID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675408391"/>
                  </a:ext>
                </a:extLst>
              </a:tr>
              <a:tr h="190500">
                <a:tc>
                  <a:txBody>
                    <a:bodyPr/>
                    <a:lstStyle/>
                    <a:p>
                      <a:pPr algn="l" fontAlgn="b"/>
                      <a:r>
                        <a:rPr lang="en-US" sz="1100" b="0" i="0" u="none" strike="noStrike">
                          <a:solidFill>
                            <a:srgbClr val="000000"/>
                          </a:solidFill>
                          <a:effectLst/>
                          <a:latin typeface="Calibri" panose="020F0502020204030204" pitchFamily="34" charset="0"/>
                        </a:rPr>
                        <a:t>Nombre de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Ingreso de informacion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660250"/>
                  </a:ext>
                </a:extLst>
              </a:tr>
              <a:tr h="190500">
                <a:tc>
                  <a:txBody>
                    <a:bodyPr/>
                    <a:lstStyle/>
                    <a:p>
                      <a:pPr algn="l" fontAlgn="b"/>
                      <a:r>
                        <a:rPr lang="en-US" sz="1100" b="0" i="0" u="none" strike="noStrike">
                          <a:solidFill>
                            <a:srgbClr val="000000"/>
                          </a:solidFill>
                          <a:effectLst/>
                          <a:latin typeface="Calibri" panose="020F0502020204030204" pitchFamily="34" charset="0"/>
                        </a:rPr>
                        <a:t>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100" b="0" i="0" u="none" strike="noStrike">
                          <a:solidFill>
                            <a:srgbClr val="000000"/>
                          </a:solidFill>
                          <a:effectLst/>
                          <a:latin typeface="Calibri" panose="020F0502020204030204" pitchFamily="34" charset="0"/>
                        </a:rPr>
                        <a:t>Solo el administrador tendra permitido el ingreso de informacion como: noticias, cambios de detalles.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508603"/>
                  </a:ext>
                </a:extLst>
              </a:tr>
              <a:tr h="190500">
                <a:tc>
                  <a:txBody>
                    <a:bodyPr/>
                    <a:lstStyle/>
                    <a:p>
                      <a:pPr algn="l" fontAlgn="b"/>
                      <a:r>
                        <a:rPr lang="en-US" sz="1100" b="0" i="0" u="none" strike="noStrike">
                          <a:solidFill>
                            <a:srgbClr val="000000"/>
                          </a:solidFill>
                          <a:effectLst/>
                          <a:latin typeface="Calibri" panose="020F0502020204030204" pitchFamily="34" charset="0"/>
                        </a:rPr>
                        <a:t>Prioridad de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750330"/>
                  </a:ext>
                </a:extLst>
              </a:tr>
            </a:tbl>
          </a:graphicData>
        </a:graphic>
      </p:graphicFrame>
    </p:spTree>
    <p:extLst>
      <p:ext uri="{BB962C8B-B14F-4D97-AF65-F5344CB8AC3E}">
        <p14:creationId xmlns:p14="http://schemas.microsoft.com/office/powerpoint/2010/main" val="515645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lvl="0">
              <a:lnSpc>
                <a:spcPct val="80000"/>
              </a:lnSpc>
              <a:buClr>
                <a:schemeClr val="lt1"/>
              </a:buClr>
              <a:buSzPts val="4400"/>
            </a:pPr>
            <a:r>
              <a:rPr lang="es-CO" sz="4400" b="1" dirty="0">
                <a:solidFill>
                  <a:schemeClr val="lt1"/>
                </a:solidFill>
                <a:latin typeface="Calibri"/>
                <a:ea typeface="Calibri"/>
                <a:cs typeface="Calibri"/>
                <a:sym typeface="Calibri"/>
              </a:rPr>
              <a:t>MOCKUPS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769916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21124649-2055-483E-888F-C638FD9E8A5D}"/>
              </a:ext>
            </a:extLst>
          </p:cNvPr>
          <p:cNvPicPr>
            <a:picLocks noChangeAspect="1"/>
          </p:cNvPicPr>
          <p:nvPr/>
        </p:nvPicPr>
        <p:blipFill rotWithShape="1">
          <a:blip r:embed="rId2"/>
          <a:srcRect t="14067" r="1511" b="7453"/>
          <a:stretch/>
        </p:blipFill>
        <p:spPr>
          <a:xfrm>
            <a:off x="194894" y="2510736"/>
            <a:ext cx="8754211" cy="3921944"/>
          </a:xfrm>
          <a:prstGeom prst="rect">
            <a:avLst/>
          </a:prstGeom>
        </p:spPr>
      </p:pic>
    </p:spTree>
    <p:extLst>
      <p:ext uri="{BB962C8B-B14F-4D97-AF65-F5344CB8AC3E}">
        <p14:creationId xmlns:p14="http://schemas.microsoft.com/office/powerpoint/2010/main" val="3861876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4" name="Imagen 3">
            <a:extLst>
              <a:ext uri="{FF2B5EF4-FFF2-40B4-BE49-F238E27FC236}">
                <a16:creationId xmlns:a16="http://schemas.microsoft.com/office/drawing/2014/main" id="{6CDA0ED6-7946-4A91-98E8-069D7F9C86FB}"/>
              </a:ext>
            </a:extLst>
          </p:cNvPr>
          <p:cNvPicPr>
            <a:picLocks noChangeAspect="1"/>
          </p:cNvPicPr>
          <p:nvPr/>
        </p:nvPicPr>
        <p:blipFill rotWithShape="1">
          <a:blip r:embed="rId2"/>
          <a:srcRect t="12930" b="4595"/>
          <a:stretch/>
        </p:blipFill>
        <p:spPr>
          <a:xfrm>
            <a:off x="155575" y="2191341"/>
            <a:ext cx="8899301" cy="4126601"/>
          </a:xfrm>
          <a:prstGeom prst="rect">
            <a:avLst/>
          </a:prstGeom>
        </p:spPr>
      </p:pic>
    </p:spTree>
    <p:extLst>
      <p:ext uri="{BB962C8B-B14F-4D97-AF65-F5344CB8AC3E}">
        <p14:creationId xmlns:p14="http://schemas.microsoft.com/office/powerpoint/2010/main" val="712159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4" name="Imagen 3">
            <a:extLst>
              <a:ext uri="{FF2B5EF4-FFF2-40B4-BE49-F238E27FC236}">
                <a16:creationId xmlns:a16="http://schemas.microsoft.com/office/drawing/2014/main" id="{D50FC8A0-89A5-4D48-8E99-0F4FBE2C0AAE}"/>
              </a:ext>
            </a:extLst>
          </p:cNvPr>
          <p:cNvPicPr>
            <a:picLocks noChangeAspect="1"/>
          </p:cNvPicPr>
          <p:nvPr/>
        </p:nvPicPr>
        <p:blipFill rotWithShape="1">
          <a:blip r:embed="rId2"/>
          <a:srcRect t="12930" r="810" b="4595"/>
          <a:stretch/>
        </p:blipFill>
        <p:spPr>
          <a:xfrm>
            <a:off x="122349" y="2245729"/>
            <a:ext cx="8899301" cy="4160312"/>
          </a:xfrm>
          <a:prstGeom prst="rect">
            <a:avLst/>
          </a:prstGeom>
        </p:spPr>
      </p:pic>
    </p:spTree>
    <p:extLst>
      <p:ext uri="{BB962C8B-B14F-4D97-AF65-F5344CB8AC3E}">
        <p14:creationId xmlns:p14="http://schemas.microsoft.com/office/powerpoint/2010/main" val="986115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85ABF40E-A082-40CC-8FB1-AF735ECD7E33}"/>
              </a:ext>
            </a:extLst>
          </p:cNvPr>
          <p:cNvPicPr>
            <a:picLocks noChangeAspect="1"/>
          </p:cNvPicPr>
          <p:nvPr/>
        </p:nvPicPr>
        <p:blipFill rotWithShape="1">
          <a:blip r:embed="rId2"/>
          <a:srcRect t="12930" r="810" b="4595"/>
          <a:stretch/>
        </p:blipFill>
        <p:spPr>
          <a:xfrm>
            <a:off x="95217" y="2097774"/>
            <a:ext cx="8953565" cy="4185680"/>
          </a:xfrm>
          <a:prstGeom prst="rect">
            <a:avLst/>
          </a:prstGeom>
        </p:spPr>
      </p:pic>
    </p:spTree>
    <p:extLst>
      <p:ext uri="{BB962C8B-B14F-4D97-AF65-F5344CB8AC3E}">
        <p14:creationId xmlns:p14="http://schemas.microsoft.com/office/powerpoint/2010/main" val="2000891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B52D17DD-C000-448D-A7AE-8BACF60F1C7B}"/>
              </a:ext>
            </a:extLst>
          </p:cNvPr>
          <p:cNvPicPr>
            <a:picLocks noChangeAspect="1"/>
          </p:cNvPicPr>
          <p:nvPr/>
        </p:nvPicPr>
        <p:blipFill rotWithShape="1">
          <a:blip r:embed="rId2"/>
          <a:srcRect t="12930" r="810" b="4595"/>
          <a:stretch/>
        </p:blipFill>
        <p:spPr>
          <a:xfrm>
            <a:off x="122349" y="2150336"/>
            <a:ext cx="8899301" cy="4160312"/>
          </a:xfrm>
          <a:prstGeom prst="rect">
            <a:avLst/>
          </a:prstGeom>
        </p:spPr>
      </p:pic>
    </p:spTree>
    <p:extLst>
      <p:ext uri="{BB962C8B-B14F-4D97-AF65-F5344CB8AC3E}">
        <p14:creationId xmlns:p14="http://schemas.microsoft.com/office/powerpoint/2010/main" val="935293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5" name="Google Shape;125;p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6" name="Google Shape;126;p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7" name="Google Shape;127;p4"/>
          <p:cNvSpPr txBox="1"/>
          <p:nvPr/>
        </p:nvSpPr>
        <p:spPr>
          <a:xfrm>
            <a:off x="0" y="198126"/>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28" name="Google Shape;128;p4"/>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Planteamiento del problema</a:t>
            </a:r>
            <a:endParaRPr sz="5400" b="0" i="0" u="none" strike="noStrike" cap="none" dirty="0">
              <a:solidFill>
                <a:schemeClr val="lt1"/>
              </a:solidFill>
              <a:latin typeface="Calibri"/>
              <a:ea typeface="Calibri"/>
              <a:cs typeface="Calibri"/>
              <a:sym typeface="Calibri"/>
            </a:endParaRPr>
          </a:p>
        </p:txBody>
      </p:sp>
      <p:sp>
        <p:nvSpPr>
          <p:cNvPr id="129" name="Google Shape;129;p4"/>
          <p:cNvSpPr txBox="1"/>
          <p:nvPr/>
        </p:nvSpPr>
        <p:spPr>
          <a:xfrm>
            <a:off x="409840" y="1925445"/>
            <a:ext cx="8324319" cy="4810397"/>
          </a:xfrm>
          <a:prstGeom prst="rect">
            <a:avLst/>
          </a:prstGeom>
          <a:noFill/>
          <a:ln>
            <a:noFill/>
          </a:ln>
        </p:spPr>
        <p:txBody>
          <a:bodyPr spcFirstLastPara="1" wrap="square" lIns="91425" tIns="45700" rIns="91425" bIns="45700" anchor="t" anchorCtr="0">
            <a:noAutofit/>
          </a:bodyPr>
          <a:lstStyle/>
          <a:p>
            <a:pPr lvl="0" algn="just">
              <a:buClr>
                <a:srgbClr val="8A8A8A"/>
              </a:buClr>
              <a:buSzPts val="2800"/>
            </a:pPr>
            <a:r>
              <a:rPr lang="es-CO" sz="2600" dirty="0">
                <a:solidFill>
                  <a:srgbClr val="8A8A8A"/>
                </a:solidFill>
                <a:latin typeface="Calibri"/>
                <a:ea typeface="Calibri"/>
                <a:cs typeface="Calibri"/>
                <a:sym typeface="Calibri"/>
              </a:rPr>
              <a:t>La empresa de aseo</a:t>
            </a:r>
            <a:r>
              <a:rPr lang="es-CO" sz="2600" b="0" i="0" u="none" strike="noStrike" cap="none" dirty="0">
                <a:solidFill>
                  <a:srgbClr val="8A8A8A"/>
                </a:solidFill>
                <a:latin typeface="Calibri"/>
                <a:ea typeface="Calibri"/>
                <a:cs typeface="Calibri"/>
                <a:sym typeface="Calibri"/>
              </a:rPr>
              <a:t> Servicios y Suministros La Equidad S.A.S, dedicado actualmente a la limpieza general e </a:t>
            </a:r>
            <a:r>
              <a:rPr lang="es-CO" sz="2600" dirty="0">
                <a:solidFill>
                  <a:srgbClr val="8A8A8A"/>
                </a:solidFill>
                <a:latin typeface="Calibri"/>
                <a:ea typeface="Calibri"/>
                <a:cs typeface="Calibri"/>
                <a:sym typeface="Calibri"/>
              </a:rPr>
              <a:t>interior de edificios, cuenta con soluciones de las necesidades para administración de propiedad horizontal, servicios de aseo y mantenimiento para las empresas y conjuntos residenciales.</a:t>
            </a:r>
          </a:p>
          <a:p>
            <a:pPr lvl="0" algn="just">
              <a:buClr>
                <a:srgbClr val="8A8A8A"/>
              </a:buClr>
              <a:buSzPts val="2800"/>
            </a:pPr>
            <a:r>
              <a:rPr lang="es-CO" sz="2600" dirty="0">
                <a:solidFill>
                  <a:srgbClr val="8A8A8A"/>
                </a:solidFill>
                <a:latin typeface="Calibri"/>
                <a:ea typeface="Calibri"/>
                <a:cs typeface="Calibri"/>
                <a:sym typeface="Calibri"/>
              </a:rPr>
              <a:t>A través de las encuestas se evidencio </a:t>
            </a:r>
            <a:r>
              <a:rPr lang="es-MX" sz="2600" dirty="0">
                <a:solidFill>
                  <a:srgbClr val="8A8A8A"/>
                </a:solidFill>
                <a:latin typeface="Calibri"/>
                <a:ea typeface="Calibri"/>
                <a:cs typeface="Calibri"/>
                <a:sym typeface="Calibri"/>
              </a:rPr>
              <a:t>que los procesos de</a:t>
            </a:r>
          </a:p>
          <a:p>
            <a:pPr lvl="5" algn="just">
              <a:buClr>
                <a:srgbClr val="8A8A8A"/>
              </a:buClr>
              <a:buSzPts val="2800"/>
            </a:pPr>
            <a:r>
              <a:rPr lang="es-MX" sz="2600" dirty="0">
                <a:solidFill>
                  <a:srgbClr val="8A8A8A"/>
                </a:solidFill>
                <a:latin typeface="Calibri"/>
                <a:ea typeface="Calibri"/>
                <a:cs typeface="Calibri"/>
                <a:sym typeface="Calibri"/>
              </a:rPr>
              <a:t>Entrega de certificados, desprendibles de pago existe un extenso  lapso de entrega. También en los procesos de Eventos, beneficios y noticias existe una falencia en la comunicación con sus empleados y en el proceso de gestión de  vacaciones de sus empleados existe un sistema de control de proceso pero no es eficiente.</a:t>
            </a:r>
          </a:p>
          <a:p>
            <a:pPr marL="457200" lvl="5" indent="-457200">
              <a:buClr>
                <a:srgbClr val="8A8A8A"/>
              </a:buClr>
              <a:buSzPts val="2800"/>
              <a:buFont typeface="Arial" panose="020B0604020202020204" pitchFamily="34" charset="0"/>
              <a:buChar char="•"/>
            </a:pPr>
            <a:endParaRPr lang="es-MX" sz="2600" dirty="0">
              <a:solidFill>
                <a:srgbClr val="8A8A8A"/>
              </a:solidFill>
              <a:latin typeface="Calibri"/>
              <a:ea typeface="Calibri"/>
              <a:cs typeface="Calibri"/>
              <a:sym typeface="Calibri"/>
            </a:endParaRPr>
          </a:p>
        </p:txBody>
      </p:sp>
    </p:spTree>
    <p:extLst>
      <p:ext uri="{BB962C8B-B14F-4D97-AF65-F5344CB8AC3E}">
        <p14:creationId xmlns:p14="http://schemas.microsoft.com/office/powerpoint/2010/main" val="2900157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E33DC6D9-0C77-4655-93EC-C837947DA7FC}"/>
              </a:ext>
            </a:extLst>
          </p:cNvPr>
          <p:cNvPicPr>
            <a:picLocks noChangeAspect="1"/>
          </p:cNvPicPr>
          <p:nvPr/>
        </p:nvPicPr>
        <p:blipFill rotWithShape="1">
          <a:blip r:embed="rId2"/>
          <a:srcRect t="12930" b="4595"/>
          <a:stretch/>
        </p:blipFill>
        <p:spPr>
          <a:xfrm>
            <a:off x="122349" y="2085391"/>
            <a:ext cx="8899301" cy="4126601"/>
          </a:xfrm>
          <a:prstGeom prst="rect">
            <a:avLst/>
          </a:prstGeom>
        </p:spPr>
      </p:pic>
    </p:spTree>
    <p:extLst>
      <p:ext uri="{BB962C8B-B14F-4D97-AF65-F5344CB8AC3E}">
        <p14:creationId xmlns:p14="http://schemas.microsoft.com/office/powerpoint/2010/main" val="1012203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07" name="Google Shape;407;p3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08" name="Google Shape;408;p3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09" name="Google Shape;409;p30"/>
          <p:cNvSpPr txBox="1"/>
          <p:nvPr/>
        </p:nvSpPr>
        <p:spPr>
          <a:xfrm>
            <a:off x="135757"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410" name="Google Shape;410;p3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0" i="0" u="none" strike="noStrike" cap="none" dirty="0">
                <a:solidFill>
                  <a:schemeClr val="lt1"/>
                </a:solidFill>
                <a:latin typeface="Calibri"/>
                <a:ea typeface="Calibri"/>
                <a:cs typeface="Calibri"/>
                <a:sym typeface="Calibri"/>
              </a:rPr>
              <a:t>TO BE CONTINUED…</a:t>
            </a:r>
            <a:endParaRPr sz="5400" b="0" i="0" u="none" strike="noStrike" cap="none" dirty="0">
              <a:solidFill>
                <a:schemeClr val="lt1"/>
              </a:solidFill>
              <a:latin typeface="Calibri"/>
              <a:ea typeface="Calibri"/>
              <a:cs typeface="Calibri"/>
              <a:sym typeface="Calibri"/>
            </a:endParaRPr>
          </a:p>
        </p:txBody>
      </p:sp>
      <p:sp>
        <p:nvSpPr>
          <p:cNvPr id="411" name="Google Shape;411;p30"/>
          <p:cNvSpPr txBox="1"/>
          <p:nvPr/>
        </p:nvSpPr>
        <p:spPr>
          <a:xfrm>
            <a:off x="899151" y="2070580"/>
            <a:ext cx="8000150" cy="42400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endParaRPr sz="2000" b="0" i="0" u="none" strike="noStrike" cap="none" dirty="0">
              <a:solidFill>
                <a:srgbClr val="3F3F3F"/>
              </a:solidFill>
              <a:latin typeface="Calibri"/>
              <a:ea typeface="Calibri"/>
              <a:cs typeface="Calibri"/>
              <a:sym typeface="Calibri"/>
            </a:endParaRPr>
          </a:p>
        </p:txBody>
      </p:sp>
      <p:pic>
        <p:nvPicPr>
          <p:cNvPr id="2" name="Imagen 1">
            <a:extLst>
              <a:ext uri="{FF2B5EF4-FFF2-40B4-BE49-F238E27FC236}">
                <a16:creationId xmlns:a16="http://schemas.microsoft.com/office/drawing/2014/main" id="{0FD6A1E6-E78D-4DF8-9C36-5A39A5631C5D}"/>
              </a:ext>
            </a:extLst>
          </p:cNvPr>
          <p:cNvPicPr>
            <a:picLocks noChangeAspect="1"/>
          </p:cNvPicPr>
          <p:nvPr/>
        </p:nvPicPr>
        <p:blipFill>
          <a:blip r:embed="rId3"/>
          <a:stretch>
            <a:fillRect/>
          </a:stretch>
        </p:blipFill>
        <p:spPr>
          <a:xfrm>
            <a:off x="808616" y="3114026"/>
            <a:ext cx="2943225" cy="192405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Google Shape;416;p31"/>
          <p:cNvPicPr preferRelativeResize="0"/>
          <p:nvPr/>
        </p:nvPicPr>
        <p:blipFill rotWithShape="1">
          <a:blip r:embed="rId3">
            <a:alphaModFix/>
          </a:blip>
          <a:srcRect/>
          <a:stretch/>
        </p:blipFill>
        <p:spPr>
          <a:xfrm>
            <a:off x="1" y="0"/>
            <a:ext cx="9144000" cy="6858000"/>
          </a:xfrm>
          <a:prstGeom prst="rect">
            <a:avLst/>
          </a:prstGeom>
          <a:noFill/>
          <a:ln>
            <a:noFill/>
          </a:ln>
        </p:spPr>
      </p:pic>
      <p:sp>
        <p:nvSpPr>
          <p:cNvPr id="417" name="Google Shape;417;p31"/>
          <p:cNvSpPr txBox="1"/>
          <p:nvPr/>
        </p:nvSpPr>
        <p:spPr>
          <a:xfrm>
            <a:off x="1127578" y="5296746"/>
            <a:ext cx="6020954" cy="88758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5400"/>
              <a:buFont typeface="Calibri"/>
              <a:buNone/>
            </a:pPr>
            <a:r>
              <a:rPr lang="es-CO" sz="5400" b="1" i="0" u="none" strike="noStrike" cap="none" dirty="0">
                <a:solidFill>
                  <a:srgbClr val="FFC000"/>
                </a:solidFill>
                <a:latin typeface="Calibri"/>
                <a:ea typeface="Calibri"/>
                <a:cs typeface="Calibri"/>
                <a:sym typeface="Calibri"/>
              </a:rPr>
              <a:t>GRACIAS</a:t>
            </a:r>
            <a:endParaRPr sz="5400" b="0" i="0" u="none" strike="noStrike" cap="none" dirty="0">
              <a:solidFill>
                <a:srgbClr val="FFC000"/>
              </a:solidFill>
              <a:latin typeface="Calibri"/>
              <a:ea typeface="Calibri"/>
              <a:cs typeface="Calibri"/>
              <a:sym typeface="Calibri"/>
            </a:endParaRPr>
          </a:p>
        </p:txBody>
      </p:sp>
      <p:pic>
        <p:nvPicPr>
          <p:cNvPr id="418" name="Google Shape;418;p31"/>
          <p:cNvPicPr preferRelativeResize="0"/>
          <p:nvPr/>
        </p:nvPicPr>
        <p:blipFill rotWithShape="1">
          <a:blip r:embed="rId4">
            <a:alphaModFix/>
          </a:blip>
          <a:srcRect l="50000" t="11628" r="-3743" b="17500"/>
          <a:stretch/>
        </p:blipFill>
        <p:spPr>
          <a:xfrm>
            <a:off x="1" y="0"/>
            <a:ext cx="3286068"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35" name="Google Shape;135;p5"/>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JUSTIFICACIÓN</a:t>
            </a:r>
            <a:endParaRPr sz="4400" b="0" i="0" u="none" strike="noStrike" cap="none" dirty="0">
              <a:solidFill>
                <a:schemeClr val="lt1"/>
              </a:solidFill>
              <a:latin typeface="Calibri"/>
              <a:ea typeface="Calibri"/>
              <a:cs typeface="Calibri"/>
              <a:sym typeface="Calibri"/>
            </a:endParaRPr>
          </a:p>
        </p:txBody>
      </p:sp>
      <p:pic>
        <p:nvPicPr>
          <p:cNvPr id="136" name="Google Shape;136;p5"/>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5" name="Google Shape;145;p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Justificación del proyecto</a:t>
            </a:r>
            <a:endParaRPr sz="5400" b="0" i="0" u="none" strike="noStrike" cap="none" dirty="0">
              <a:solidFill>
                <a:schemeClr val="lt1"/>
              </a:solidFill>
              <a:latin typeface="Calibri"/>
              <a:ea typeface="Calibri"/>
              <a:cs typeface="Calibri"/>
              <a:sym typeface="Calibri"/>
            </a:endParaRPr>
          </a:p>
        </p:txBody>
      </p:sp>
      <p:sp>
        <p:nvSpPr>
          <p:cNvPr id="146" name="Google Shape;146;p6"/>
          <p:cNvSpPr/>
          <p:nvPr/>
        </p:nvSpPr>
        <p:spPr>
          <a:xfrm>
            <a:off x="116525" y="2180575"/>
            <a:ext cx="8930100" cy="1903494"/>
          </a:xfrm>
          <a:prstGeom prst="rect">
            <a:avLst/>
          </a:prstGeom>
          <a:noFill/>
          <a:ln>
            <a:noFill/>
          </a:ln>
        </p:spPr>
        <p:txBody>
          <a:bodyPr spcFirstLastPara="1" wrap="square" lIns="91425" tIns="45700" rIns="91425" bIns="45700" anchor="t" anchorCtr="0">
            <a:spAutoFit/>
          </a:bodyPr>
          <a:lstStyle/>
          <a:p>
            <a:pPr marR="0" lvl="0" algn="just" rtl="0">
              <a:lnSpc>
                <a:spcPct val="107000"/>
              </a:lnSpc>
              <a:spcBef>
                <a:spcPts val="0"/>
              </a:spcBef>
              <a:spcAft>
                <a:spcPts val="0"/>
              </a:spcAft>
              <a:buClr>
                <a:srgbClr val="8A8A8A"/>
              </a:buClr>
              <a:buSzPts val="2800"/>
            </a:pPr>
            <a:r>
              <a:rPr lang="es-419" sz="2800" dirty="0">
                <a:solidFill>
                  <a:srgbClr val="7F7F7F"/>
                </a:solidFill>
                <a:latin typeface="Calibri"/>
                <a:ea typeface="Calibri"/>
                <a:cs typeface="Calibri"/>
                <a:sym typeface="Calibri"/>
              </a:rPr>
              <a:t>	</a:t>
            </a:r>
            <a:endParaRPr sz="2800" dirty="0">
              <a:solidFill>
                <a:srgbClr val="7F7F7F"/>
              </a:solidFill>
              <a:latin typeface="Calibri"/>
              <a:ea typeface="Calibri"/>
              <a:cs typeface="Calibri"/>
              <a:sym typeface="Calibri"/>
            </a:endParaRPr>
          </a:p>
          <a:p>
            <a:pPr marL="0" marR="0" lvl="0" indent="0" algn="just" rtl="0">
              <a:lnSpc>
                <a:spcPct val="107000"/>
              </a:lnSpc>
              <a:spcBef>
                <a:spcPts val="0"/>
              </a:spcBef>
              <a:spcAft>
                <a:spcPts val="0"/>
              </a:spcAft>
              <a:buNone/>
            </a:pPr>
            <a:endParaRPr sz="2800" dirty="0">
              <a:solidFill>
                <a:srgbClr val="7F7F7F"/>
              </a:solidFill>
              <a:latin typeface="Calibri"/>
              <a:ea typeface="Calibri"/>
              <a:cs typeface="Calibri"/>
              <a:sym typeface="Calibri"/>
            </a:endParaRPr>
          </a:p>
          <a:p>
            <a:pPr marR="0" lvl="0" algn="just" rtl="0">
              <a:lnSpc>
                <a:spcPct val="107000"/>
              </a:lnSpc>
              <a:spcBef>
                <a:spcPts val="0"/>
              </a:spcBef>
              <a:spcAft>
                <a:spcPts val="0"/>
              </a:spcAft>
              <a:buClr>
                <a:srgbClr val="8A8A8A"/>
              </a:buClr>
              <a:buSzPts val="2800"/>
            </a:pPr>
            <a:endParaRPr sz="2800" dirty="0">
              <a:solidFill>
                <a:srgbClr val="7F7F7F"/>
              </a:solidFill>
              <a:latin typeface="Calibri"/>
              <a:ea typeface="Calibri"/>
              <a:cs typeface="Calibri"/>
              <a:sym typeface="Calibri"/>
            </a:endParaRPr>
          </a:p>
          <a:p>
            <a:pPr marL="0" marR="0" lvl="0" indent="0" algn="just" rtl="0">
              <a:lnSpc>
                <a:spcPct val="107000"/>
              </a:lnSpc>
              <a:spcBef>
                <a:spcPts val="0"/>
              </a:spcBef>
              <a:spcAft>
                <a:spcPts val="0"/>
              </a:spcAft>
              <a:buNone/>
            </a:pPr>
            <a:endParaRPr sz="2600" dirty="0">
              <a:solidFill>
                <a:srgbClr val="7F7F7F"/>
              </a:solidFill>
              <a:latin typeface="Calibri"/>
              <a:ea typeface="Calibri"/>
              <a:cs typeface="Calibri"/>
              <a:sym typeface="Calibri"/>
            </a:endParaRPr>
          </a:p>
        </p:txBody>
      </p:sp>
      <p:sp>
        <p:nvSpPr>
          <p:cNvPr id="2" name="Rectángulo 1"/>
          <p:cNvSpPr/>
          <p:nvPr/>
        </p:nvSpPr>
        <p:spPr>
          <a:xfrm>
            <a:off x="385393" y="2191341"/>
            <a:ext cx="8392363" cy="5112128"/>
          </a:xfrm>
          <a:prstGeom prst="rect">
            <a:avLst/>
          </a:prstGeom>
        </p:spPr>
        <p:txBody>
          <a:bodyPr wrap="square">
            <a:noAutofit/>
          </a:bodyPr>
          <a:lstStyle/>
          <a:p>
            <a:pPr lvl="5" algn="just">
              <a:buClr>
                <a:srgbClr val="8A8A8A"/>
              </a:buClr>
              <a:buSzPts val="2800"/>
            </a:pPr>
            <a:r>
              <a:rPr lang="es-MX" sz="1800" dirty="0">
                <a:solidFill>
                  <a:srgbClr val="8A8A8A"/>
                </a:solidFill>
                <a:latin typeface="Calibri"/>
                <a:ea typeface="Calibri"/>
                <a:cs typeface="Calibri"/>
                <a:sym typeface="Calibri"/>
              </a:rPr>
              <a:t>AseoMatic busca solucionar este inconveniente desarrollando un sistema web con los Modulo Gestión de usuarios , es importante ya que es el proceso por el cual los usuarios ingresan al sistema y también permite la creación, consulta, modificación y eliminación de los usuarios que entran a manipular el sistema además de que permite crear roles para llevar un control de lo que puede o no hacer determinado usuario y modulo Gestión de certificados laborales y nominas</a:t>
            </a:r>
            <a:r>
              <a:rPr lang="es-MX" sz="2000" b="1" dirty="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es importante ya que permite la crear ,consultar ,modificar y eliminar certificados laborales y nominas. </a:t>
            </a:r>
          </a:p>
          <a:p>
            <a:pPr lvl="5" algn="just">
              <a:buClr>
                <a:srgbClr val="8A8A8A"/>
              </a:buClr>
              <a:buSzPts val="2800"/>
            </a:pPr>
            <a:r>
              <a:rPr lang="es-MX" sz="1800" dirty="0">
                <a:solidFill>
                  <a:srgbClr val="8A8A8A"/>
                </a:solidFill>
                <a:latin typeface="Calibri"/>
                <a:ea typeface="Calibri"/>
                <a:cs typeface="Calibri"/>
                <a:sym typeface="Calibri"/>
              </a:rPr>
              <a:t>Por esta parte Modulo Gestión de Noticias, eventos y beneficios</a:t>
            </a:r>
            <a:r>
              <a:rPr lang="es-MX" sz="2000" b="1" dirty="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es importante ya que permite la creación ,consulta ,modificación y eliminación de publicaciones de eventos, noticias, beneficios y otros.</a:t>
            </a:r>
          </a:p>
          <a:p>
            <a:pPr lvl="5" algn="just">
              <a:buClr>
                <a:srgbClr val="8A8A8A"/>
              </a:buClr>
              <a:buSzPts val="2800"/>
            </a:pPr>
            <a:endParaRPr lang="es-MX" sz="1800" dirty="0">
              <a:solidFill>
                <a:srgbClr val="8A8A8A"/>
              </a:solidFill>
              <a:latin typeface="Calibri"/>
              <a:ea typeface="Calibri"/>
              <a:cs typeface="Calibri"/>
              <a:sym typeface="Calibri"/>
            </a:endParaRPr>
          </a:p>
          <a:p>
            <a:pPr lvl="5" algn="just">
              <a:buClr>
                <a:srgbClr val="8A8A8A"/>
              </a:buClr>
              <a:buSzPts val="2800"/>
            </a:pPr>
            <a:r>
              <a:rPr lang="es-MX" sz="1800" dirty="0">
                <a:solidFill>
                  <a:srgbClr val="8A8A8A"/>
                </a:solidFill>
                <a:latin typeface="Calibri"/>
                <a:ea typeface="Calibri"/>
                <a:cs typeface="Calibri"/>
                <a:sym typeface="Calibri"/>
              </a:rPr>
              <a:t>Conclusión general: la empresa Equidad S.A.S se vera beneficiada ya que los procesos que llevan a cabo para la certificación laboral, nomina , eventos, noticias  serán organizados y simplificados  por el sistema AseoMatic generando actualización en tiempo real de cada tarea o proceso que haga.</a:t>
            </a:r>
          </a:p>
          <a:p>
            <a:pPr lvl="5">
              <a:buClr>
                <a:srgbClr val="8A8A8A"/>
              </a:buClr>
              <a:buSzPts val="2800"/>
            </a:pPr>
            <a:endParaRPr lang="es-MX" sz="1800" dirty="0">
              <a:solidFill>
                <a:srgbClr val="8A8A8A"/>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72" name="Google Shape;172;p8"/>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OBJETIVOS</a:t>
            </a:r>
            <a:endParaRPr sz="4400" b="0" i="0" u="none" strike="noStrike" cap="none" dirty="0">
              <a:solidFill>
                <a:schemeClr val="lt1"/>
              </a:solidFill>
              <a:latin typeface="Calibri"/>
              <a:ea typeface="Calibri"/>
              <a:cs typeface="Calibri"/>
              <a:sym typeface="Calibri"/>
            </a:endParaRPr>
          </a:p>
        </p:txBody>
      </p:sp>
      <p:pic>
        <p:nvPicPr>
          <p:cNvPr id="173" name="Google Shape;173;p8"/>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79" name="Google Shape;179;p9"/>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0" name="Google Shape;180;p9"/>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1" name="Google Shape;181;p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82" name="Google Shape;182;p9"/>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 GENERAL</a:t>
            </a:r>
            <a:endParaRPr sz="5400" b="0" i="0" u="none" strike="noStrike" cap="none" dirty="0">
              <a:solidFill>
                <a:schemeClr val="lt1"/>
              </a:solidFill>
              <a:latin typeface="Calibri"/>
              <a:ea typeface="Calibri"/>
              <a:cs typeface="Calibri"/>
              <a:sym typeface="Calibri"/>
            </a:endParaRPr>
          </a:p>
        </p:txBody>
      </p:sp>
      <p:sp>
        <p:nvSpPr>
          <p:cNvPr id="183" name="Google Shape;183;p9"/>
          <p:cNvSpPr txBox="1"/>
          <p:nvPr/>
        </p:nvSpPr>
        <p:spPr>
          <a:xfrm>
            <a:off x="571950" y="2744657"/>
            <a:ext cx="8000100" cy="310196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8A8A8A"/>
              </a:buClr>
              <a:buSzPts val="3200"/>
              <a:buFont typeface="Arial"/>
              <a:buNone/>
            </a:pPr>
            <a:r>
              <a:rPr lang="es-CO" sz="2800" b="0" i="0" u="none" strike="noStrike" cap="none" dirty="0">
                <a:solidFill>
                  <a:srgbClr val="8A8A8A"/>
                </a:solidFill>
                <a:latin typeface="Calibri"/>
                <a:ea typeface="Calibri"/>
                <a:cs typeface="Calibri"/>
                <a:sym typeface="Calibri"/>
              </a:rPr>
              <a:t>Desarrollar un sistema de información web el  cual permita la </a:t>
            </a:r>
            <a:r>
              <a:rPr lang="es-CO" sz="2800" dirty="0">
                <a:solidFill>
                  <a:srgbClr val="8A8A8A"/>
                </a:solidFill>
                <a:latin typeface="Calibri"/>
                <a:ea typeface="Calibri"/>
                <a:cs typeface="Calibri"/>
                <a:sym typeface="Calibri"/>
              </a:rPr>
              <a:t>administración global del manejo y entrega de </a:t>
            </a:r>
            <a:r>
              <a:rPr lang="es-CO" sz="2800" dirty="0" smtClean="0">
                <a:solidFill>
                  <a:srgbClr val="8A8A8A"/>
                </a:solidFill>
                <a:latin typeface="Calibri"/>
                <a:ea typeface="Calibri"/>
                <a:cs typeface="Calibri"/>
                <a:sym typeface="Calibri"/>
              </a:rPr>
              <a:t>desprendibles de pago,  </a:t>
            </a:r>
            <a:r>
              <a:rPr lang="es-CO" sz="2800" dirty="0">
                <a:solidFill>
                  <a:srgbClr val="8A8A8A"/>
                </a:solidFill>
                <a:latin typeface="Calibri"/>
                <a:ea typeface="Calibri"/>
                <a:cs typeface="Calibri"/>
                <a:sym typeface="Calibri"/>
              </a:rPr>
              <a:t>noticias</a:t>
            </a:r>
            <a:r>
              <a:rPr lang="es-CO" sz="2800" dirty="0" smtClean="0">
                <a:solidFill>
                  <a:srgbClr val="8A8A8A"/>
                </a:solidFill>
                <a:latin typeface="Calibri"/>
                <a:ea typeface="Calibri"/>
                <a:cs typeface="Calibri"/>
                <a:sym typeface="Calibri"/>
              </a:rPr>
              <a:t>, y  </a:t>
            </a:r>
            <a:r>
              <a:rPr lang="es-CO" sz="2800" dirty="0">
                <a:solidFill>
                  <a:srgbClr val="8A8A8A"/>
                </a:solidFill>
                <a:latin typeface="Calibri"/>
                <a:ea typeface="Calibri"/>
                <a:cs typeface="Calibri"/>
                <a:sym typeface="Calibri"/>
              </a:rPr>
              <a:t>eventos referentes a la empresa.</a:t>
            </a:r>
            <a:endParaRP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9" name="Google Shape;189;p1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0" name="Google Shape;190;p1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1" name="Google Shape;191;p10"/>
          <p:cNvSpPr txBox="1"/>
          <p:nvPr/>
        </p:nvSpPr>
        <p:spPr>
          <a:xfrm>
            <a:off x="0" y="493407"/>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92" name="Google Shape;192;p1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OBJETIVOS ESPECÍFICOS</a:t>
            </a:r>
            <a:endParaRPr sz="5400" b="0" i="0" u="none" strike="noStrike" cap="none" dirty="0">
              <a:solidFill>
                <a:schemeClr val="lt1"/>
              </a:solidFill>
              <a:latin typeface="Calibri"/>
              <a:ea typeface="Calibri"/>
              <a:cs typeface="Calibri"/>
              <a:sym typeface="Calibri"/>
            </a:endParaRPr>
          </a:p>
        </p:txBody>
      </p:sp>
      <p:sp>
        <p:nvSpPr>
          <p:cNvPr id="2" name="CuadroTexto 1"/>
          <p:cNvSpPr txBox="1"/>
          <p:nvPr/>
        </p:nvSpPr>
        <p:spPr>
          <a:xfrm>
            <a:off x="970204" y="3077995"/>
            <a:ext cx="7858043" cy="2308324"/>
          </a:xfrm>
          <a:prstGeom prst="rect">
            <a:avLst/>
          </a:prstGeom>
          <a:noFill/>
        </p:spPr>
        <p:txBody>
          <a:bodyPr wrap="square" rtlCol="0">
            <a:spAutoFit/>
          </a:bodyPr>
          <a:lstStyle/>
          <a:p>
            <a:pPr marL="457200" indent="-457200">
              <a:buFont typeface="+mj-lt"/>
              <a:buAutoNum type="arabicPeriod"/>
            </a:pPr>
            <a:r>
              <a:rPr lang="es-CO" sz="2400" dirty="0">
                <a:solidFill>
                  <a:schemeClr val="bg1">
                    <a:lumMod val="50000"/>
                  </a:schemeClr>
                </a:solidFill>
                <a:latin typeface="Calibri" panose="020F0502020204030204" pitchFamily="34" charset="0"/>
                <a:cs typeface="Calibri" panose="020F0502020204030204" pitchFamily="34" charset="0"/>
              </a:rPr>
              <a:t>Gestionar </a:t>
            </a:r>
            <a:r>
              <a:rPr lang="es-CO" sz="2400" dirty="0" smtClean="0">
                <a:solidFill>
                  <a:schemeClr val="bg1">
                    <a:lumMod val="50000"/>
                  </a:schemeClr>
                </a:solidFill>
                <a:latin typeface="Calibri" panose="020F0502020204030204" pitchFamily="34" charset="0"/>
                <a:cs typeface="Calibri" panose="020F0502020204030204" pitchFamily="34" charset="0"/>
              </a:rPr>
              <a:t>funciones del usuario en el sistema</a:t>
            </a:r>
            <a:r>
              <a:rPr lang="es-MX" sz="2400" dirty="0" smtClean="0">
                <a:solidFill>
                  <a:schemeClr val="bg1">
                    <a:lumMod val="50000"/>
                  </a:schemeClr>
                </a:solidFill>
                <a:latin typeface="Calibri" panose="020F0502020204030204" pitchFamily="34" charset="0"/>
                <a:cs typeface="Calibri" panose="020F0502020204030204" pitchFamily="34" charset="0"/>
              </a:rPr>
              <a:t>.</a:t>
            </a:r>
            <a:endParaRPr lang="es-MX" sz="2400" dirty="0">
              <a:solidFill>
                <a:schemeClr val="bg1">
                  <a:lumMod val="50000"/>
                </a:schemeClr>
              </a:solidFill>
              <a:latin typeface="Calibri" panose="020F0502020204030204" pitchFamily="34" charset="0"/>
              <a:cs typeface="Calibri" panose="020F0502020204030204" pitchFamily="34" charset="0"/>
            </a:endParaRPr>
          </a:p>
          <a:p>
            <a:pPr marL="457200" indent="-457200">
              <a:buFont typeface="+mj-lt"/>
              <a:buAutoNum type="arabicPeriod"/>
            </a:pPr>
            <a:r>
              <a:rPr lang="es-MX" sz="2400" dirty="0">
                <a:solidFill>
                  <a:schemeClr val="bg1">
                    <a:lumMod val="50000"/>
                  </a:schemeClr>
                </a:solidFill>
                <a:latin typeface="Calibri" panose="020F0502020204030204" pitchFamily="34" charset="0"/>
                <a:cs typeface="Calibri" panose="020F0502020204030204" pitchFamily="34" charset="0"/>
              </a:rPr>
              <a:t>Gestionar actividades propuestas por el conjunto </a:t>
            </a:r>
            <a:r>
              <a:rPr lang="es-MX" sz="2400" dirty="0" smtClean="0">
                <a:solidFill>
                  <a:schemeClr val="bg1">
                    <a:lumMod val="50000"/>
                  </a:schemeClr>
                </a:solidFill>
                <a:latin typeface="Calibri" panose="020F0502020204030204" pitchFamily="34" charset="0"/>
                <a:cs typeface="Calibri" panose="020F0502020204030204" pitchFamily="34" charset="0"/>
              </a:rPr>
              <a:t>administrativo.</a:t>
            </a:r>
          </a:p>
          <a:p>
            <a:pPr marL="457200" indent="-457200">
              <a:buFont typeface="+mj-lt"/>
              <a:buAutoNum type="arabicPeriod"/>
            </a:pPr>
            <a:r>
              <a:rPr lang="es-MX" sz="2400" dirty="0" smtClean="0">
                <a:solidFill>
                  <a:schemeClr val="bg1">
                    <a:lumMod val="50000"/>
                  </a:schemeClr>
                </a:solidFill>
                <a:latin typeface="Calibri" panose="020F0502020204030204" pitchFamily="34" charset="0"/>
                <a:cs typeface="Calibri" panose="020F0502020204030204" pitchFamily="34" charset="0"/>
              </a:rPr>
              <a:t>Gestionar nominas de empleados. </a:t>
            </a:r>
            <a:endParaRPr lang="es-MX" sz="2400" dirty="0">
              <a:solidFill>
                <a:schemeClr val="bg1">
                  <a:lumMod val="50000"/>
                </a:schemeClr>
              </a:solidFill>
              <a:latin typeface="Calibri" panose="020F0502020204030204" pitchFamily="34" charset="0"/>
              <a:cs typeface="Calibri" panose="020F0502020204030204" pitchFamily="34" charset="0"/>
            </a:endParaRPr>
          </a:p>
          <a:p>
            <a:endParaRPr lang="es-MX" sz="2400" dirty="0">
              <a:solidFill>
                <a:schemeClr val="bg1">
                  <a:lumMod val="50000"/>
                </a:schemeClr>
              </a:solidFill>
              <a:latin typeface="Calibri" panose="020F0502020204030204" pitchFamily="34" charset="0"/>
              <a:cs typeface="Calibri" panose="020F0502020204030204" pitchFamily="34" charset="0"/>
            </a:endParaRPr>
          </a:p>
          <a:p>
            <a:endParaRPr lang="es-CO" sz="24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7510271"/>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4711</TotalTime>
  <Words>921</Words>
  <Application>Microsoft Office PowerPoint</Application>
  <PresentationFormat>Presentación en pantalla (4:3)</PresentationFormat>
  <Paragraphs>312</Paragraphs>
  <Slides>42</Slides>
  <Notes>22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42</vt:i4>
      </vt:variant>
    </vt:vector>
  </HeadingPairs>
  <TitlesOfParts>
    <vt:vector size="45" baseType="lpstr">
      <vt:lpstr>Arial</vt:lpstr>
      <vt:lpstr>Calibri</vt:lpstr>
      <vt:lpstr>Presentación SENA-GC-F-004-V1</vt:lpstr>
      <vt:lpstr>Presentación de PowerPoint</vt:lpstr>
      <vt:lpstr>Presentación de PowerPoint</vt:lpstr>
      <vt:lpstr>PLANTEAMIENTO DEL PROBLEMA</vt:lpstr>
      <vt:lpstr>Presentación de PowerPoint</vt:lpstr>
      <vt:lpstr>JUSTIFICACIÓN</vt:lpstr>
      <vt:lpstr>Presentación de PowerPoint</vt:lpstr>
      <vt:lpstr>OBJETIVOS</vt:lpstr>
      <vt:lpstr>Presentación de PowerPoint</vt:lpstr>
      <vt:lpstr>Presentación de PowerPoint</vt:lpstr>
      <vt:lpstr>DELIMITACIÓN Y ALCANCE</vt:lpstr>
      <vt:lpstr>Presentación de PowerPoint</vt:lpstr>
      <vt:lpstr>Diagrama de despliegue</vt:lpstr>
      <vt:lpstr>Presentación de PowerPoint</vt:lpstr>
      <vt:lpstr>Diagrama de clases</vt:lpstr>
      <vt:lpstr>Presentación de PowerPoint</vt:lpstr>
      <vt:lpstr>DIAGRAMAS DE PROCESOS</vt:lpstr>
      <vt:lpstr>Presentación de PowerPoint</vt:lpstr>
      <vt:lpstr>Presentación de PowerPoint</vt:lpstr>
      <vt:lpstr>Presentación de PowerPoint</vt:lpstr>
      <vt:lpstr>CASOS DE USO</vt:lpstr>
      <vt:lpstr>Presentación de PowerPoint</vt:lpstr>
      <vt:lpstr>Presentación de PowerPoint</vt:lpstr>
      <vt:lpstr>Presentación de PowerPoint</vt:lpstr>
      <vt:lpstr>CASOS DE USO EXTENDIDO</vt:lpstr>
      <vt:lpstr>Presentación de PowerPoint</vt:lpstr>
      <vt:lpstr>Presentación de PowerPoint</vt:lpstr>
      <vt:lpstr>Presentación de PowerPoint</vt:lpstr>
      <vt:lpstr>REQUISITOS FUNCIONALES</vt:lpstr>
      <vt:lpstr>Presentación de PowerPoint</vt:lpstr>
      <vt:lpstr>REQUISITOS NO FUNCIONALES</vt:lpstr>
      <vt:lpstr>Presentación de PowerPoint</vt:lpstr>
      <vt:lpstr>RESTRICCIONES</vt:lpstr>
      <vt:lpstr>Presentación de PowerPoint</vt:lpstr>
      <vt:lpstr>MOCKUPS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Hip-Hop</cp:lastModifiedBy>
  <cp:revision>135</cp:revision>
  <dcterms:created xsi:type="dcterms:W3CDTF">2015-08-06T22:24:59Z</dcterms:created>
  <dcterms:modified xsi:type="dcterms:W3CDTF">2020-11-22T15:50:04Z</dcterms:modified>
</cp:coreProperties>
</file>