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6" r:id="rId2"/>
    <p:sldId id="257" r:id="rId3"/>
    <p:sldId id="258" r:id="rId4"/>
    <p:sldId id="321" r:id="rId5"/>
    <p:sldId id="260" r:id="rId6"/>
    <p:sldId id="261" r:id="rId7"/>
    <p:sldId id="264" r:id="rId8"/>
    <p:sldId id="265" r:id="rId9"/>
    <p:sldId id="313" r:id="rId10"/>
    <p:sldId id="268" r:id="rId11"/>
    <p:sldId id="291" r:id="rId12"/>
    <p:sldId id="304" r:id="rId13"/>
    <p:sldId id="295" r:id="rId14"/>
    <p:sldId id="351" r:id="rId15"/>
    <p:sldId id="352" r:id="rId16"/>
    <p:sldId id="348" r:id="rId17"/>
    <p:sldId id="349" r:id="rId18"/>
    <p:sldId id="344" r:id="rId19"/>
    <p:sldId id="346" r:id="rId20"/>
    <p:sldId id="347" r:id="rId21"/>
    <p:sldId id="322" r:id="rId22"/>
    <p:sldId id="323"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53" r:id="rId43"/>
    <p:sldId id="288"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jJmz1Vlyn02yKCHItcX+SGp0+8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is david oviedo mercado" initials="ldom" lastIdx="1" clrIdx="0">
    <p:extLst>
      <p:ext uri="{19B8F6BF-5375-455C-9EA6-DF929625EA0E}">
        <p15:presenceInfo xmlns:p15="http://schemas.microsoft.com/office/powerpoint/2012/main" userId="195d16a06dbede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0D3D6-AF7F-4DB5-8ABB-7165910FB3EA}">
  <a:tblStyle styleId="{0670D3D6-AF7F-4DB5-8ABB-7165910FB3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84854" autoAdjust="0"/>
  </p:normalViewPr>
  <p:slideViewPr>
    <p:cSldViewPr snapToGrid="0">
      <p:cViewPr>
        <p:scale>
          <a:sx n="90" d="100"/>
          <a:sy n="90" d="100"/>
        </p:scale>
        <p:origin x="1368" y="-5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70473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83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59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95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369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15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73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8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367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9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73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0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O"/>
              <a:t>2</a:t>
            </a:fld>
            <a:endParaRPr dirty="0"/>
          </a:p>
        </p:txBody>
      </p:sp>
    </p:spTree>
    <p:extLst>
      <p:ext uri="{BB962C8B-B14F-4D97-AF65-F5344CB8AC3E}">
        <p14:creationId xmlns:p14="http://schemas.microsoft.com/office/powerpoint/2010/main" val="375085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3927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68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4" name="Google Shape;4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61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885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2" name="Google Shape;1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5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08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9" name="Google Shape;1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400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442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71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6" name="Google Shape;18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65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jpg"/><Relationship Id="rId1" Type="http://schemas.openxmlformats.org/officeDocument/2006/relationships/slideMaster" Target="../slideMasters/slideMaster1.xml"/><Relationship Id="rId5" Type="http://schemas.openxmlformats.org/officeDocument/2006/relationships/image" Target="../media/image26.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jpg"/><Relationship Id="rId1" Type="http://schemas.openxmlformats.org/officeDocument/2006/relationships/slideMaster" Target="../slideMasters/slideMaster1.xml"/><Relationship Id="rId5" Type="http://schemas.openxmlformats.org/officeDocument/2006/relationships/image" Target="../media/image28.png"/><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6.pn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11"/>
        <p:cNvGrpSpPr/>
        <p:nvPr/>
      </p:nvGrpSpPr>
      <p:grpSpPr>
        <a:xfrm>
          <a:off x="0" y="0"/>
          <a:ext cx="0" cy="0"/>
          <a:chOff x="0" y="0"/>
          <a:chExt cx="0" cy="0"/>
        </a:xfrm>
      </p:grpSpPr>
      <p:pic>
        <p:nvPicPr>
          <p:cNvPr id="12" name="Google Shape;12;p33"/>
          <p:cNvPicPr preferRelativeResize="0"/>
          <p:nvPr/>
        </p:nvPicPr>
        <p:blipFill rotWithShape="1">
          <a:blip r:embed="rId2">
            <a:alphaModFix/>
          </a:blip>
          <a:srcRect/>
          <a:stretch/>
        </p:blipFill>
        <p:spPr>
          <a:xfrm>
            <a:off x="5870973" y="1889901"/>
            <a:ext cx="3267075" cy="4876800"/>
          </a:xfrm>
          <a:prstGeom prst="rect">
            <a:avLst/>
          </a:prstGeom>
          <a:noFill/>
          <a:ln>
            <a:noFill/>
          </a:ln>
        </p:spPr>
      </p:pic>
      <p:pic>
        <p:nvPicPr>
          <p:cNvPr id="13" name="Google Shape;13;p33"/>
          <p:cNvPicPr preferRelativeResize="0"/>
          <p:nvPr/>
        </p:nvPicPr>
        <p:blipFill rotWithShape="1">
          <a:blip r:embed="rId3">
            <a:alphaModFix/>
          </a:blip>
          <a:srcRect l="10521" t="17753" r="14498" b="22946"/>
          <a:stretch/>
        </p:blipFill>
        <p:spPr>
          <a:xfrm>
            <a:off x="-90899" y="-71436"/>
            <a:ext cx="9270122" cy="6858001"/>
          </a:xfrm>
          <a:prstGeom prst="rect">
            <a:avLst/>
          </a:prstGeom>
          <a:noFill/>
          <a:ln>
            <a:noFill/>
          </a:ln>
        </p:spPr>
      </p:pic>
      <p:pic>
        <p:nvPicPr>
          <p:cNvPr id="14" name="Google Shape;14;p33"/>
          <p:cNvPicPr preferRelativeResize="0"/>
          <p:nvPr/>
        </p:nvPicPr>
        <p:blipFill rotWithShape="1">
          <a:blip r:embed="rId4">
            <a:alphaModFix/>
          </a:blip>
          <a:srcRect/>
          <a:stretch/>
        </p:blipFill>
        <p:spPr>
          <a:xfrm>
            <a:off x="80112" y="4525925"/>
            <a:ext cx="2319162" cy="1407645"/>
          </a:xfrm>
          <a:prstGeom prst="rect">
            <a:avLst/>
          </a:prstGeom>
          <a:noFill/>
          <a:ln>
            <a:noFill/>
          </a:ln>
        </p:spPr>
      </p:pic>
      <p:pic>
        <p:nvPicPr>
          <p:cNvPr id="15" name="Google Shape;15;p33"/>
          <p:cNvPicPr preferRelativeResize="0"/>
          <p:nvPr/>
        </p:nvPicPr>
        <p:blipFill rotWithShape="1">
          <a:blip r:embed="rId5">
            <a:alphaModFix/>
          </a:blip>
          <a:srcRect/>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75"/>
        <p:cNvGrpSpPr/>
        <p:nvPr/>
      </p:nvGrpSpPr>
      <p:grpSpPr>
        <a:xfrm>
          <a:off x="0" y="0"/>
          <a:ext cx="0" cy="0"/>
          <a:chOff x="0" y="0"/>
          <a:chExt cx="0" cy="0"/>
        </a:xfrm>
      </p:grpSpPr>
      <p:pic>
        <p:nvPicPr>
          <p:cNvPr id="76" name="Google Shape;76;p42"/>
          <p:cNvPicPr preferRelativeResize="0"/>
          <p:nvPr/>
        </p:nvPicPr>
        <p:blipFill rotWithShape="1">
          <a:blip r:embed="rId2">
            <a:alphaModFix/>
          </a:blip>
          <a:srcRect/>
          <a:stretch/>
        </p:blipFill>
        <p:spPr>
          <a:xfrm>
            <a:off x="-1" y="0"/>
            <a:ext cx="9144001" cy="6858000"/>
          </a:xfrm>
          <a:prstGeom prst="rect">
            <a:avLst/>
          </a:prstGeom>
          <a:noFill/>
          <a:ln>
            <a:noFill/>
          </a:ln>
        </p:spPr>
      </p:pic>
      <p:grpSp>
        <p:nvGrpSpPr>
          <p:cNvPr id="77" name="Google Shape;77;p42"/>
          <p:cNvGrpSpPr/>
          <p:nvPr/>
        </p:nvGrpSpPr>
        <p:grpSpPr>
          <a:xfrm>
            <a:off x="0" y="0"/>
            <a:ext cx="9144001" cy="6858000"/>
            <a:chOff x="0" y="0"/>
            <a:chExt cx="9144001" cy="6858000"/>
          </a:xfrm>
        </p:grpSpPr>
        <p:sp>
          <p:nvSpPr>
            <p:cNvPr id="78" name="Google Shape;78;p42"/>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79" name="Google Shape;79;p42"/>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80" name="Google Shape;80;p42"/>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81" name="Google Shape;81;p4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2" name="Google Shape;82;p42"/>
          <p:cNvPicPr preferRelativeResize="0"/>
          <p:nvPr/>
        </p:nvPicPr>
        <p:blipFill rotWithShape="1">
          <a:blip r:embed="rId5">
            <a:alphaModFix/>
          </a:blip>
          <a:srcRect/>
          <a:stretch/>
        </p:blipFill>
        <p:spPr>
          <a:xfrm>
            <a:off x="8017183" y="2853376"/>
            <a:ext cx="696913" cy="561975"/>
          </a:xfrm>
          <a:prstGeom prst="rect">
            <a:avLst/>
          </a:prstGeom>
          <a:noFill/>
          <a:ln>
            <a:noFill/>
          </a:ln>
        </p:spPr>
      </p:pic>
      <p:sp>
        <p:nvSpPr>
          <p:cNvPr id="83" name="Google Shape;83;p4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84"/>
        <p:cNvGrpSpPr/>
        <p:nvPr/>
      </p:nvGrpSpPr>
      <p:grpSpPr>
        <a:xfrm>
          <a:off x="0" y="0"/>
          <a:ext cx="0" cy="0"/>
          <a:chOff x="0" y="0"/>
          <a:chExt cx="0" cy="0"/>
        </a:xfrm>
      </p:grpSpPr>
      <p:pic>
        <p:nvPicPr>
          <p:cNvPr id="85" name="Google Shape;85;p43"/>
          <p:cNvPicPr preferRelativeResize="0"/>
          <p:nvPr/>
        </p:nvPicPr>
        <p:blipFill rotWithShape="1">
          <a:blip r:embed="rId2">
            <a:alphaModFix/>
          </a:blip>
          <a:srcRect/>
          <a:stretch/>
        </p:blipFill>
        <p:spPr>
          <a:xfrm>
            <a:off x="27295" y="-40944"/>
            <a:ext cx="9366758" cy="7025068"/>
          </a:xfrm>
          <a:prstGeom prst="rect">
            <a:avLst/>
          </a:prstGeom>
          <a:noFill/>
          <a:ln>
            <a:noFill/>
          </a:ln>
        </p:spPr>
      </p:pic>
      <p:sp>
        <p:nvSpPr>
          <p:cNvPr id="86" name="Google Shape;86;p43"/>
          <p:cNvSpPr/>
          <p:nvPr/>
        </p:nvSpPr>
        <p:spPr>
          <a:xfrm>
            <a:off x="95534" y="137072"/>
            <a:ext cx="9075762"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87" name="Google Shape;87;p4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88" name="Google Shape;88;p43"/>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89" name="Google Shape;89;p43"/>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90" name="Google Shape;90;p43"/>
          <p:cNvPicPr preferRelativeResize="0"/>
          <p:nvPr/>
        </p:nvPicPr>
        <p:blipFill rotWithShape="1">
          <a:blip r:embed="rId5">
            <a:alphaModFix/>
          </a:blip>
          <a:srcRect/>
          <a:stretch/>
        </p:blipFill>
        <p:spPr>
          <a:xfrm>
            <a:off x="7919398" y="2620370"/>
            <a:ext cx="821994" cy="709233"/>
          </a:xfrm>
          <a:prstGeom prst="rect">
            <a:avLst/>
          </a:prstGeom>
          <a:noFill/>
          <a:ln>
            <a:noFill/>
          </a:ln>
        </p:spPr>
      </p:pic>
      <p:sp>
        <p:nvSpPr>
          <p:cNvPr id="91" name="Google Shape;91;p43"/>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92"/>
        <p:cNvGrpSpPr/>
        <p:nvPr/>
      </p:nvGrpSpPr>
      <p:grpSpPr>
        <a:xfrm>
          <a:off x="0" y="0"/>
          <a:ext cx="0" cy="0"/>
          <a:chOff x="0" y="0"/>
          <a:chExt cx="0" cy="0"/>
        </a:xfrm>
      </p:grpSpPr>
      <p:pic>
        <p:nvPicPr>
          <p:cNvPr id="93" name="Google Shape;93;p44"/>
          <p:cNvPicPr preferRelativeResize="0"/>
          <p:nvPr/>
        </p:nvPicPr>
        <p:blipFill rotWithShape="1">
          <a:blip r:embed="rId2">
            <a:alphaModFix/>
          </a:blip>
          <a:srcRect/>
          <a:stretch/>
        </p:blipFill>
        <p:spPr>
          <a:xfrm flipH="1">
            <a:off x="207278" y="0"/>
            <a:ext cx="8936719" cy="6898944"/>
          </a:xfrm>
          <a:prstGeom prst="rect">
            <a:avLst/>
          </a:prstGeom>
          <a:noFill/>
          <a:ln>
            <a:noFill/>
          </a:ln>
        </p:spPr>
      </p:pic>
      <p:sp>
        <p:nvSpPr>
          <p:cNvPr id="94" name="Google Shape;94;p44"/>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5" name="Google Shape;95;p44"/>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96" name="Google Shape;96;p44"/>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97" name="Google Shape;97;p44"/>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98" name="Google Shape;98;p44"/>
          <p:cNvPicPr preferRelativeResize="0"/>
          <p:nvPr/>
        </p:nvPicPr>
        <p:blipFill rotWithShape="1">
          <a:blip r:embed="rId5">
            <a:alphaModFix/>
          </a:blip>
          <a:srcRect/>
          <a:stretch/>
        </p:blipFill>
        <p:spPr>
          <a:xfrm>
            <a:off x="7783740" y="1746912"/>
            <a:ext cx="859810" cy="859810"/>
          </a:xfrm>
          <a:prstGeom prst="rect">
            <a:avLst/>
          </a:prstGeom>
          <a:noFill/>
          <a:ln>
            <a:noFill/>
          </a:ln>
        </p:spPr>
      </p:pic>
      <p:sp>
        <p:nvSpPr>
          <p:cNvPr id="99" name="Google Shape;99;p44"/>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4239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12731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6788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104969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780570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7062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39552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
        <p:nvSpPr>
          <p:cNvPr id="17" name="Google Shape;17;p34"/>
          <p:cNvSpPr/>
          <p:nvPr/>
        </p:nvSpPr>
        <p:spPr>
          <a:xfrm rot="-803363">
            <a:off x="-2292201" y="-163131"/>
            <a:ext cx="11941668"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 name="Google Shape;18;p3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 name="Google Shape;19;p3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20"/>
        <p:cNvGrpSpPr/>
        <p:nvPr/>
      </p:nvGrpSpPr>
      <p:grpSpPr>
        <a:xfrm>
          <a:off x="0" y="0"/>
          <a:ext cx="0" cy="0"/>
          <a:chOff x="0" y="0"/>
          <a:chExt cx="0" cy="0"/>
        </a:xfrm>
      </p:grpSpPr>
      <p:grpSp>
        <p:nvGrpSpPr>
          <p:cNvPr id="21" name="Google Shape;21;p35"/>
          <p:cNvGrpSpPr/>
          <p:nvPr/>
        </p:nvGrpSpPr>
        <p:grpSpPr>
          <a:xfrm>
            <a:off x="0" y="0"/>
            <a:ext cx="9144001" cy="6858000"/>
            <a:chOff x="0" y="0"/>
            <a:chExt cx="9144001" cy="6858000"/>
          </a:xfrm>
        </p:grpSpPr>
        <p:sp>
          <p:nvSpPr>
            <p:cNvPr id="22" name="Google Shape;22;p35"/>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23" name="Google Shape;23;p35"/>
            <p:cNvPicPr preferRelativeResize="0"/>
            <p:nvPr/>
          </p:nvPicPr>
          <p:blipFill rotWithShape="1">
            <a:blip r:embed="rId2">
              <a:alphaModFix/>
            </a:blip>
            <a:srcRect l="50000" t="14562" r="-4532" b="14561"/>
            <a:stretch/>
          </p:blipFill>
          <p:spPr>
            <a:xfrm>
              <a:off x="0" y="0"/>
              <a:ext cx="3209130" cy="6858000"/>
            </a:xfrm>
            <a:prstGeom prst="rect">
              <a:avLst/>
            </a:prstGeom>
            <a:noFill/>
            <a:ln>
              <a:noFill/>
            </a:ln>
          </p:spPr>
        </p:pic>
        <p:pic>
          <p:nvPicPr>
            <p:cNvPr id="24" name="Google Shape;24;p35"/>
            <p:cNvPicPr preferRelativeResize="0"/>
            <p:nvPr/>
          </p:nvPicPr>
          <p:blipFill rotWithShape="1">
            <a:blip r:embed="rId3">
              <a:alphaModFix/>
            </a:blip>
            <a:srcRect t="14312" r="17371"/>
            <a:stretch/>
          </p:blipFill>
          <p:spPr>
            <a:xfrm>
              <a:off x="6788150" y="0"/>
              <a:ext cx="2355851" cy="6400800"/>
            </a:xfrm>
            <a:prstGeom prst="rect">
              <a:avLst/>
            </a:prstGeom>
            <a:noFill/>
            <a:ln>
              <a:noFill/>
            </a:ln>
          </p:spPr>
        </p:pic>
        <p:pic>
          <p:nvPicPr>
            <p:cNvPr id="25" name="Google Shape;25;p35"/>
            <p:cNvPicPr preferRelativeResize="0"/>
            <p:nvPr/>
          </p:nvPicPr>
          <p:blipFill rotWithShape="1">
            <a:blip r:embed="rId4">
              <a:alphaModFix/>
            </a:blip>
            <a:srcRect/>
            <a:stretch/>
          </p:blipFill>
          <p:spPr>
            <a:xfrm>
              <a:off x="8061325" y="2782887"/>
              <a:ext cx="573087" cy="550863"/>
            </a:xfrm>
            <a:prstGeom prst="rect">
              <a:avLst/>
            </a:prstGeom>
            <a:noFill/>
            <a:ln>
              <a:noFill/>
            </a:ln>
          </p:spPr>
        </p:pic>
      </p:grpSp>
      <p:sp>
        <p:nvSpPr>
          <p:cNvPr id="26" name="Google Shape;26;p3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7" name="Google Shape;27;p35"/>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pic>
        <p:nvPicPr>
          <p:cNvPr id="28" name="Google Shape;28;p35"/>
          <p:cNvPicPr preferRelativeResize="0"/>
          <p:nvPr/>
        </p:nvPicPr>
        <p:blipFill rotWithShape="1">
          <a:blip r:embed="rId5">
            <a:alphaModFix/>
          </a:blip>
          <a:srcRect/>
          <a:stretch/>
        </p:blipFill>
        <p:spPr>
          <a:xfrm>
            <a:off x="3006179" y="607767"/>
            <a:ext cx="3593005" cy="35930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9"/>
        <p:cNvGrpSpPr/>
        <p:nvPr/>
      </p:nvGrpSpPr>
      <p:grpSpPr>
        <a:xfrm>
          <a:off x="0" y="0"/>
          <a:ext cx="0" cy="0"/>
          <a:chOff x="0" y="0"/>
          <a:chExt cx="0" cy="0"/>
        </a:xfrm>
      </p:grpSpPr>
      <p:sp>
        <p:nvSpPr>
          <p:cNvPr id="30" name="Google Shape;30;p36"/>
          <p:cNvSpPr/>
          <p:nvPr/>
        </p:nvSpPr>
        <p:spPr>
          <a:xfrm rot="-803363">
            <a:off x="-2292201" y="-163131"/>
            <a:ext cx="11941668" cy="1608631"/>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1" name="Google Shape;31;p3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2" name="Google Shape;32;p36"/>
          <p:cNvSpPr/>
          <p:nvPr/>
        </p:nvSpPr>
        <p:spPr>
          <a:xfrm>
            <a:off x="-968311" y="198126"/>
            <a:ext cx="10631006" cy="142595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33"/>
        <p:cNvGrpSpPr/>
        <p:nvPr/>
      </p:nvGrpSpPr>
      <p:grpSpPr>
        <a:xfrm>
          <a:off x="0" y="0"/>
          <a:ext cx="0" cy="0"/>
          <a:chOff x="0" y="0"/>
          <a:chExt cx="0" cy="0"/>
        </a:xfrm>
      </p:grpSpPr>
      <p:grpSp>
        <p:nvGrpSpPr>
          <p:cNvPr id="34" name="Google Shape;34;p37"/>
          <p:cNvGrpSpPr/>
          <p:nvPr/>
        </p:nvGrpSpPr>
        <p:grpSpPr>
          <a:xfrm>
            <a:off x="-495300" y="-1270341"/>
            <a:ext cx="10278090" cy="9017494"/>
            <a:chOff x="-495300" y="-1270341"/>
            <a:chExt cx="10278090" cy="9017494"/>
          </a:xfrm>
        </p:grpSpPr>
        <p:pic>
          <p:nvPicPr>
            <p:cNvPr id="35" name="Google Shape;35;p37"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36" name="Google Shape;36;p37"/>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37" name="Google Shape;37;p37"/>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38" name="Google Shape;38;p37"/>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39" name="Google Shape;39;p37"/>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40" name="Google Shape;40;p37"/>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
        <p:nvSpPr>
          <p:cNvPr id="41" name="Google Shape;41;p37"/>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chemeClr val="lt1"/>
                </a:solidFill>
                <a:latin typeface="Calibri"/>
                <a:ea typeface="Calibri"/>
                <a:cs typeface="Calibri"/>
                <a:sym typeface="Calibri"/>
              </a:rPr>
              <a:t>GC-F-004 V.01</a:t>
            </a: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42"/>
        <p:cNvGrpSpPr/>
        <p:nvPr/>
      </p:nvGrpSpPr>
      <p:grpSpPr>
        <a:xfrm>
          <a:off x="0" y="0"/>
          <a:ext cx="0" cy="0"/>
          <a:chOff x="0" y="0"/>
          <a:chExt cx="0" cy="0"/>
        </a:xfrm>
      </p:grpSpPr>
      <p:pic>
        <p:nvPicPr>
          <p:cNvPr id="43" name="Google Shape;43;p38" descr="D:\Fotos\Fondo Emprender\emprendedores\_MG_4258.jpg"/>
          <p:cNvPicPr preferRelativeResize="0"/>
          <p:nvPr/>
        </p:nvPicPr>
        <p:blipFill rotWithShape="1">
          <a:blip r:embed="rId2">
            <a:alphaModFix/>
          </a:blip>
          <a:srcRect/>
          <a:stretch/>
        </p:blipFill>
        <p:spPr>
          <a:xfrm>
            <a:off x="1" y="-1"/>
            <a:ext cx="9143999" cy="6858001"/>
          </a:xfrm>
          <a:prstGeom prst="rect">
            <a:avLst/>
          </a:prstGeom>
          <a:noFill/>
          <a:ln>
            <a:noFill/>
          </a:ln>
        </p:spPr>
      </p:pic>
      <p:sp>
        <p:nvSpPr>
          <p:cNvPr id="44" name="Google Shape;44;p38"/>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45" name="Google Shape;45;p3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46" name="Google Shape;46;p38"/>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47" name="Google Shape;47;p38"/>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48" name="Google Shape;48;p38"/>
          <p:cNvPicPr preferRelativeResize="0"/>
          <p:nvPr/>
        </p:nvPicPr>
        <p:blipFill rotWithShape="1">
          <a:blip r:embed="rId5">
            <a:alphaModFix/>
          </a:blip>
          <a:srcRect/>
          <a:stretch/>
        </p:blipFill>
        <p:spPr>
          <a:xfrm>
            <a:off x="7859987" y="1859884"/>
            <a:ext cx="706907" cy="696439"/>
          </a:xfrm>
          <a:prstGeom prst="rect">
            <a:avLst/>
          </a:prstGeom>
          <a:noFill/>
          <a:ln>
            <a:noFill/>
          </a:ln>
        </p:spPr>
      </p:pic>
      <p:sp>
        <p:nvSpPr>
          <p:cNvPr id="49" name="Google Shape;49;p38"/>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50"/>
        <p:cNvGrpSpPr/>
        <p:nvPr/>
      </p:nvGrpSpPr>
      <p:grpSpPr>
        <a:xfrm>
          <a:off x="0" y="0"/>
          <a:ext cx="0" cy="0"/>
          <a:chOff x="0" y="0"/>
          <a:chExt cx="0" cy="0"/>
        </a:xfrm>
      </p:grpSpPr>
      <p:pic>
        <p:nvPicPr>
          <p:cNvPr id="51" name="Google Shape;51;p39"/>
          <p:cNvPicPr preferRelativeResize="0"/>
          <p:nvPr/>
        </p:nvPicPr>
        <p:blipFill rotWithShape="1">
          <a:blip r:embed="rId2">
            <a:alphaModFix/>
          </a:blip>
          <a:srcRect/>
          <a:stretch/>
        </p:blipFill>
        <p:spPr>
          <a:xfrm>
            <a:off x="-1" y="-1"/>
            <a:ext cx="9144001" cy="6858001"/>
          </a:xfrm>
          <a:prstGeom prst="rect">
            <a:avLst/>
          </a:prstGeom>
          <a:noFill/>
          <a:ln>
            <a:noFill/>
          </a:ln>
        </p:spPr>
      </p:pic>
      <p:grpSp>
        <p:nvGrpSpPr>
          <p:cNvPr id="52" name="Google Shape;52;p39"/>
          <p:cNvGrpSpPr/>
          <p:nvPr/>
        </p:nvGrpSpPr>
        <p:grpSpPr>
          <a:xfrm>
            <a:off x="0" y="0"/>
            <a:ext cx="9144001" cy="6858000"/>
            <a:chOff x="0" y="0"/>
            <a:chExt cx="9144001" cy="6858000"/>
          </a:xfrm>
        </p:grpSpPr>
        <p:sp>
          <p:nvSpPr>
            <p:cNvPr id="53" name="Google Shape;53;p39"/>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4" name="Google Shape;54;p39"/>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55" name="Google Shape;55;p39"/>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56" name="Google Shape;56;p3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57" name="Google Shape;57;p39"/>
          <p:cNvPicPr preferRelativeResize="0"/>
          <p:nvPr/>
        </p:nvPicPr>
        <p:blipFill rotWithShape="1">
          <a:blip r:embed="rId5">
            <a:alphaModFix/>
          </a:blip>
          <a:srcRect/>
          <a:stretch/>
        </p:blipFill>
        <p:spPr>
          <a:xfrm>
            <a:off x="7997186" y="2762866"/>
            <a:ext cx="689614" cy="645662"/>
          </a:xfrm>
          <a:prstGeom prst="rect">
            <a:avLst/>
          </a:prstGeom>
          <a:noFill/>
          <a:ln>
            <a:noFill/>
          </a:ln>
        </p:spPr>
      </p:pic>
      <p:sp>
        <p:nvSpPr>
          <p:cNvPr id="58" name="Google Shape;58;p39"/>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59"/>
        <p:cNvGrpSpPr/>
        <p:nvPr/>
      </p:nvGrpSpPr>
      <p:grpSpPr>
        <a:xfrm>
          <a:off x="0" y="0"/>
          <a:ext cx="0" cy="0"/>
          <a:chOff x="0" y="0"/>
          <a:chExt cx="0" cy="0"/>
        </a:xfrm>
      </p:grpSpPr>
      <p:pic>
        <p:nvPicPr>
          <p:cNvPr id="60" name="Google Shape;60;p40"/>
          <p:cNvPicPr preferRelativeResize="0"/>
          <p:nvPr/>
        </p:nvPicPr>
        <p:blipFill rotWithShape="1">
          <a:blip r:embed="rId2">
            <a:alphaModFix/>
          </a:blip>
          <a:srcRect b="-934"/>
          <a:stretch/>
        </p:blipFill>
        <p:spPr>
          <a:xfrm>
            <a:off x="-1" y="0"/>
            <a:ext cx="9144001" cy="6984124"/>
          </a:xfrm>
          <a:prstGeom prst="rect">
            <a:avLst/>
          </a:prstGeom>
          <a:noFill/>
          <a:ln>
            <a:noFill/>
          </a:ln>
        </p:spPr>
      </p:pic>
      <p:sp>
        <p:nvSpPr>
          <p:cNvPr id="61" name="Google Shape;61;p40"/>
          <p:cNvSpPr/>
          <p:nvPr/>
        </p:nvSpPr>
        <p:spPr>
          <a:xfrm>
            <a:off x="95534" y="137072"/>
            <a:ext cx="9048466"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62" name="Google Shape;62;p40"/>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63" name="Google Shape;63;p40"/>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64" name="Google Shape;64;p40"/>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65" name="Google Shape;65;p40"/>
          <p:cNvPicPr preferRelativeResize="0"/>
          <p:nvPr/>
        </p:nvPicPr>
        <p:blipFill rotWithShape="1">
          <a:blip r:embed="rId5">
            <a:alphaModFix/>
          </a:blip>
          <a:srcRect/>
          <a:stretch/>
        </p:blipFill>
        <p:spPr>
          <a:xfrm>
            <a:off x="7916521" y="2641599"/>
            <a:ext cx="811224" cy="709642"/>
          </a:xfrm>
          <a:prstGeom prst="rect">
            <a:avLst/>
          </a:prstGeom>
          <a:noFill/>
          <a:ln>
            <a:noFill/>
          </a:ln>
        </p:spPr>
      </p:pic>
      <p:sp>
        <p:nvSpPr>
          <p:cNvPr id="66" name="Google Shape;66;p40"/>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67"/>
        <p:cNvGrpSpPr/>
        <p:nvPr/>
      </p:nvGrpSpPr>
      <p:grpSpPr>
        <a:xfrm>
          <a:off x="0" y="0"/>
          <a:ext cx="0" cy="0"/>
          <a:chOff x="0" y="0"/>
          <a:chExt cx="0" cy="0"/>
        </a:xfrm>
      </p:grpSpPr>
      <p:pic>
        <p:nvPicPr>
          <p:cNvPr id="68" name="Google Shape;68;p41"/>
          <p:cNvPicPr preferRelativeResize="0"/>
          <p:nvPr/>
        </p:nvPicPr>
        <p:blipFill rotWithShape="1">
          <a:blip r:embed="rId2">
            <a:alphaModFix/>
          </a:blip>
          <a:srcRect/>
          <a:stretch/>
        </p:blipFill>
        <p:spPr>
          <a:xfrm flipH="1">
            <a:off x="0" y="0"/>
            <a:ext cx="9144000" cy="6858000"/>
          </a:xfrm>
          <a:prstGeom prst="rect">
            <a:avLst/>
          </a:prstGeom>
          <a:noFill/>
          <a:ln>
            <a:noFill/>
          </a:ln>
        </p:spPr>
      </p:pic>
      <p:sp>
        <p:nvSpPr>
          <p:cNvPr id="69" name="Google Shape;69;p41"/>
          <p:cNvSpPr/>
          <p:nvPr/>
        </p:nvSpPr>
        <p:spPr>
          <a:xfrm>
            <a:off x="970893" y="4319752"/>
            <a:ext cx="9639300" cy="1702676"/>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70" name="Google Shape;70;p41"/>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pic>
        <p:nvPicPr>
          <p:cNvPr id="71" name="Google Shape;71;p41"/>
          <p:cNvPicPr preferRelativeResize="0"/>
          <p:nvPr/>
        </p:nvPicPr>
        <p:blipFill rotWithShape="1">
          <a:blip r:embed="rId3">
            <a:alphaModFix/>
          </a:blip>
          <a:srcRect l="50000" t="11628" r="-3743" b="17500"/>
          <a:stretch/>
        </p:blipFill>
        <p:spPr>
          <a:xfrm>
            <a:off x="1" y="0"/>
            <a:ext cx="3286068" cy="6858000"/>
          </a:xfrm>
          <a:prstGeom prst="rect">
            <a:avLst/>
          </a:prstGeom>
          <a:noFill/>
          <a:ln>
            <a:noFill/>
          </a:ln>
        </p:spPr>
      </p:pic>
      <p:pic>
        <p:nvPicPr>
          <p:cNvPr id="72" name="Google Shape;72;p41"/>
          <p:cNvPicPr preferRelativeResize="0"/>
          <p:nvPr/>
        </p:nvPicPr>
        <p:blipFill rotWithShape="1">
          <a:blip r:embed="rId4">
            <a:alphaModFix/>
          </a:blip>
          <a:srcRect/>
          <a:stretch/>
        </p:blipFill>
        <p:spPr>
          <a:xfrm>
            <a:off x="7260185" y="-307500"/>
            <a:ext cx="2361171" cy="6137056"/>
          </a:xfrm>
          <a:prstGeom prst="rect">
            <a:avLst/>
          </a:prstGeom>
          <a:noFill/>
          <a:ln>
            <a:noFill/>
          </a:ln>
        </p:spPr>
      </p:pic>
      <p:pic>
        <p:nvPicPr>
          <p:cNvPr id="73" name="Google Shape;73;p41"/>
          <p:cNvPicPr preferRelativeResize="0"/>
          <p:nvPr/>
        </p:nvPicPr>
        <p:blipFill rotWithShape="1">
          <a:blip r:embed="rId5">
            <a:alphaModFix/>
          </a:blip>
          <a:srcRect/>
          <a:stretch/>
        </p:blipFill>
        <p:spPr>
          <a:xfrm>
            <a:off x="7825335" y="1847763"/>
            <a:ext cx="765563" cy="720692"/>
          </a:xfrm>
          <a:prstGeom prst="rect">
            <a:avLst/>
          </a:prstGeom>
          <a:noFill/>
          <a:ln>
            <a:noFill/>
          </a:ln>
        </p:spPr>
      </p:pic>
      <p:sp>
        <p:nvSpPr>
          <p:cNvPr id="74" name="Google Shape;74;p41"/>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FFFFFF"/>
                </a:solidFill>
                <a:latin typeface="Calibri"/>
                <a:ea typeface="Calibri"/>
                <a:cs typeface="Calibri"/>
                <a:sym typeface="Calibri"/>
              </a:rPr>
              <a:t>GC-F-004 V.01</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p:nvPr/>
        </p:nvSpPr>
        <p:spPr>
          <a:xfrm>
            <a:off x="7650702" y="6334682"/>
            <a:ext cx="1493298" cy="52331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CO"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 id="2147483665" r:id="rId15"/>
    <p:sldLayoutId id="2147483666"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22067" y="135413"/>
            <a:ext cx="8481837"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99A5"/>
              </a:buClr>
              <a:buSzPts val="6000"/>
              <a:buFont typeface="Calibri"/>
              <a:buNone/>
            </a:pPr>
            <a:r>
              <a:rPr lang="es-419" sz="6000" b="1" i="0" u="none" strike="noStrike" cap="none" dirty="0">
                <a:solidFill>
                  <a:srgbClr val="0099A5"/>
                </a:solidFill>
                <a:latin typeface="Calibri"/>
                <a:ea typeface="Calibri"/>
                <a:cs typeface="Calibri"/>
                <a:sym typeface="Calibri"/>
              </a:rPr>
              <a:t>AseoMatic</a:t>
            </a:r>
            <a:endParaRPr sz="6000" b="1" i="0" u="none" strike="noStrike" cap="none" dirty="0">
              <a:solidFill>
                <a:srgbClr val="0099A5"/>
              </a:solidFill>
              <a:latin typeface="Calibri"/>
              <a:ea typeface="Calibri"/>
              <a:cs typeface="Calibri"/>
              <a:sym typeface="Calibri"/>
            </a:endParaRPr>
          </a:p>
        </p:txBody>
      </p:sp>
      <p:sp>
        <p:nvSpPr>
          <p:cNvPr id="2" name="CuadroTexto 1"/>
          <p:cNvSpPr txBox="1"/>
          <p:nvPr/>
        </p:nvSpPr>
        <p:spPr>
          <a:xfrm>
            <a:off x="31923" y="6027863"/>
            <a:ext cx="3700052" cy="523220"/>
          </a:xfrm>
          <a:prstGeom prst="rect">
            <a:avLst/>
          </a:prstGeom>
          <a:noFill/>
        </p:spPr>
        <p:txBody>
          <a:bodyPr wrap="none" rtlCol="0">
            <a:spAutoFit/>
          </a:bodyPr>
          <a:lstStyle/>
          <a:p>
            <a:r>
              <a:rPr lang="es-CO" sz="2800" dirty="0">
                <a:solidFill>
                  <a:srgbClr val="00999B"/>
                </a:solidFill>
                <a:latin typeface="Calibri" panose="020F0502020204030204" pitchFamily="34" charset="0"/>
                <a:cs typeface="Calibri" panose="020F0502020204030204" pitchFamily="34" charset="0"/>
              </a:rPr>
              <a:t>Bogotá D.C , Mayo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DELIMITACIÓN Y ALCANCE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4" name="Google Shape;144;p6"/>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lvl="0">
              <a:buClr>
                <a:schemeClr val="lt1"/>
              </a:buClr>
              <a:buSzPts val="5400"/>
            </a:pPr>
            <a:r>
              <a:rPr lang="es-CO" sz="5400" dirty="0">
                <a:solidFill>
                  <a:schemeClr val="lt1"/>
                </a:solidFill>
                <a:latin typeface="Calibri"/>
                <a:ea typeface="Calibri"/>
                <a:cs typeface="Calibri"/>
                <a:sym typeface="Calibri"/>
              </a:rPr>
              <a:t>DELIMITACIÓN Y ALCANCE</a:t>
            </a:r>
          </a:p>
        </p:txBody>
      </p:sp>
      <p:sp>
        <p:nvSpPr>
          <p:cNvPr id="146" name="Google Shape;146;p6"/>
          <p:cNvSpPr>
            <a:spLocks/>
          </p:cNvSpPr>
          <p:nvPr/>
        </p:nvSpPr>
        <p:spPr>
          <a:xfrm>
            <a:off x="562198" y="2245728"/>
            <a:ext cx="8019604" cy="4231272"/>
          </a:xfrm>
          <a:prstGeom prst="rect">
            <a:avLst/>
          </a:prstGeom>
          <a:noFill/>
          <a:ln>
            <a:noFill/>
          </a:ln>
        </p:spPr>
        <p:txBody>
          <a:bodyPr spcFirstLastPara="1" wrap="square" lIns="91425" tIns="45700" rIns="91425" bIns="45700" anchor="t" anchorCtr="0">
            <a:noAutofit/>
          </a:bodyPr>
          <a:lstStyle/>
          <a:p>
            <a:pPr algn="just">
              <a:lnSpc>
                <a:spcPct val="107000"/>
              </a:lnSpc>
              <a:buClr>
                <a:srgbClr val="8A8A8A"/>
              </a:buClr>
              <a:buSzPts val="2800"/>
            </a:pPr>
            <a:r>
              <a:rPr lang="es-MX" sz="2800" dirty="0">
                <a:solidFill>
                  <a:srgbClr val="8A8A8A"/>
                </a:solidFill>
                <a:latin typeface="Calibri"/>
                <a:ea typeface="Calibri"/>
                <a:cs typeface="Calibri"/>
                <a:sym typeface="Calibri"/>
              </a:rPr>
              <a:t>Este proyecto se centra en la implementación de un sistema de información que busca reducir los tiempos del proceso actual de la empresa Equidad S.A.S  donde se establece la entrega de 4 módulos los cuales son gestionar usuarios, gestionar desprendibles de  nomina, publicar noticias, eventos.  Cada uno cumpliendo con los respectivos requisitos funcionales y no funcionales. </a:t>
            </a:r>
          </a:p>
        </p:txBody>
      </p:sp>
    </p:spTree>
    <p:extLst>
      <p:ext uri="{BB962C8B-B14F-4D97-AF65-F5344CB8AC3E}">
        <p14:creationId xmlns:p14="http://schemas.microsoft.com/office/powerpoint/2010/main" val="54541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despliegue</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82361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424" y="1822208"/>
            <a:ext cx="6635151" cy="4994130"/>
          </a:xfrm>
          <a:prstGeom prst="rect">
            <a:avLst/>
          </a:prstGeom>
        </p:spPr>
      </p:pic>
    </p:spTree>
    <p:extLst>
      <p:ext uri="{BB962C8B-B14F-4D97-AF65-F5344CB8AC3E}">
        <p14:creationId xmlns:p14="http://schemas.microsoft.com/office/powerpoint/2010/main" val="229990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Modelo Entidad Relación</a:t>
            </a:r>
            <a:br>
              <a:rPr lang="es-CO" sz="4400" b="1" i="0" u="none" strike="noStrike" cap="none" dirty="0">
                <a:solidFill>
                  <a:schemeClr val="lt1"/>
                </a:solidFill>
                <a:latin typeface="Calibri"/>
                <a:ea typeface="Calibri"/>
                <a:cs typeface="Calibri"/>
                <a:sym typeface="Calibri"/>
              </a:rPr>
            </a:br>
            <a:r>
              <a:rPr lang="es-CO" sz="4400" b="1" i="0" u="none" strike="noStrike" cap="none" dirty="0">
                <a:solidFill>
                  <a:schemeClr val="lt1"/>
                </a:solidFill>
                <a:latin typeface="Calibri"/>
                <a:ea typeface="Calibri"/>
                <a:cs typeface="Calibri"/>
                <a:sym typeface="Calibri"/>
              </a:rPr>
              <a:t>		    (MER)</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29695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Diagrama&#10;&#10;Descripción generada automáticamente">
            <a:extLst>
              <a:ext uri="{FF2B5EF4-FFF2-40B4-BE49-F238E27FC236}">
                <a16:creationId xmlns:a16="http://schemas.microsoft.com/office/drawing/2014/main" id="{896013B1-FA22-4FF4-9BE5-87432AA27E45}"/>
              </a:ext>
            </a:extLst>
          </p:cNvPr>
          <p:cNvPicPr>
            <a:picLocks noChangeAspect="1"/>
          </p:cNvPicPr>
          <p:nvPr/>
        </p:nvPicPr>
        <p:blipFill>
          <a:blip r:embed="rId2"/>
          <a:stretch>
            <a:fillRect/>
          </a:stretch>
        </p:blipFill>
        <p:spPr>
          <a:xfrm>
            <a:off x="165538" y="1410010"/>
            <a:ext cx="8812924" cy="5447990"/>
          </a:xfrm>
          <a:prstGeom prst="rect">
            <a:avLst/>
          </a:prstGeom>
        </p:spPr>
      </p:pic>
      <p:sp>
        <p:nvSpPr>
          <p:cNvPr id="2" name="Google Shape;145;p6">
            <a:extLst>
              <a:ext uri="{FF2B5EF4-FFF2-40B4-BE49-F238E27FC236}">
                <a16:creationId xmlns:a16="http://schemas.microsoft.com/office/drawing/2014/main" id="{7F1CB63A-8B20-4BF6-B210-FB97E8B90DB2}"/>
              </a:ext>
            </a:extLst>
          </p:cNvPr>
          <p:cNvSpPr txBox="1"/>
          <p:nvPr/>
        </p:nvSpPr>
        <p:spPr>
          <a:xfrm>
            <a:off x="-91444" y="377240"/>
            <a:ext cx="9069906" cy="887583"/>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5400"/>
              <a:buFont typeface="Arial"/>
              <a:buNone/>
              <a:tabLst/>
              <a:defRPr/>
            </a:pPr>
            <a:r>
              <a:rPr kumimoji="0" lang="es-CO" sz="5400" b="0" i="0" u="none" strike="noStrike" kern="0" cap="none" spc="0" normalizeH="0" baseline="0" noProof="0" dirty="0">
                <a:ln>
                  <a:noFill/>
                </a:ln>
                <a:solidFill>
                  <a:srgbClr val="FFFFFF"/>
                </a:solidFill>
                <a:effectLst/>
                <a:uLnTx/>
                <a:uFillTx/>
                <a:latin typeface="Calibri"/>
                <a:ea typeface="Calibri"/>
                <a:cs typeface="Calibri"/>
                <a:sym typeface="Calibri"/>
              </a:rPr>
              <a:t>MER</a:t>
            </a:r>
          </a:p>
        </p:txBody>
      </p:sp>
    </p:spTree>
    <p:extLst>
      <p:ext uri="{BB962C8B-B14F-4D97-AF65-F5344CB8AC3E}">
        <p14:creationId xmlns:p14="http://schemas.microsoft.com/office/powerpoint/2010/main" val="261525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Diagrama de </a:t>
            </a:r>
            <a:r>
              <a:rPr lang="es-CO" sz="4400" b="1" dirty="0">
                <a:solidFill>
                  <a:schemeClr val="lt1"/>
                </a:solidFill>
                <a:latin typeface="Calibri"/>
                <a:ea typeface="Calibri"/>
                <a:cs typeface="Calibri"/>
                <a:sym typeface="Calibri"/>
              </a:rPr>
              <a:t>clases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61430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6F490BB6-703C-4A65-8269-E540E4D0008F}"/>
              </a:ext>
            </a:extLst>
          </p:cNvPr>
          <p:cNvPicPr>
            <a:picLocks noChangeAspect="1"/>
          </p:cNvPicPr>
          <p:nvPr/>
        </p:nvPicPr>
        <p:blipFill>
          <a:blip r:embed="rId2"/>
          <a:stretch>
            <a:fillRect/>
          </a:stretch>
        </p:blipFill>
        <p:spPr>
          <a:xfrm>
            <a:off x="969981" y="1608638"/>
            <a:ext cx="6754422" cy="5249361"/>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02019" y="401973"/>
            <a:ext cx="9748038"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DIAGRAMA DE DESPLIEGUE </a:t>
            </a:r>
          </a:p>
        </p:txBody>
      </p:sp>
    </p:spTree>
    <p:extLst>
      <p:ext uri="{BB962C8B-B14F-4D97-AF65-F5344CB8AC3E}">
        <p14:creationId xmlns:p14="http://schemas.microsoft.com/office/powerpoint/2010/main" val="2352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576945" y="4808538"/>
            <a:ext cx="656705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DIAGRAMAS DE PROCESOS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499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4589"/>
            <a:ext cx="9144000" cy="359426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spTree>
    <p:extLst>
      <p:ext uri="{BB962C8B-B14F-4D97-AF65-F5344CB8AC3E}">
        <p14:creationId xmlns:p14="http://schemas.microsoft.com/office/powerpoint/2010/main" val="98198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458271" y="170587"/>
            <a:ext cx="5664870" cy="93016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Integrantes</a:t>
            </a:r>
            <a:endParaRPr dirty="0"/>
          </a:p>
        </p:txBody>
      </p:sp>
      <p:pic>
        <p:nvPicPr>
          <p:cNvPr id="111" name="Google Shape;111;p2"/>
          <p:cNvPicPr preferRelativeResize="0"/>
          <p:nvPr/>
        </p:nvPicPr>
        <p:blipFill rotWithShape="1">
          <a:blip r:embed="rId3">
            <a:alphaModFix/>
          </a:blip>
          <a:srcRect/>
          <a:stretch/>
        </p:blipFill>
        <p:spPr>
          <a:xfrm>
            <a:off x="798992" y="2559695"/>
            <a:ext cx="1973249" cy="2759582"/>
          </a:xfrm>
          <a:prstGeom prst="rect">
            <a:avLst/>
          </a:prstGeom>
          <a:noFill/>
          <a:ln>
            <a:noFill/>
          </a:ln>
        </p:spPr>
      </p:pic>
      <p:sp>
        <p:nvSpPr>
          <p:cNvPr id="112" name="Google Shape;112;p2"/>
          <p:cNvSpPr txBox="1"/>
          <p:nvPr/>
        </p:nvSpPr>
        <p:spPr>
          <a:xfrm>
            <a:off x="3290706" y="3026918"/>
            <a:ext cx="5664870" cy="1765799"/>
          </a:xfrm>
          <a:prstGeom prst="rect">
            <a:avLst/>
          </a:prstGeom>
          <a:noFill/>
          <a:ln>
            <a:noFill/>
          </a:ln>
        </p:spPr>
        <p:txBody>
          <a:bodyPr spcFirstLastPara="1" wrap="square" lIns="91425" tIns="45700" rIns="91425" bIns="45700" anchor="t" anchorCtr="0">
            <a:noAutofit/>
          </a:bodyPr>
          <a:lstStyle/>
          <a:p>
            <a:pPr marL="342900" indent="-342900">
              <a:buClr>
                <a:srgbClr val="080808"/>
              </a:buClr>
              <a:buSzPts val="2800"/>
              <a:buFont typeface="Arial"/>
              <a:buChar char="•"/>
            </a:pPr>
            <a:r>
              <a:rPr lang="es-419" sz="2800" dirty="0">
                <a:solidFill>
                  <a:srgbClr val="080808"/>
                </a:solidFill>
                <a:latin typeface="Calibri"/>
                <a:ea typeface="Calibri"/>
                <a:cs typeface="Calibri"/>
                <a:sym typeface="Calibri"/>
              </a:rPr>
              <a:t>Fabian Ricardo Aldana Garay</a:t>
            </a:r>
            <a:endParaRPr lang="es-419" sz="2800" b="0" i="0" u="none" strike="noStrike" cap="none" dirty="0">
              <a:solidFill>
                <a:srgbClr val="080808"/>
              </a:solidFill>
              <a:latin typeface="Calibri"/>
              <a:ea typeface="Calibri"/>
              <a:cs typeface="Calibri"/>
              <a:sym typeface="Calibri"/>
            </a:endParaRP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Dashell Alexander Carrero Fuente</a:t>
            </a:r>
            <a:endParaRPr dirty="0"/>
          </a:p>
          <a:p>
            <a:pPr marL="342900" marR="0" lvl="0" indent="-342900" algn="l" rtl="0">
              <a:spcBef>
                <a:spcPts val="0"/>
              </a:spcBef>
              <a:spcAft>
                <a:spcPts val="0"/>
              </a:spcAft>
              <a:buClr>
                <a:srgbClr val="080808"/>
              </a:buClr>
              <a:buSzPts val="2800"/>
              <a:buFont typeface="Arial"/>
              <a:buChar char="•"/>
            </a:pPr>
            <a:r>
              <a:rPr lang="es-CO" sz="2800" b="0" i="0" u="none" strike="noStrike" cap="none" dirty="0">
                <a:solidFill>
                  <a:srgbClr val="080808"/>
                </a:solidFill>
                <a:latin typeface="Calibri"/>
                <a:ea typeface="Calibri"/>
                <a:cs typeface="Calibri"/>
                <a:sym typeface="Calibri"/>
              </a:rPr>
              <a:t>David Andrés Hernández Juajinoy</a:t>
            </a:r>
          </a:p>
          <a:p>
            <a:pPr marL="342900" marR="0" lvl="0" indent="-342900" algn="l" rtl="0">
              <a:spcBef>
                <a:spcPts val="0"/>
              </a:spcBef>
              <a:spcAft>
                <a:spcPts val="0"/>
              </a:spcAft>
              <a:buClr>
                <a:srgbClr val="080808"/>
              </a:buClr>
              <a:buSzPts val="2800"/>
              <a:buFont typeface="Arial"/>
              <a:buChar char="•"/>
            </a:pPr>
            <a:r>
              <a:rPr lang="es-419" sz="2800" b="0" i="0" u="none" strike="noStrike" cap="none" dirty="0">
                <a:solidFill>
                  <a:srgbClr val="080808"/>
                </a:solidFill>
                <a:latin typeface="Calibri"/>
                <a:ea typeface="Calibri"/>
                <a:cs typeface="Calibri"/>
                <a:sym typeface="Calibri"/>
              </a:rPr>
              <a:t>V</a:t>
            </a:r>
            <a:r>
              <a:rPr lang="es-CO" sz="2800" b="0" i="0" u="none" strike="noStrike" cap="none" dirty="0">
                <a:solidFill>
                  <a:srgbClr val="080808"/>
                </a:solidFill>
                <a:latin typeface="Calibri"/>
                <a:ea typeface="Calibri"/>
                <a:cs typeface="Calibri"/>
                <a:sym typeface="Calibri"/>
              </a:rPr>
              <a:t>anesa Vega Santa</a:t>
            </a:r>
          </a:p>
          <a:p>
            <a:pPr marR="0" lvl="0" algn="l" rtl="0">
              <a:spcBef>
                <a:spcPts val="0"/>
              </a:spcBef>
              <a:spcAft>
                <a:spcPts val="0"/>
              </a:spcAft>
              <a:buClr>
                <a:srgbClr val="080808"/>
              </a:buClr>
              <a:buSzPts val="2800"/>
            </a:pPr>
            <a:endParaRPr sz="2800" b="0" i="0" u="none" strike="noStrike" cap="none" dirty="0">
              <a:solidFill>
                <a:srgbClr val="08080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latin typeface="Calibri" panose="020F0502020204030204" pitchFamily="34" charset="0"/>
                <a:cs typeface="Calibri" panose="020F0502020204030204" pitchFamily="34" charset="0"/>
              </a:rPr>
              <a:t>DIAGRAMAS DE PROCESOS</a:t>
            </a:r>
          </a:p>
        </p:txBody>
      </p:sp>
      <p:pic>
        <p:nvPicPr>
          <p:cNvPr id="4" name="Imagen 3" descr="Diagrama&#10;&#10;Descripción generada automáticamente">
            <a:extLst>
              <a:ext uri="{FF2B5EF4-FFF2-40B4-BE49-F238E27FC236}">
                <a16:creationId xmlns:a16="http://schemas.microsoft.com/office/drawing/2014/main" id="{586BC2D2-D727-4E39-8A57-EFBA2D427C99}"/>
              </a:ext>
            </a:extLst>
          </p:cNvPr>
          <p:cNvPicPr>
            <a:picLocks noChangeAspect="1"/>
          </p:cNvPicPr>
          <p:nvPr/>
        </p:nvPicPr>
        <p:blipFill>
          <a:blip r:embed="rId2"/>
          <a:stretch>
            <a:fillRect/>
          </a:stretch>
        </p:blipFill>
        <p:spPr>
          <a:xfrm>
            <a:off x="0" y="2056681"/>
            <a:ext cx="9144000" cy="3518704"/>
          </a:xfrm>
          <a:prstGeom prst="rect">
            <a:avLst/>
          </a:prstGeom>
        </p:spPr>
      </p:pic>
    </p:spTree>
    <p:extLst>
      <p:ext uri="{BB962C8B-B14F-4D97-AF65-F5344CB8AC3E}">
        <p14:creationId xmlns:p14="http://schemas.microsoft.com/office/powerpoint/2010/main" val="328873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35712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11" name="Imagen 10">
            <a:extLst>
              <a:ext uri="{FF2B5EF4-FFF2-40B4-BE49-F238E27FC236}">
                <a16:creationId xmlns:a16="http://schemas.microsoft.com/office/drawing/2014/main" id="{4965AEBC-4147-4FA8-BF3D-7183888F9D85}"/>
              </a:ext>
            </a:extLst>
          </p:cNvPr>
          <p:cNvPicPr/>
          <p:nvPr/>
        </p:nvPicPr>
        <p:blipFill>
          <a:blip r:embed="rId2"/>
          <a:stretch>
            <a:fillRect/>
          </a:stretch>
        </p:blipFill>
        <p:spPr>
          <a:xfrm>
            <a:off x="1795462" y="2745412"/>
            <a:ext cx="5553075" cy="2924175"/>
          </a:xfrm>
          <a:prstGeom prst="rect">
            <a:avLst/>
          </a:prstGeom>
        </p:spPr>
      </p:pic>
      <p:sp>
        <p:nvSpPr>
          <p:cNvPr id="5" name="Rectángulo 4">
            <a:extLst>
              <a:ext uri="{FF2B5EF4-FFF2-40B4-BE49-F238E27FC236}">
                <a16:creationId xmlns:a16="http://schemas.microsoft.com/office/drawing/2014/main" id="{A3C68D0F-0844-43BC-901E-80E04D39B9EB}"/>
              </a:ext>
            </a:extLst>
          </p:cNvPr>
          <p:cNvSpPr/>
          <p:nvPr/>
        </p:nvSpPr>
        <p:spPr>
          <a:xfrm>
            <a:off x="1435100" y="2510736"/>
            <a:ext cx="977900" cy="5672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12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1822208"/>
            <a:ext cx="5476875" cy="4343400"/>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279485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CASOS DE USO </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pic>
        <p:nvPicPr>
          <p:cNvPr id="9" name="Imagen 8"/>
          <p:cNvPicPr>
            <a:picLocks noChangeAspect="1"/>
          </p:cNvPicPr>
          <p:nvPr/>
        </p:nvPicPr>
        <p:blipFill>
          <a:blip r:embed="rId2"/>
          <a:stretch>
            <a:fillRect/>
          </a:stretch>
        </p:blipFill>
        <p:spPr>
          <a:xfrm>
            <a:off x="1604182" y="1961950"/>
            <a:ext cx="5528138" cy="4000627"/>
          </a:xfrm>
          <a:prstGeom prst="rect">
            <a:avLst/>
          </a:prstGeom>
        </p:spPr>
      </p:pic>
    </p:spTree>
    <p:extLst>
      <p:ext uri="{BB962C8B-B14F-4D97-AF65-F5344CB8AC3E}">
        <p14:creationId xmlns:p14="http://schemas.microsoft.com/office/powerpoint/2010/main" val="3072122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04655" y="4808538"/>
            <a:ext cx="653934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CASOS DE USO EXTENDIDO</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391713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5" name="Imagen 4">
            <a:extLst>
              <a:ext uri="{FF2B5EF4-FFF2-40B4-BE49-F238E27FC236}">
                <a16:creationId xmlns:a16="http://schemas.microsoft.com/office/drawing/2014/main" id="{8777B8B0-E241-4132-97F8-93E89A8D6BBF}"/>
              </a:ext>
            </a:extLst>
          </p:cNvPr>
          <p:cNvPicPr>
            <a:picLocks noChangeAspect="1"/>
          </p:cNvPicPr>
          <p:nvPr/>
        </p:nvPicPr>
        <p:blipFill>
          <a:blip r:embed="rId2"/>
          <a:stretch>
            <a:fillRect/>
          </a:stretch>
        </p:blipFill>
        <p:spPr>
          <a:xfrm>
            <a:off x="2399997" y="1725540"/>
            <a:ext cx="4344006" cy="4953691"/>
          </a:xfrm>
          <a:prstGeom prst="rect">
            <a:avLst/>
          </a:prstGeom>
        </p:spPr>
      </p:pic>
    </p:spTree>
    <p:extLst>
      <p:ext uri="{BB962C8B-B14F-4D97-AF65-F5344CB8AC3E}">
        <p14:creationId xmlns:p14="http://schemas.microsoft.com/office/powerpoint/2010/main" val="2390264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61B4B7BC-270E-425C-950E-4CB076590EA2}"/>
              </a:ext>
            </a:extLst>
          </p:cNvPr>
          <p:cNvPicPr>
            <a:picLocks noChangeAspect="1"/>
          </p:cNvPicPr>
          <p:nvPr/>
        </p:nvPicPr>
        <p:blipFill>
          <a:blip r:embed="rId2"/>
          <a:stretch>
            <a:fillRect/>
          </a:stretch>
        </p:blipFill>
        <p:spPr>
          <a:xfrm>
            <a:off x="2395233" y="1791920"/>
            <a:ext cx="4353533" cy="4867954"/>
          </a:xfrm>
          <a:prstGeom prst="rect">
            <a:avLst/>
          </a:prstGeom>
        </p:spPr>
      </p:pic>
    </p:spTree>
    <p:extLst>
      <p:ext uri="{BB962C8B-B14F-4D97-AF65-F5344CB8AC3E}">
        <p14:creationId xmlns:p14="http://schemas.microsoft.com/office/powerpoint/2010/main" val="2020689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a:p>
            <a:endParaRPr lang="es-ES" dirty="0"/>
          </a:p>
        </p:txBody>
      </p:sp>
      <p:sp>
        <p:nvSpPr>
          <p:cNvPr id="16" name="Título 1"/>
          <p:cNvSpPr txBox="1">
            <a:spLocks/>
          </p:cNvSpPr>
          <p:nvPr/>
        </p:nvSpPr>
        <p:spPr>
          <a:xfrm>
            <a:off x="364273" y="324984"/>
            <a:ext cx="9069906" cy="119824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ESPECIFICACIÓN DE CASOS DE USO</a:t>
            </a:r>
          </a:p>
        </p:txBody>
      </p:sp>
      <p:pic>
        <p:nvPicPr>
          <p:cNvPr id="4" name="Imagen 3">
            <a:extLst>
              <a:ext uri="{FF2B5EF4-FFF2-40B4-BE49-F238E27FC236}">
                <a16:creationId xmlns:a16="http://schemas.microsoft.com/office/drawing/2014/main" id="{190EE6B0-6C3C-4DAD-A705-19C962418262}"/>
              </a:ext>
            </a:extLst>
          </p:cNvPr>
          <p:cNvPicPr>
            <a:picLocks noChangeAspect="1"/>
          </p:cNvPicPr>
          <p:nvPr/>
        </p:nvPicPr>
        <p:blipFill>
          <a:blip r:embed="rId2"/>
          <a:stretch>
            <a:fillRect/>
          </a:stretch>
        </p:blipFill>
        <p:spPr>
          <a:xfrm>
            <a:off x="2371418" y="2708862"/>
            <a:ext cx="4401164" cy="2629267"/>
          </a:xfrm>
          <a:prstGeom prst="rect">
            <a:avLst/>
          </a:prstGeom>
        </p:spPr>
      </p:pic>
    </p:spTree>
    <p:extLst>
      <p:ext uri="{BB962C8B-B14F-4D97-AF65-F5344CB8AC3E}">
        <p14:creationId xmlns:p14="http://schemas.microsoft.com/office/powerpoint/2010/main" val="190061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415327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PLANTEAMIENTO DEL PROBLEMA</a:t>
            </a:r>
            <a:endParaRPr sz="4400" b="0" i="0" u="none" strike="noStrike" cap="none" dirty="0">
              <a:solidFill>
                <a:schemeClr val="lt1"/>
              </a:solidFill>
              <a:latin typeface="Calibri"/>
              <a:ea typeface="Calibri"/>
              <a:cs typeface="Calibri"/>
              <a:sym typeface="Calibri"/>
            </a:endParaRPr>
          </a:p>
        </p:txBody>
      </p:sp>
      <p:pic>
        <p:nvPicPr>
          <p:cNvPr id="119" name="Google Shape;119;p3"/>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67312"/>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FUNCIONALES</a:t>
            </a:r>
          </a:p>
        </p:txBody>
      </p:sp>
      <p:pic>
        <p:nvPicPr>
          <p:cNvPr id="3" name="Imagen 2">
            <a:extLst>
              <a:ext uri="{FF2B5EF4-FFF2-40B4-BE49-F238E27FC236}">
                <a16:creationId xmlns:a16="http://schemas.microsoft.com/office/drawing/2014/main" id="{D68CC22D-D5AC-4957-BD3F-312B4501EB97}"/>
              </a:ext>
            </a:extLst>
          </p:cNvPr>
          <p:cNvPicPr>
            <a:picLocks noChangeAspect="1"/>
          </p:cNvPicPr>
          <p:nvPr/>
        </p:nvPicPr>
        <p:blipFill>
          <a:blip r:embed="rId2"/>
          <a:stretch>
            <a:fillRect/>
          </a:stretch>
        </p:blipFill>
        <p:spPr>
          <a:xfrm>
            <a:off x="1798899" y="1822208"/>
            <a:ext cx="5096586" cy="1295581"/>
          </a:xfrm>
          <a:prstGeom prst="rect">
            <a:avLst/>
          </a:prstGeom>
        </p:spPr>
      </p:pic>
      <p:pic>
        <p:nvPicPr>
          <p:cNvPr id="8" name="Imagen 7">
            <a:extLst>
              <a:ext uri="{FF2B5EF4-FFF2-40B4-BE49-F238E27FC236}">
                <a16:creationId xmlns:a16="http://schemas.microsoft.com/office/drawing/2014/main" id="{95F4B75D-9FA8-4083-B0C6-A9561544CD2D}"/>
              </a:ext>
            </a:extLst>
          </p:cNvPr>
          <p:cNvPicPr>
            <a:picLocks noChangeAspect="1"/>
          </p:cNvPicPr>
          <p:nvPr/>
        </p:nvPicPr>
        <p:blipFill>
          <a:blip r:embed="rId3"/>
          <a:stretch>
            <a:fillRect/>
          </a:stretch>
        </p:blipFill>
        <p:spPr>
          <a:xfrm>
            <a:off x="1798899" y="3103650"/>
            <a:ext cx="5106113" cy="2276793"/>
          </a:xfrm>
          <a:prstGeom prst="rect">
            <a:avLst/>
          </a:prstGeom>
        </p:spPr>
      </p:pic>
      <p:pic>
        <p:nvPicPr>
          <p:cNvPr id="10" name="Imagen 9">
            <a:extLst>
              <a:ext uri="{FF2B5EF4-FFF2-40B4-BE49-F238E27FC236}">
                <a16:creationId xmlns:a16="http://schemas.microsoft.com/office/drawing/2014/main" id="{95C41910-B9AB-43F8-99B0-BEDF9B9CF3FA}"/>
              </a:ext>
            </a:extLst>
          </p:cNvPr>
          <p:cNvPicPr>
            <a:picLocks noChangeAspect="1"/>
          </p:cNvPicPr>
          <p:nvPr/>
        </p:nvPicPr>
        <p:blipFill rotWithShape="1">
          <a:blip r:embed="rId4"/>
          <a:srcRect b="34517"/>
          <a:stretch/>
        </p:blipFill>
        <p:spPr>
          <a:xfrm>
            <a:off x="1798899" y="5461101"/>
            <a:ext cx="5144218" cy="1316240"/>
          </a:xfrm>
          <a:prstGeom prst="rect">
            <a:avLst/>
          </a:prstGeom>
        </p:spPr>
      </p:pic>
    </p:spTree>
    <p:extLst>
      <p:ext uri="{BB962C8B-B14F-4D97-AF65-F5344CB8AC3E}">
        <p14:creationId xmlns:p14="http://schemas.microsoft.com/office/powerpoint/2010/main" val="3542020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632365" y="4808538"/>
            <a:ext cx="6511636"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REQUISITOS NO FUNCIONALES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1094771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33442" y="438547"/>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REQUISITOS NO FUNCIONALES</a:t>
            </a:r>
          </a:p>
        </p:txBody>
      </p:sp>
      <p:pic>
        <p:nvPicPr>
          <p:cNvPr id="3" name="Imagen 2">
            <a:extLst>
              <a:ext uri="{FF2B5EF4-FFF2-40B4-BE49-F238E27FC236}">
                <a16:creationId xmlns:a16="http://schemas.microsoft.com/office/drawing/2014/main" id="{34B935DB-1774-45C8-AA19-0FBD1D9EE594}"/>
              </a:ext>
            </a:extLst>
          </p:cNvPr>
          <p:cNvPicPr>
            <a:picLocks noChangeAspect="1"/>
          </p:cNvPicPr>
          <p:nvPr/>
        </p:nvPicPr>
        <p:blipFill>
          <a:blip r:embed="rId2"/>
          <a:stretch>
            <a:fillRect/>
          </a:stretch>
        </p:blipFill>
        <p:spPr>
          <a:xfrm>
            <a:off x="2018943" y="1822208"/>
            <a:ext cx="5106113" cy="4744112"/>
          </a:xfrm>
          <a:prstGeom prst="rect">
            <a:avLst/>
          </a:prstGeom>
        </p:spPr>
      </p:pic>
    </p:spTree>
    <p:extLst>
      <p:ext uri="{BB962C8B-B14F-4D97-AF65-F5344CB8AC3E}">
        <p14:creationId xmlns:p14="http://schemas.microsoft.com/office/powerpoint/2010/main" val="3044217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dirty="0">
                <a:solidFill>
                  <a:schemeClr val="lt1"/>
                </a:solidFill>
                <a:latin typeface="Calibri"/>
                <a:ea typeface="Calibri"/>
                <a:cs typeface="Calibri"/>
                <a:sym typeface="Calibri"/>
              </a:rPr>
              <a:t>RESTRICCIONES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84795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RESTRICCIONES</a:t>
            </a:r>
          </a:p>
        </p:txBody>
      </p:sp>
      <p:graphicFrame>
        <p:nvGraphicFramePr>
          <p:cNvPr id="12" name="Tabla 11"/>
          <p:cNvGraphicFramePr>
            <a:graphicFrameLocks noGrp="1"/>
          </p:cNvGraphicFramePr>
          <p:nvPr>
            <p:extLst>
              <p:ext uri="{D42A27DB-BD31-4B8C-83A1-F6EECF244321}">
                <p14:modId xmlns:p14="http://schemas.microsoft.com/office/powerpoint/2010/main" val="3083736439"/>
              </p:ext>
            </p:extLst>
          </p:nvPr>
        </p:nvGraphicFramePr>
        <p:xfrm>
          <a:off x="628648" y="3081940"/>
          <a:ext cx="5283200" cy="762000"/>
        </p:xfrm>
        <a:graphic>
          <a:graphicData uri="http://schemas.openxmlformats.org/drawingml/2006/table">
            <a:tbl>
              <a:tblPr/>
              <a:tblGrid>
                <a:gridCol w="1473200">
                  <a:extLst>
                    <a:ext uri="{9D8B030D-6E8A-4147-A177-3AD203B41FA5}">
                      <a16:colId xmlns:a16="http://schemas.microsoft.com/office/drawing/2014/main" val="594284566"/>
                    </a:ext>
                  </a:extLst>
                </a:gridCol>
                <a:gridCol w="762000">
                  <a:extLst>
                    <a:ext uri="{9D8B030D-6E8A-4147-A177-3AD203B41FA5}">
                      <a16:colId xmlns:a16="http://schemas.microsoft.com/office/drawing/2014/main" val="3929454659"/>
                    </a:ext>
                  </a:extLst>
                </a:gridCol>
                <a:gridCol w="762000">
                  <a:extLst>
                    <a:ext uri="{9D8B030D-6E8A-4147-A177-3AD203B41FA5}">
                      <a16:colId xmlns:a16="http://schemas.microsoft.com/office/drawing/2014/main" val="1335016232"/>
                    </a:ext>
                  </a:extLst>
                </a:gridCol>
                <a:gridCol w="762000">
                  <a:extLst>
                    <a:ext uri="{9D8B030D-6E8A-4147-A177-3AD203B41FA5}">
                      <a16:colId xmlns:a16="http://schemas.microsoft.com/office/drawing/2014/main" val="3134729599"/>
                    </a:ext>
                  </a:extLst>
                </a:gridCol>
                <a:gridCol w="762000">
                  <a:extLst>
                    <a:ext uri="{9D8B030D-6E8A-4147-A177-3AD203B41FA5}">
                      <a16:colId xmlns:a16="http://schemas.microsoft.com/office/drawing/2014/main" val="3071191530"/>
                    </a:ext>
                  </a:extLst>
                </a:gridCol>
                <a:gridCol w="762000">
                  <a:extLst>
                    <a:ext uri="{9D8B030D-6E8A-4147-A177-3AD203B41FA5}">
                      <a16:colId xmlns:a16="http://schemas.microsoft.com/office/drawing/2014/main" val="4012481633"/>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4329787"/>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Usuario</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por</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correo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30247840"/>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Sera posible registrar un solo usuario por correo electrónico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00344828"/>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28310212"/>
                  </a:ext>
                </a:extLst>
              </a:tr>
            </a:tbl>
          </a:graphicData>
        </a:graphic>
      </p:graphicFrame>
      <p:graphicFrame>
        <p:nvGraphicFramePr>
          <p:cNvPr id="20" name="Tabla 19"/>
          <p:cNvGraphicFramePr>
            <a:graphicFrameLocks noGrp="1"/>
          </p:cNvGraphicFramePr>
          <p:nvPr/>
        </p:nvGraphicFramePr>
        <p:xfrm>
          <a:off x="628648" y="2196483"/>
          <a:ext cx="5283200" cy="762000"/>
        </p:xfrm>
        <a:graphic>
          <a:graphicData uri="http://schemas.openxmlformats.org/drawingml/2006/table">
            <a:tbl>
              <a:tblPr/>
              <a:tblGrid>
                <a:gridCol w="1473200">
                  <a:extLst>
                    <a:ext uri="{9D8B030D-6E8A-4147-A177-3AD203B41FA5}">
                      <a16:colId xmlns:a16="http://schemas.microsoft.com/office/drawing/2014/main" val="2228794269"/>
                    </a:ext>
                  </a:extLst>
                </a:gridCol>
                <a:gridCol w="762000">
                  <a:extLst>
                    <a:ext uri="{9D8B030D-6E8A-4147-A177-3AD203B41FA5}">
                      <a16:colId xmlns:a16="http://schemas.microsoft.com/office/drawing/2014/main" val="1662859716"/>
                    </a:ext>
                  </a:extLst>
                </a:gridCol>
                <a:gridCol w="762000">
                  <a:extLst>
                    <a:ext uri="{9D8B030D-6E8A-4147-A177-3AD203B41FA5}">
                      <a16:colId xmlns:a16="http://schemas.microsoft.com/office/drawing/2014/main" val="3019345820"/>
                    </a:ext>
                  </a:extLst>
                </a:gridCol>
                <a:gridCol w="762000">
                  <a:extLst>
                    <a:ext uri="{9D8B030D-6E8A-4147-A177-3AD203B41FA5}">
                      <a16:colId xmlns:a16="http://schemas.microsoft.com/office/drawing/2014/main" val="3135725764"/>
                    </a:ext>
                  </a:extLst>
                </a:gridCol>
                <a:gridCol w="762000">
                  <a:extLst>
                    <a:ext uri="{9D8B030D-6E8A-4147-A177-3AD203B41FA5}">
                      <a16:colId xmlns:a16="http://schemas.microsoft.com/office/drawing/2014/main" val="3706420111"/>
                    </a:ext>
                  </a:extLst>
                </a:gridCol>
                <a:gridCol w="762000">
                  <a:extLst>
                    <a:ext uri="{9D8B030D-6E8A-4147-A177-3AD203B41FA5}">
                      <a16:colId xmlns:a16="http://schemas.microsoft.com/office/drawing/2014/main" val="2058747700"/>
                    </a:ext>
                  </a:extLst>
                </a:gridCol>
              </a:tblGrid>
              <a:tr h="190500">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388456780"/>
                  </a:ext>
                </a:extLst>
              </a:tr>
              <a:tr h="190500">
                <a:tc>
                  <a:txBody>
                    <a:bodyPr/>
                    <a:lstStyle/>
                    <a:p>
                      <a:pPr algn="l" fontAlgn="b"/>
                      <a:r>
                        <a:rPr lang="en-US" sz="1100" b="0" i="0" u="none" strike="noStrike" dirty="0">
                          <a:solidFill>
                            <a:srgbClr val="000000"/>
                          </a:solidFill>
                          <a:effectLst/>
                          <a:latin typeface="Calibri" panose="020F0502020204030204" pitchFamily="34" charset="0"/>
                        </a:rPr>
                        <a:t>Nombre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CO" sz="1100" b="0" i="0" u="none" strike="noStrike" noProof="0" dirty="0">
                          <a:solidFill>
                            <a:srgbClr val="000000"/>
                          </a:solidFill>
                          <a:effectLst/>
                          <a:latin typeface="Calibri" panose="020F0502020204030204" pitchFamily="34" charset="0"/>
                        </a:rPr>
                        <a:t>Plantilla</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estándar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197803207"/>
                  </a:ext>
                </a:extLst>
              </a:tr>
              <a:tr h="190500">
                <a:tc>
                  <a:txBody>
                    <a:bodyPr/>
                    <a:lstStyle/>
                    <a:p>
                      <a:pPr algn="l" fontAlgn="b"/>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s-MX" sz="1100" b="0" i="0" u="none" strike="noStrike" dirty="0">
                          <a:solidFill>
                            <a:srgbClr val="000000"/>
                          </a:solidFill>
                          <a:effectLst/>
                          <a:latin typeface="Calibri" panose="020F0502020204030204" pitchFamily="34" charset="0"/>
                        </a:rPr>
                        <a:t>Utilizar una única plantilla para el desarrollo de la pagina web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461052626"/>
                  </a:ext>
                </a:extLst>
              </a:tr>
              <a:tr h="190500">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577101701"/>
                  </a:ext>
                </a:extLst>
              </a:tr>
            </a:tbl>
          </a:graphicData>
        </a:graphic>
      </p:graphicFrame>
      <p:graphicFrame>
        <p:nvGraphicFramePr>
          <p:cNvPr id="22" name="Tabla 21"/>
          <p:cNvGraphicFramePr>
            <a:graphicFrameLocks noGrp="1"/>
          </p:cNvGraphicFramePr>
          <p:nvPr/>
        </p:nvGraphicFramePr>
        <p:xfrm>
          <a:off x="628648" y="3967397"/>
          <a:ext cx="7886704" cy="871244"/>
        </p:xfrm>
        <a:graphic>
          <a:graphicData uri="http://schemas.openxmlformats.org/drawingml/2006/table">
            <a:tbl>
              <a:tblPr/>
              <a:tblGrid>
                <a:gridCol w="1504952">
                  <a:extLst>
                    <a:ext uri="{9D8B030D-6E8A-4147-A177-3AD203B41FA5}">
                      <a16:colId xmlns:a16="http://schemas.microsoft.com/office/drawing/2014/main" val="1988441488"/>
                    </a:ext>
                  </a:extLst>
                </a:gridCol>
                <a:gridCol w="955964">
                  <a:extLst>
                    <a:ext uri="{9D8B030D-6E8A-4147-A177-3AD203B41FA5}">
                      <a16:colId xmlns:a16="http://schemas.microsoft.com/office/drawing/2014/main" val="1783639978"/>
                    </a:ext>
                  </a:extLst>
                </a:gridCol>
                <a:gridCol w="138612">
                  <a:extLst>
                    <a:ext uri="{9D8B030D-6E8A-4147-A177-3AD203B41FA5}">
                      <a16:colId xmlns:a16="http://schemas.microsoft.com/office/drawing/2014/main" val="2072199534"/>
                    </a:ext>
                  </a:extLst>
                </a:gridCol>
                <a:gridCol w="660897">
                  <a:extLst>
                    <a:ext uri="{9D8B030D-6E8A-4147-A177-3AD203B41FA5}">
                      <a16:colId xmlns:a16="http://schemas.microsoft.com/office/drawing/2014/main" val="2786853349"/>
                    </a:ext>
                  </a:extLst>
                </a:gridCol>
                <a:gridCol w="660897">
                  <a:extLst>
                    <a:ext uri="{9D8B030D-6E8A-4147-A177-3AD203B41FA5}">
                      <a16:colId xmlns:a16="http://schemas.microsoft.com/office/drawing/2014/main" val="164744093"/>
                    </a:ext>
                  </a:extLst>
                </a:gridCol>
                <a:gridCol w="660897">
                  <a:extLst>
                    <a:ext uri="{9D8B030D-6E8A-4147-A177-3AD203B41FA5}">
                      <a16:colId xmlns:a16="http://schemas.microsoft.com/office/drawing/2014/main" val="2704529003"/>
                    </a:ext>
                  </a:extLst>
                </a:gridCol>
                <a:gridCol w="660897">
                  <a:extLst>
                    <a:ext uri="{9D8B030D-6E8A-4147-A177-3AD203B41FA5}">
                      <a16:colId xmlns:a16="http://schemas.microsoft.com/office/drawing/2014/main" val="2475186881"/>
                    </a:ext>
                  </a:extLst>
                </a:gridCol>
                <a:gridCol w="660897">
                  <a:extLst>
                    <a:ext uri="{9D8B030D-6E8A-4147-A177-3AD203B41FA5}">
                      <a16:colId xmlns:a16="http://schemas.microsoft.com/office/drawing/2014/main" val="386603679"/>
                    </a:ext>
                  </a:extLst>
                </a:gridCol>
                <a:gridCol w="660897">
                  <a:extLst>
                    <a:ext uri="{9D8B030D-6E8A-4147-A177-3AD203B41FA5}">
                      <a16:colId xmlns:a16="http://schemas.microsoft.com/office/drawing/2014/main" val="481612219"/>
                    </a:ext>
                  </a:extLst>
                </a:gridCol>
                <a:gridCol w="660897">
                  <a:extLst>
                    <a:ext uri="{9D8B030D-6E8A-4147-A177-3AD203B41FA5}">
                      <a16:colId xmlns:a16="http://schemas.microsoft.com/office/drawing/2014/main" val="292073283"/>
                    </a:ext>
                  </a:extLst>
                </a:gridCol>
                <a:gridCol w="660897">
                  <a:extLst>
                    <a:ext uri="{9D8B030D-6E8A-4147-A177-3AD203B41FA5}">
                      <a16:colId xmlns:a16="http://schemas.microsoft.com/office/drawing/2014/main" val="2448762142"/>
                    </a:ext>
                  </a:extLst>
                </a:gridCol>
              </a:tblGrid>
              <a:tr h="165224">
                <a:tc>
                  <a:txBody>
                    <a:bodyPr/>
                    <a:lstStyle/>
                    <a:p>
                      <a:pPr algn="l" fontAlgn="b"/>
                      <a:r>
                        <a:rPr lang="en-US" sz="1100" b="0" i="0" u="none" strike="noStrike" dirty="0">
                          <a:solidFill>
                            <a:srgbClr val="000000"/>
                          </a:solidFill>
                          <a:effectLst/>
                          <a:latin typeface="Calibri" panose="020F0502020204030204" pitchFamily="34" charset="0"/>
                        </a:rPr>
                        <a:t>ID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AM_RT_03</a:t>
                      </a:r>
                    </a:p>
                  </a:txBody>
                  <a:tcPr marL="8261" marR="8261" marT="8261"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8261" marR="8261" marT="8261"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05840373"/>
                  </a:ext>
                </a:extLst>
              </a:tr>
              <a:tr h="165224">
                <a:tc>
                  <a:txBody>
                    <a:bodyPr/>
                    <a:lstStyle/>
                    <a:p>
                      <a:pPr algn="l" fontAlgn="b"/>
                      <a:r>
                        <a:rPr lang="en-US" sz="1100" b="0" i="0" u="none" strike="noStrike" dirty="0">
                          <a:solidFill>
                            <a:srgbClr val="000000"/>
                          </a:solidFill>
                          <a:effectLst/>
                          <a:latin typeface="Calibri" panose="020F0502020204030204" pitchFamily="34" charset="0"/>
                        </a:rPr>
                        <a:t>Nombre de </a:t>
                      </a:r>
                      <a:r>
                        <a:rPr lang="es-MX"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noProof="0" dirty="0">
                          <a:solidFill>
                            <a:srgbClr val="000000"/>
                          </a:solidFill>
                          <a:effectLst/>
                          <a:latin typeface="Calibri" panose="020F0502020204030204" pitchFamily="34" charset="0"/>
                        </a:rPr>
                        <a:t>Miembros</a:t>
                      </a:r>
                      <a:r>
                        <a:rPr lang="en-US" sz="1100" b="0" i="0" u="none" strike="noStrike" dirty="0">
                          <a:solidFill>
                            <a:srgbClr val="000000"/>
                          </a:solidFill>
                          <a:effectLst/>
                          <a:latin typeface="Calibri" panose="020F0502020204030204" pitchFamily="34" charset="0"/>
                        </a:rPr>
                        <a:t> </a:t>
                      </a:r>
                      <a:r>
                        <a:rPr lang="es-CO" sz="1100" b="0" i="0" u="none" strike="noStrike" noProof="0" dirty="0">
                          <a:solidFill>
                            <a:srgbClr val="000000"/>
                          </a:solidFill>
                          <a:effectLst/>
                          <a:latin typeface="Calibri" panose="020F0502020204030204" pitchFamily="34" charset="0"/>
                        </a:rPr>
                        <a:t>registrados</a:t>
                      </a:r>
                      <a:r>
                        <a:rPr lang="en-US" sz="1100" b="0" i="0" u="none" strike="noStrike" dirty="0">
                          <a:solidFill>
                            <a:srgbClr val="000000"/>
                          </a:solidFill>
                          <a:effectLst/>
                          <a:latin typeface="Calibri" panose="020F0502020204030204" pitchFamily="34" charset="0"/>
                        </a:rPr>
                        <a:t> y </a:t>
                      </a:r>
                      <a:r>
                        <a:rPr lang="es-CO" sz="1100" b="0" i="0" u="none" strike="noStrike" noProof="0" dirty="0">
                          <a:solidFill>
                            <a:srgbClr val="000000"/>
                          </a:solidFill>
                          <a:effectLst/>
                          <a:latin typeface="Calibri" panose="020F0502020204030204" pitchFamily="34" charset="0"/>
                        </a:rPr>
                        <a:t>logueados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31255010"/>
                  </a:ext>
                </a:extLst>
              </a:tr>
              <a:tr h="165224">
                <a:tc>
                  <a:txBody>
                    <a:bodyPr/>
                    <a:lstStyle/>
                    <a:p>
                      <a:pPr algn="l" fontAlgn="b"/>
                      <a:r>
                        <a:rPr lang="es-MX" sz="1100" b="0" i="0" u="none" strike="noStrike" noProof="0" dirty="0">
                          <a:solidFill>
                            <a:srgbClr val="000000"/>
                          </a:solidFill>
                          <a:effectLst/>
                          <a:latin typeface="Calibri" panose="020F0502020204030204" pitchFamily="34" charset="0"/>
                        </a:rPr>
                        <a:t>Restricción</a:t>
                      </a:r>
                    </a:p>
                  </a:txBody>
                  <a:tcPr marL="8261" marR="8261" marT="82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s-MX" sz="1100" b="0" i="0" u="none" strike="noStrike" dirty="0">
                          <a:solidFill>
                            <a:srgbClr val="000000"/>
                          </a:solidFill>
                          <a:effectLst/>
                          <a:latin typeface="Calibri" panose="020F0502020204030204" pitchFamily="34" charset="0"/>
                        </a:rPr>
                        <a:t>Será disponible la utilización de la pagina web solo para personas que pertenezcan a la empresa y personas que estén registradas.</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410780254"/>
                  </a:ext>
                </a:extLst>
              </a:tr>
              <a:tr h="165224">
                <a:tc>
                  <a:txBody>
                    <a:bodyPr/>
                    <a:lstStyle/>
                    <a:p>
                      <a:pPr algn="l" fontAlgn="b"/>
                      <a:r>
                        <a:rPr lang="en-US" sz="1100" b="0" i="0" u="none" strike="noStrike" dirty="0">
                          <a:solidFill>
                            <a:srgbClr val="000000"/>
                          </a:solidFill>
                          <a:effectLst/>
                          <a:latin typeface="Calibri" panose="020F0502020204030204" pitchFamily="34" charset="0"/>
                        </a:rPr>
                        <a:t>Prioridad de </a:t>
                      </a:r>
                      <a:r>
                        <a:rPr lang="es-CO" sz="1100" b="0" i="0" u="none" strike="noStrike" noProof="0" dirty="0">
                          <a:solidFill>
                            <a:srgbClr val="000000"/>
                          </a:solidFill>
                          <a:effectLst/>
                          <a:latin typeface="Calibri" panose="020F0502020204030204" pitchFamily="34" charset="0"/>
                        </a:rPr>
                        <a:t>Restricción</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0">
                  <a:txBody>
                    <a:bodyPr/>
                    <a:lstStyle/>
                    <a:p>
                      <a:pPr algn="l" fontAlgn="b"/>
                      <a:r>
                        <a:rPr lang="en-US" sz="1100" b="0" i="0" u="none" strike="noStrike" dirty="0">
                          <a:solidFill>
                            <a:srgbClr val="000000"/>
                          </a:solidFill>
                          <a:effectLst/>
                          <a:latin typeface="Calibri" panose="020F0502020204030204" pitchFamily="34" charset="0"/>
                        </a:rPr>
                        <a:t>Alta</a:t>
                      </a:r>
                    </a:p>
                  </a:txBody>
                  <a:tcPr marL="8261" marR="8261" marT="82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85697183"/>
                  </a:ext>
                </a:extLst>
              </a:tr>
            </a:tbl>
          </a:graphicData>
        </a:graphic>
      </p:graphicFrame>
      <p:graphicFrame>
        <p:nvGraphicFramePr>
          <p:cNvPr id="25" name="Tabla 24"/>
          <p:cNvGraphicFramePr>
            <a:graphicFrameLocks noGrp="1"/>
          </p:cNvGraphicFramePr>
          <p:nvPr/>
        </p:nvGraphicFramePr>
        <p:xfrm>
          <a:off x="628648" y="4962098"/>
          <a:ext cx="7569200" cy="762000"/>
        </p:xfrm>
        <a:graphic>
          <a:graphicData uri="http://schemas.openxmlformats.org/drawingml/2006/table">
            <a:tbl>
              <a:tblPr/>
              <a:tblGrid>
                <a:gridCol w="1473200">
                  <a:extLst>
                    <a:ext uri="{9D8B030D-6E8A-4147-A177-3AD203B41FA5}">
                      <a16:colId xmlns:a16="http://schemas.microsoft.com/office/drawing/2014/main" val="108645343"/>
                    </a:ext>
                  </a:extLst>
                </a:gridCol>
                <a:gridCol w="6096000">
                  <a:extLst>
                    <a:ext uri="{9D8B030D-6E8A-4147-A177-3AD203B41FA5}">
                      <a16:colId xmlns:a16="http://schemas.microsoft.com/office/drawing/2014/main" val="254841520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ID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l" fontAlgn="b"/>
                      <a:r>
                        <a:rPr lang="en-US" sz="1100" b="0" i="0" u="none" strike="noStrike" dirty="0">
                          <a:solidFill>
                            <a:srgbClr val="000000"/>
                          </a:solidFill>
                          <a:effectLst/>
                          <a:latin typeface="Calibri" panose="020F0502020204030204" pitchFamily="34" charset="0"/>
                        </a:rPr>
                        <a:t>AM_RT_04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675408391"/>
                  </a:ext>
                </a:extLst>
              </a:tr>
              <a:tr h="190500">
                <a:tc>
                  <a:txBody>
                    <a:bodyPr/>
                    <a:lstStyle/>
                    <a:p>
                      <a:pPr algn="l" fontAlgn="b"/>
                      <a:r>
                        <a:rPr lang="en-US" sz="1100" b="0" i="0" u="none" strike="noStrike">
                          <a:solidFill>
                            <a:srgbClr val="000000"/>
                          </a:solidFill>
                          <a:effectLst/>
                          <a:latin typeface="Calibri" panose="020F0502020204030204" pitchFamily="34" charset="0"/>
                        </a:rPr>
                        <a:t>Nombre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Ingreso de informacion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660250"/>
                  </a:ext>
                </a:extLst>
              </a:tr>
              <a:tr h="190500">
                <a:tc>
                  <a:txBody>
                    <a:bodyPr/>
                    <a:lstStyle/>
                    <a:p>
                      <a:pPr algn="l" fontAlgn="b"/>
                      <a:r>
                        <a:rPr lang="en-US" sz="1100" b="0" i="0" u="none" strike="noStrike">
                          <a:solidFill>
                            <a:srgbClr val="000000"/>
                          </a:solidFill>
                          <a:effectLst/>
                          <a:latin typeface="Calibri" panose="020F0502020204030204" pitchFamily="34" charset="0"/>
                        </a:rPr>
                        <a:t>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MX" sz="1100" b="0" i="0" u="none" strike="noStrike">
                          <a:solidFill>
                            <a:srgbClr val="000000"/>
                          </a:solidFill>
                          <a:effectLst/>
                          <a:latin typeface="Calibri" panose="020F0502020204030204" pitchFamily="34" charset="0"/>
                        </a:rPr>
                        <a:t>Solo el administrador tendra permitido el ingreso de informacion como: noticias, cambios de detalles.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508603"/>
                  </a:ext>
                </a:extLst>
              </a:tr>
              <a:tr h="190500">
                <a:tc>
                  <a:txBody>
                    <a:bodyPr/>
                    <a:lstStyle/>
                    <a:p>
                      <a:pPr algn="l" fontAlgn="b"/>
                      <a:r>
                        <a:rPr lang="en-US" sz="1100" b="0" i="0" u="none" strike="noStrike">
                          <a:solidFill>
                            <a:srgbClr val="000000"/>
                          </a:solidFill>
                          <a:effectLst/>
                          <a:latin typeface="Calibri" panose="020F0502020204030204" pitchFamily="34" charset="0"/>
                        </a:rPr>
                        <a:t>Prioridad de Restriccion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Alta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750330"/>
                  </a:ext>
                </a:extLst>
              </a:tr>
            </a:tbl>
          </a:graphicData>
        </a:graphic>
      </p:graphicFrame>
    </p:spTree>
    <p:extLst>
      <p:ext uri="{BB962C8B-B14F-4D97-AF65-F5344CB8AC3E}">
        <p14:creationId xmlns:p14="http://schemas.microsoft.com/office/powerpoint/2010/main" val="51564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209" name="Google Shape;209;p12"/>
          <p:cNvSpPr txBox="1">
            <a:spLocks noGrp="1"/>
          </p:cNvSpPr>
          <p:nvPr>
            <p:ph type="title" idx="4294967295"/>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lvl="0">
              <a:lnSpc>
                <a:spcPct val="80000"/>
              </a:lnSpc>
              <a:buClr>
                <a:schemeClr val="lt1"/>
              </a:buClr>
              <a:buSzPts val="4400"/>
            </a:pPr>
            <a:r>
              <a:rPr lang="es-CO" sz="4400" b="1" dirty="0">
                <a:solidFill>
                  <a:schemeClr val="lt1"/>
                </a:solidFill>
                <a:latin typeface="Calibri"/>
                <a:ea typeface="Calibri"/>
                <a:cs typeface="Calibri"/>
                <a:sym typeface="Calibri"/>
              </a:rPr>
              <a:t>MOCKUPS</a:t>
            </a:r>
            <a:endParaRPr sz="4400" b="0" i="0" u="none" strike="noStrike" cap="none" dirty="0">
              <a:solidFill>
                <a:schemeClr val="lt1"/>
              </a:solidFill>
              <a:latin typeface="Calibri"/>
              <a:ea typeface="Calibri"/>
              <a:cs typeface="Calibri"/>
              <a:sym typeface="Calibri"/>
            </a:endParaRPr>
          </a:p>
        </p:txBody>
      </p:sp>
      <p:pic>
        <p:nvPicPr>
          <p:cNvPr id="210" name="Google Shape;210;p12"/>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extLst>
      <p:ext uri="{BB962C8B-B14F-4D97-AF65-F5344CB8AC3E}">
        <p14:creationId xmlns:p14="http://schemas.microsoft.com/office/powerpoint/2010/main" val="2769916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21124649-2055-483E-888F-C638FD9E8A5D}"/>
              </a:ext>
            </a:extLst>
          </p:cNvPr>
          <p:cNvPicPr>
            <a:picLocks noChangeAspect="1"/>
          </p:cNvPicPr>
          <p:nvPr/>
        </p:nvPicPr>
        <p:blipFill rotWithShape="1">
          <a:blip r:embed="rId2"/>
          <a:srcRect t="14067" r="1511" b="7453"/>
          <a:stretch/>
        </p:blipFill>
        <p:spPr>
          <a:xfrm>
            <a:off x="194894" y="2524384"/>
            <a:ext cx="8754211" cy="3921944"/>
          </a:xfrm>
          <a:prstGeom prst="rect">
            <a:avLst/>
          </a:prstGeom>
        </p:spPr>
      </p:pic>
    </p:spTree>
    <p:extLst>
      <p:ext uri="{BB962C8B-B14F-4D97-AF65-F5344CB8AC3E}">
        <p14:creationId xmlns:p14="http://schemas.microsoft.com/office/powerpoint/2010/main" val="3861876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Interfaz de usuario gráfica, Texto, Aplicación, Correo electrónico&#10;&#10;Descripción generada automáticamente">
            <a:extLst>
              <a:ext uri="{FF2B5EF4-FFF2-40B4-BE49-F238E27FC236}">
                <a16:creationId xmlns:a16="http://schemas.microsoft.com/office/drawing/2014/main" id="{20CFF053-CA2B-4998-886E-CF88A09FA87B}"/>
              </a:ext>
            </a:extLst>
          </p:cNvPr>
          <p:cNvPicPr/>
          <p:nvPr/>
        </p:nvPicPr>
        <p:blipFill>
          <a:blip r:embed="rId2"/>
          <a:stretch>
            <a:fillRect/>
          </a:stretch>
        </p:blipFill>
        <p:spPr>
          <a:xfrm>
            <a:off x="927338" y="2047603"/>
            <a:ext cx="6770359" cy="3516635"/>
          </a:xfrm>
          <a:prstGeom prst="rect">
            <a:avLst/>
          </a:prstGeom>
        </p:spPr>
      </p:pic>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71215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10;&#10;Descripción generada automáticamente">
            <a:extLst>
              <a:ext uri="{FF2B5EF4-FFF2-40B4-BE49-F238E27FC236}">
                <a16:creationId xmlns:a16="http://schemas.microsoft.com/office/drawing/2014/main" id="{3CFCB5E7-6924-4D4B-BF7B-5A04DC6EC756}"/>
              </a:ext>
            </a:extLst>
          </p:cNvPr>
          <p:cNvPicPr/>
          <p:nvPr/>
        </p:nvPicPr>
        <p:blipFill>
          <a:blip r:embed="rId2"/>
          <a:stretch>
            <a:fillRect/>
          </a:stretch>
        </p:blipFill>
        <p:spPr>
          <a:xfrm>
            <a:off x="1239477" y="2245729"/>
            <a:ext cx="6665045" cy="3436642"/>
          </a:xfrm>
          <a:prstGeom prst="rect">
            <a:avLst/>
          </a:prstGeom>
        </p:spPr>
      </p:pic>
    </p:spTree>
    <p:extLst>
      <p:ext uri="{BB962C8B-B14F-4D97-AF65-F5344CB8AC3E}">
        <p14:creationId xmlns:p14="http://schemas.microsoft.com/office/powerpoint/2010/main" val="986115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10;&#10;Descripción generada automáticamente">
            <a:extLst>
              <a:ext uri="{FF2B5EF4-FFF2-40B4-BE49-F238E27FC236}">
                <a16:creationId xmlns:a16="http://schemas.microsoft.com/office/drawing/2014/main" id="{E3FC3CB8-BEB7-442B-A329-0E3B63417374}"/>
              </a:ext>
            </a:extLst>
          </p:cNvPr>
          <p:cNvPicPr/>
          <p:nvPr/>
        </p:nvPicPr>
        <p:blipFill>
          <a:blip r:embed="rId2"/>
          <a:stretch>
            <a:fillRect/>
          </a:stretch>
        </p:blipFill>
        <p:spPr>
          <a:xfrm>
            <a:off x="1360639" y="2416736"/>
            <a:ext cx="6422721" cy="3383563"/>
          </a:xfrm>
          <a:prstGeom prst="rect">
            <a:avLst/>
          </a:prstGeom>
        </p:spPr>
      </p:pic>
    </p:spTree>
    <p:extLst>
      <p:ext uri="{BB962C8B-B14F-4D97-AF65-F5344CB8AC3E}">
        <p14:creationId xmlns:p14="http://schemas.microsoft.com/office/powerpoint/2010/main" val="20008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5" name="Google Shape;125;p4"/>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6" name="Google Shape;126;p4"/>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27" name="Google Shape;127;p4"/>
          <p:cNvSpPr txBox="1"/>
          <p:nvPr/>
        </p:nvSpPr>
        <p:spPr>
          <a:xfrm>
            <a:off x="0" y="198126"/>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28" name="Google Shape;128;p4"/>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Planteamiento del problema</a:t>
            </a:r>
            <a:endParaRPr sz="5400" b="0" i="0" u="none" strike="noStrike" cap="none" dirty="0">
              <a:solidFill>
                <a:schemeClr val="lt1"/>
              </a:solidFill>
              <a:latin typeface="Calibri"/>
              <a:ea typeface="Calibri"/>
              <a:cs typeface="Calibri"/>
              <a:sym typeface="Calibri"/>
            </a:endParaRPr>
          </a:p>
        </p:txBody>
      </p:sp>
      <p:sp>
        <p:nvSpPr>
          <p:cNvPr id="129" name="Google Shape;129;p4"/>
          <p:cNvSpPr txBox="1"/>
          <p:nvPr/>
        </p:nvSpPr>
        <p:spPr>
          <a:xfrm>
            <a:off x="409840" y="1925445"/>
            <a:ext cx="8324319" cy="4810397"/>
          </a:xfrm>
          <a:prstGeom prst="rect">
            <a:avLst/>
          </a:prstGeom>
          <a:noFill/>
          <a:ln>
            <a:noFill/>
          </a:ln>
        </p:spPr>
        <p:txBody>
          <a:bodyPr spcFirstLastPara="1" wrap="square" lIns="91425" tIns="45700" rIns="91425" bIns="45700" anchor="t" anchorCtr="0">
            <a:noAutofit/>
          </a:bodyPr>
          <a:lstStyle/>
          <a:p>
            <a:pPr lvl="0" algn="just">
              <a:buClr>
                <a:srgbClr val="8A8A8A"/>
              </a:buClr>
              <a:buSzPts val="2800"/>
            </a:pPr>
            <a:r>
              <a:rPr lang="es-CO" sz="2600" dirty="0">
                <a:solidFill>
                  <a:srgbClr val="8A8A8A"/>
                </a:solidFill>
                <a:latin typeface="Calibri"/>
                <a:ea typeface="Calibri"/>
                <a:cs typeface="Calibri"/>
                <a:sym typeface="Calibri"/>
              </a:rPr>
              <a:t>La empresa de aseo</a:t>
            </a:r>
            <a:r>
              <a:rPr lang="es-CO" sz="2600" b="0" i="0" u="none" strike="noStrike" cap="none" dirty="0">
                <a:solidFill>
                  <a:srgbClr val="8A8A8A"/>
                </a:solidFill>
                <a:latin typeface="Calibri"/>
                <a:ea typeface="Calibri"/>
                <a:cs typeface="Calibri"/>
                <a:sym typeface="Calibri"/>
              </a:rPr>
              <a:t> Servicios y Suministros La Equidad S.A.S, dedicado actualmente a la limpieza general e </a:t>
            </a:r>
            <a:r>
              <a:rPr lang="es-CO" sz="2600" dirty="0">
                <a:solidFill>
                  <a:srgbClr val="8A8A8A"/>
                </a:solidFill>
                <a:latin typeface="Calibri"/>
                <a:ea typeface="Calibri"/>
                <a:cs typeface="Calibri"/>
                <a:sym typeface="Calibri"/>
              </a:rPr>
              <a:t>interior de edificios, cuenta con soluciones de las necesidades para administración de propiedad horizontal, servicios de aseo y mantenimiento para las empresas y conjuntos residenciales.</a:t>
            </a:r>
          </a:p>
          <a:p>
            <a:pPr lvl="0" algn="just">
              <a:buClr>
                <a:srgbClr val="8A8A8A"/>
              </a:buClr>
              <a:buSzPts val="2800"/>
            </a:pPr>
            <a:r>
              <a:rPr lang="es-CO" sz="2600" dirty="0">
                <a:solidFill>
                  <a:srgbClr val="8A8A8A"/>
                </a:solidFill>
                <a:latin typeface="Calibri"/>
                <a:ea typeface="Calibri"/>
                <a:cs typeface="Calibri"/>
                <a:sym typeface="Calibri"/>
              </a:rPr>
              <a:t>A través de las encuestas se evidencio </a:t>
            </a:r>
            <a:r>
              <a:rPr lang="es-MX" sz="2600" dirty="0">
                <a:solidFill>
                  <a:srgbClr val="8A8A8A"/>
                </a:solidFill>
                <a:latin typeface="Calibri"/>
                <a:ea typeface="Calibri"/>
                <a:cs typeface="Calibri"/>
                <a:sym typeface="Calibri"/>
              </a:rPr>
              <a:t>que los procesos de</a:t>
            </a:r>
          </a:p>
          <a:p>
            <a:pPr lvl="5" algn="just">
              <a:buClr>
                <a:srgbClr val="8A8A8A"/>
              </a:buClr>
              <a:buSzPts val="2800"/>
            </a:pPr>
            <a:r>
              <a:rPr lang="es-MX" sz="2600" dirty="0">
                <a:solidFill>
                  <a:srgbClr val="8A8A8A"/>
                </a:solidFill>
                <a:latin typeface="Calibri"/>
                <a:ea typeface="Calibri"/>
                <a:cs typeface="Calibri"/>
                <a:sym typeface="Calibri"/>
              </a:rPr>
              <a:t>Entrega de certificados, desprendibles de pago existe un extenso  lapso de entrega. También en los procesos de Eventos, beneficios y noticias existe una falencia en la comunicación con sus empleados y en el proceso de desprendibles de pago de sus empleados existe un sistema de control de proceso pero no es eficiente.</a:t>
            </a:r>
          </a:p>
          <a:p>
            <a:pPr marL="457200" lvl="5" indent="-457200">
              <a:buClr>
                <a:srgbClr val="8A8A8A"/>
              </a:buClr>
              <a:buSzPts val="2800"/>
              <a:buFont typeface="Arial" panose="020B0604020202020204" pitchFamily="34" charset="0"/>
              <a:buChar char="•"/>
            </a:pPr>
            <a:endParaRPr lang="es-MX" sz="2600" dirty="0">
              <a:solidFill>
                <a:srgbClr val="8A8A8A"/>
              </a:solidFill>
              <a:latin typeface="Calibri"/>
              <a:ea typeface="Calibri"/>
              <a:cs typeface="Calibri"/>
              <a:sym typeface="Calibri"/>
            </a:endParaRPr>
          </a:p>
        </p:txBody>
      </p:sp>
    </p:spTree>
    <p:extLst>
      <p:ext uri="{BB962C8B-B14F-4D97-AF65-F5344CB8AC3E}">
        <p14:creationId xmlns:p14="http://schemas.microsoft.com/office/powerpoint/2010/main" val="290015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Captura de pantalla de un celular&#10;&#10;Descripción generada automáticamente">
            <a:extLst>
              <a:ext uri="{FF2B5EF4-FFF2-40B4-BE49-F238E27FC236}">
                <a16:creationId xmlns:a16="http://schemas.microsoft.com/office/drawing/2014/main" id="{31F5ADDF-67D6-4EC0-B0FE-CE5687BAC0C9}"/>
              </a:ext>
            </a:extLst>
          </p:cNvPr>
          <p:cNvPicPr/>
          <p:nvPr/>
        </p:nvPicPr>
        <p:blipFill>
          <a:blip r:embed="rId2"/>
          <a:stretch>
            <a:fillRect/>
          </a:stretch>
        </p:blipFill>
        <p:spPr>
          <a:xfrm>
            <a:off x="1053564" y="2191341"/>
            <a:ext cx="6791211" cy="3555285"/>
          </a:xfrm>
          <a:prstGeom prst="rect">
            <a:avLst/>
          </a:prstGeom>
        </p:spPr>
      </p:pic>
    </p:spTree>
    <p:extLst>
      <p:ext uri="{BB962C8B-B14F-4D97-AF65-F5344CB8AC3E}">
        <p14:creationId xmlns:p14="http://schemas.microsoft.com/office/powerpoint/2010/main" val="935293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0" name="Imagen 9" descr="Interfaz de usuario gráfica, Aplicación, Teams&#10;&#10;Descripción generada automáticamente">
            <a:extLst>
              <a:ext uri="{FF2B5EF4-FFF2-40B4-BE49-F238E27FC236}">
                <a16:creationId xmlns:a16="http://schemas.microsoft.com/office/drawing/2014/main" id="{12415C4E-3F70-4226-A4E1-7A0AA2D3CC8F}"/>
              </a:ext>
            </a:extLst>
          </p:cNvPr>
          <p:cNvPicPr/>
          <p:nvPr/>
        </p:nvPicPr>
        <p:blipFill>
          <a:blip r:embed="rId2"/>
          <a:stretch>
            <a:fillRect/>
          </a:stretch>
        </p:blipFill>
        <p:spPr>
          <a:xfrm>
            <a:off x="1342854" y="2416736"/>
            <a:ext cx="6660152" cy="3083655"/>
          </a:xfrm>
          <a:prstGeom prst="rect">
            <a:avLst/>
          </a:prstGeom>
        </p:spPr>
      </p:pic>
    </p:spTree>
    <p:extLst>
      <p:ext uri="{BB962C8B-B14F-4D97-AF65-F5344CB8AC3E}">
        <p14:creationId xmlns:p14="http://schemas.microsoft.com/office/powerpoint/2010/main" val="1012203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Rectángulo"/>
          <p:cNvSpPr/>
          <p:nvPr/>
        </p:nvSpPr>
        <p:spPr>
          <a:xfrm rot="20796637">
            <a:off x="-1033229" y="-310908"/>
            <a:ext cx="10665350"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7" name="16 Rectángulo"/>
          <p:cNvSpPr/>
          <p:nvPr/>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18" name="17 Rectángulo"/>
          <p:cNvSpPr/>
          <p:nvPr/>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dirty="0"/>
          </a:p>
        </p:txBody>
      </p:sp>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6" name="Título 1"/>
          <p:cNvSpPr txBox="1">
            <a:spLocks/>
          </p:cNvSpPr>
          <p:nvPr/>
        </p:nvSpPr>
        <p:spPr>
          <a:xfrm>
            <a:off x="364273" y="324984"/>
            <a:ext cx="9069906"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5400" dirty="0">
                <a:solidFill>
                  <a:schemeClr val="bg1"/>
                </a:solidFill>
              </a:rPr>
              <a:t>MOCKUPS</a:t>
            </a:r>
          </a:p>
        </p:txBody>
      </p:sp>
      <p:sp>
        <p:nvSpPr>
          <p:cNvPr id="27" name="Marcador de contenido 2"/>
          <p:cNvSpPr txBox="1">
            <a:spLocks/>
          </p:cNvSpPr>
          <p:nvPr/>
        </p:nvSpPr>
        <p:spPr>
          <a:xfrm>
            <a:off x="899151" y="2070580"/>
            <a:ext cx="8000150" cy="424006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s-CO" sz="2000" dirty="0">
              <a:solidFill>
                <a:schemeClr val="tx1">
                  <a:lumMod val="75000"/>
                  <a:lumOff val="25000"/>
                </a:schemeClr>
              </a:solidFill>
            </a:endParaRPr>
          </a:p>
        </p:txBody>
      </p:sp>
      <p:sp>
        <p:nvSpPr>
          <p:cNvPr id="2" name="AutoShape 2" descr="blob:https://web.telegram.org/91b4e5f7-c5d4-4266-91e2-3e14d7c7ae4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 name="Imagen 10" descr="Captura de pantalla de computadora&#10;&#10;Descripción generada automáticamente con confianza media">
            <a:extLst>
              <a:ext uri="{FF2B5EF4-FFF2-40B4-BE49-F238E27FC236}">
                <a16:creationId xmlns:a16="http://schemas.microsoft.com/office/drawing/2014/main" id="{BE0B44A7-8125-4152-AA2F-740DBBCF70A7}"/>
              </a:ext>
            </a:extLst>
          </p:cNvPr>
          <p:cNvPicPr/>
          <p:nvPr/>
        </p:nvPicPr>
        <p:blipFill>
          <a:blip r:embed="rId2"/>
          <a:stretch>
            <a:fillRect/>
          </a:stretch>
        </p:blipFill>
        <p:spPr>
          <a:xfrm>
            <a:off x="1497116" y="2245729"/>
            <a:ext cx="6149768" cy="3506392"/>
          </a:xfrm>
          <a:prstGeom prst="rect">
            <a:avLst/>
          </a:prstGeom>
        </p:spPr>
      </p:pic>
    </p:spTree>
    <p:extLst>
      <p:ext uri="{BB962C8B-B14F-4D97-AF65-F5344CB8AC3E}">
        <p14:creationId xmlns:p14="http://schemas.microsoft.com/office/powerpoint/2010/main" val="4225318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31"/>
          <p:cNvPicPr preferRelativeResize="0"/>
          <p:nvPr/>
        </p:nvPicPr>
        <p:blipFill rotWithShape="1">
          <a:blip r:embed="rId3">
            <a:alphaModFix/>
          </a:blip>
          <a:srcRect/>
          <a:stretch/>
        </p:blipFill>
        <p:spPr>
          <a:xfrm>
            <a:off x="1" y="0"/>
            <a:ext cx="9144000" cy="6858000"/>
          </a:xfrm>
          <a:prstGeom prst="rect">
            <a:avLst/>
          </a:prstGeom>
          <a:noFill/>
          <a:ln>
            <a:noFill/>
          </a:ln>
        </p:spPr>
      </p:pic>
      <p:sp>
        <p:nvSpPr>
          <p:cNvPr id="417" name="Google Shape;417;p31"/>
          <p:cNvSpPr txBox="1"/>
          <p:nvPr/>
        </p:nvSpPr>
        <p:spPr>
          <a:xfrm>
            <a:off x="1127578" y="5296746"/>
            <a:ext cx="6020954" cy="88758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FFC000"/>
              </a:buClr>
              <a:buSzPts val="5400"/>
              <a:buFont typeface="Calibri"/>
              <a:buNone/>
            </a:pPr>
            <a:r>
              <a:rPr lang="es-CO" sz="5400" b="1" i="0" u="none" strike="noStrike" cap="none" dirty="0">
                <a:solidFill>
                  <a:srgbClr val="FFC000"/>
                </a:solidFill>
                <a:latin typeface="Calibri"/>
                <a:ea typeface="Calibri"/>
                <a:cs typeface="Calibri"/>
                <a:sym typeface="Calibri"/>
              </a:rPr>
              <a:t>GRACIAS</a:t>
            </a:r>
            <a:endParaRPr sz="5400" b="0" i="0" u="none" strike="noStrike" cap="none" dirty="0">
              <a:solidFill>
                <a:srgbClr val="FFC000"/>
              </a:solidFill>
              <a:latin typeface="Calibri"/>
              <a:ea typeface="Calibri"/>
              <a:cs typeface="Calibri"/>
              <a:sym typeface="Calibri"/>
            </a:endParaRPr>
          </a:p>
        </p:txBody>
      </p:sp>
      <p:pic>
        <p:nvPicPr>
          <p:cNvPr id="418" name="Google Shape;418;p31"/>
          <p:cNvPicPr preferRelativeResize="0"/>
          <p:nvPr/>
        </p:nvPicPr>
        <p:blipFill rotWithShape="1">
          <a:blip r:embed="rId4">
            <a:alphaModFix/>
          </a:blip>
          <a:srcRect l="50000" t="11628" r="-3743" b="17500"/>
          <a:stretch/>
        </p:blipFill>
        <p:spPr>
          <a:xfrm>
            <a:off x="1" y="0"/>
            <a:ext cx="3286068"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35" name="Google Shape;135;p5"/>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JUSTIFICACIÓN</a:t>
            </a:r>
            <a:endParaRPr sz="4400" b="0" i="0" u="none" strike="noStrike" cap="none" dirty="0">
              <a:solidFill>
                <a:schemeClr val="lt1"/>
              </a:solidFill>
              <a:latin typeface="Calibri"/>
              <a:ea typeface="Calibri"/>
              <a:cs typeface="Calibri"/>
              <a:sym typeface="Calibri"/>
            </a:endParaRPr>
          </a:p>
        </p:txBody>
      </p:sp>
      <p:pic>
        <p:nvPicPr>
          <p:cNvPr id="136" name="Google Shape;136;p5"/>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2" name="Google Shape;142;p6"/>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3" name="Google Shape;143;p6"/>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45" name="Google Shape;145;p6"/>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Justificación del proyecto</a:t>
            </a:r>
            <a:endParaRPr sz="5400" b="0" i="0" u="none" strike="noStrike" cap="none" dirty="0">
              <a:solidFill>
                <a:schemeClr val="lt1"/>
              </a:solidFill>
              <a:latin typeface="Calibri"/>
              <a:ea typeface="Calibri"/>
              <a:cs typeface="Calibri"/>
              <a:sym typeface="Calibri"/>
            </a:endParaRPr>
          </a:p>
        </p:txBody>
      </p:sp>
      <p:sp>
        <p:nvSpPr>
          <p:cNvPr id="146" name="Google Shape;146;p6"/>
          <p:cNvSpPr/>
          <p:nvPr/>
        </p:nvSpPr>
        <p:spPr>
          <a:xfrm>
            <a:off x="116525" y="2180575"/>
            <a:ext cx="8930100" cy="1903494"/>
          </a:xfrm>
          <a:prstGeom prst="rect">
            <a:avLst/>
          </a:prstGeom>
          <a:noFill/>
          <a:ln>
            <a:noFill/>
          </a:ln>
        </p:spPr>
        <p:txBody>
          <a:bodyPr spcFirstLastPara="1" wrap="square" lIns="91425" tIns="45700" rIns="91425" bIns="45700" anchor="t" anchorCtr="0">
            <a:spAutoFit/>
          </a:bodyPr>
          <a:lstStyle/>
          <a:p>
            <a:pPr marR="0" lvl="0" algn="just" rtl="0">
              <a:lnSpc>
                <a:spcPct val="107000"/>
              </a:lnSpc>
              <a:spcBef>
                <a:spcPts val="0"/>
              </a:spcBef>
              <a:spcAft>
                <a:spcPts val="0"/>
              </a:spcAft>
              <a:buClr>
                <a:srgbClr val="8A8A8A"/>
              </a:buClr>
              <a:buSzPts val="2800"/>
            </a:pPr>
            <a:r>
              <a:rPr lang="es-419" sz="2800" dirty="0">
                <a:solidFill>
                  <a:srgbClr val="7F7F7F"/>
                </a:solidFill>
                <a:latin typeface="Calibri"/>
                <a:ea typeface="Calibri"/>
                <a:cs typeface="Calibri"/>
                <a:sym typeface="Calibri"/>
              </a:rPr>
              <a:t>	</a:t>
            </a: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800" dirty="0">
              <a:solidFill>
                <a:srgbClr val="7F7F7F"/>
              </a:solidFill>
              <a:latin typeface="Calibri"/>
              <a:ea typeface="Calibri"/>
              <a:cs typeface="Calibri"/>
              <a:sym typeface="Calibri"/>
            </a:endParaRPr>
          </a:p>
          <a:p>
            <a:pPr marR="0" lvl="0" algn="just" rtl="0">
              <a:lnSpc>
                <a:spcPct val="107000"/>
              </a:lnSpc>
              <a:spcBef>
                <a:spcPts val="0"/>
              </a:spcBef>
              <a:spcAft>
                <a:spcPts val="0"/>
              </a:spcAft>
              <a:buClr>
                <a:srgbClr val="8A8A8A"/>
              </a:buClr>
              <a:buSzPts val="2800"/>
            </a:pPr>
            <a:endParaRPr sz="2800" dirty="0">
              <a:solidFill>
                <a:srgbClr val="7F7F7F"/>
              </a:solidFill>
              <a:latin typeface="Calibri"/>
              <a:ea typeface="Calibri"/>
              <a:cs typeface="Calibri"/>
              <a:sym typeface="Calibri"/>
            </a:endParaRPr>
          </a:p>
          <a:p>
            <a:pPr marL="0" marR="0" lvl="0" indent="0" algn="just" rtl="0">
              <a:lnSpc>
                <a:spcPct val="107000"/>
              </a:lnSpc>
              <a:spcBef>
                <a:spcPts val="0"/>
              </a:spcBef>
              <a:spcAft>
                <a:spcPts val="0"/>
              </a:spcAft>
              <a:buNone/>
            </a:pPr>
            <a:endParaRPr sz="2600" dirty="0">
              <a:solidFill>
                <a:srgbClr val="7F7F7F"/>
              </a:solidFill>
              <a:latin typeface="Calibri"/>
              <a:ea typeface="Calibri"/>
              <a:cs typeface="Calibri"/>
              <a:sym typeface="Calibri"/>
            </a:endParaRPr>
          </a:p>
        </p:txBody>
      </p:sp>
      <p:sp>
        <p:nvSpPr>
          <p:cNvPr id="2" name="Rectángulo 1"/>
          <p:cNvSpPr/>
          <p:nvPr/>
        </p:nvSpPr>
        <p:spPr>
          <a:xfrm>
            <a:off x="364273" y="2047603"/>
            <a:ext cx="8392363" cy="5112128"/>
          </a:xfrm>
          <a:prstGeom prst="rect">
            <a:avLst/>
          </a:prstGeom>
        </p:spPr>
        <p:txBody>
          <a:bodyPr wrap="square">
            <a:noAutofit/>
          </a:bodyPr>
          <a:lstStyle/>
          <a:p>
            <a:pPr lvl="5" algn="just">
              <a:buClr>
                <a:srgbClr val="8A8A8A"/>
              </a:buClr>
              <a:buSzPts val="2800"/>
            </a:pPr>
            <a:r>
              <a:rPr lang="es-MX" sz="1800" dirty="0">
                <a:solidFill>
                  <a:srgbClr val="8A8A8A"/>
                </a:solidFill>
                <a:latin typeface="Calibri"/>
                <a:ea typeface="Calibri"/>
                <a:cs typeface="Calibri"/>
                <a:sym typeface="Calibri"/>
              </a:rPr>
              <a:t>AseoMatic busca solucionar este inconveniente desarrollando un sistema web con los Modulo Gestión de usuarios , es importante ya que es el proceso por el cual los usuarios ingresan al sistema y también permite la creación, consulta, modificación y eliminación de los usuarios que entran a manipular el sistema además de que permite crear roles para llevar un control de lo que puede o no hacer determinado usuario y modulo Gestión de  nominas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crear ,consultar ,modificar  nominas. </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Por esta parte Modulo Gestión de Noticias, eventos y beneficios</a:t>
            </a:r>
            <a:r>
              <a:rPr lang="es-MX" sz="2000" b="1" dirty="0">
                <a:solidFill>
                  <a:srgbClr val="8A8A8A"/>
                </a:solidFill>
                <a:latin typeface="Calibri"/>
                <a:ea typeface="Calibri"/>
                <a:cs typeface="Calibri"/>
                <a:sym typeface="Calibri"/>
              </a:rPr>
              <a:t> </a:t>
            </a:r>
            <a:r>
              <a:rPr lang="es-MX" sz="1800" dirty="0">
                <a:solidFill>
                  <a:srgbClr val="8A8A8A"/>
                </a:solidFill>
                <a:latin typeface="Calibri"/>
                <a:ea typeface="Calibri"/>
                <a:cs typeface="Calibri"/>
                <a:sym typeface="Calibri"/>
              </a:rPr>
              <a:t>es importante ya que permite la creación ,consulta ,modificación y eliminación de publicaciones de eventos, noticias, beneficios y otros.</a:t>
            </a:r>
          </a:p>
          <a:p>
            <a:pPr lvl="5" algn="just">
              <a:buClr>
                <a:srgbClr val="8A8A8A"/>
              </a:buClr>
              <a:buSzPts val="2800"/>
            </a:pPr>
            <a:endParaRPr lang="es-MX" sz="1800" dirty="0">
              <a:solidFill>
                <a:srgbClr val="8A8A8A"/>
              </a:solidFill>
              <a:latin typeface="Calibri"/>
              <a:ea typeface="Calibri"/>
              <a:cs typeface="Calibri"/>
              <a:sym typeface="Calibri"/>
            </a:endParaRPr>
          </a:p>
          <a:p>
            <a:pPr lvl="5" algn="just">
              <a:buClr>
                <a:srgbClr val="8A8A8A"/>
              </a:buClr>
              <a:buSzPts val="2800"/>
            </a:pPr>
            <a:r>
              <a:rPr lang="es-MX" sz="1800" dirty="0">
                <a:solidFill>
                  <a:srgbClr val="8A8A8A"/>
                </a:solidFill>
                <a:latin typeface="Calibri"/>
                <a:ea typeface="Calibri"/>
                <a:cs typeface="Calibri"/>
                <a:sym typeface="Calibri"/>
              </a:rPr>
              <a:t>Conclusión general: la empresa Equidad S.A.S se vera beneficiada ya que los procesos que llevan a cabo para la  nomina , eventos, noticias  serán organizados y simplificados  por el sistema AseoMatic generando actualización en tiempo real de cada tarea o proceso que haga.</a:t>
            </a:r>
          </a:p>
          <a:p>
            <a:pPr lvl="5">
              <a:buClr>
                <a:srgbClr val="8A8A8A"/>
              </a:buClr>
              <a:buSzPts val="2800"/>
            </a:pPr>
            <a:endParaRPr lang="es-MX" sz="1800" dirty="0">
              <a:solidFill>
                <a:srgbClr val="8A8A8A"/>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72" name="Google Shape;172;p8"/>
          <p:cNvSpPr txBox="1">
            <a:spLocks noGrp="1"/>
          </p:cNvSpPr>
          <p:nvPr>
            <p:ph type="title"/>
          </p:nvPr>
        </p:nvSpPr>
        <p:spPr>
          <a:xfrm>
            <a:off x="2720975" y="4808538"/>
            <a:ext cx="6423025" cy="1592262"/>
          </a:xfrm>
          <a:prstGeom prst="rect">
            <a:avLst/>
          </a:prstGeom>
          <a:solidFill>
            <a:srgbClr val="8A8A8A"/>
          </a:solidFill>
          <a:ln>
            <a:noFill/>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chemeClr val="lt1"/>
              </a:buClr>
              <a:buSzPts val="4400"/>
              <a:buFont typeface="Calibri"/>
              <a:buNone/>
            </a:pPr>
            <a:r>
              <a:rPr lang="es-CO" sz="4400" b="1" i="0" u="none" strike="noStrike" cap="none" dirty="0">
                <a:solidFill>
                  <a:schemeClr val="lt1"/>
                </a:solidFill>
                <a:latin typeface="Calibri"/>
                <a:ea typeface="Calibri"/>
                <a:cs typeface="Calibri"/>
                <a:sym typeface="Calibri"/>
              </a:rPr>
              <a:t>OBJETIVOS</a:t>
            </a:r>
            <a:endParaRPr sz="4400" b="0" i="0" u="none" strike="noStrike" cap="none" dirty="0">
              <a:solidFill>
                <a:schemeClr val="lt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a:stretch/>
        </p:blipFill>
        <p:spPr>
          <a:xfrm>
            <a:off x="3006179" y="607767"/>
            <a:ext cx="3593005" cy="3593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79" name="Google Shape;179;p9"/>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0" name="Google Shape;180;p9"/>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1" name="Google Shape;181;p9"/>
          <p:cNvSpPr txBox="1"/>
          <p:nvPr/>
        </p:nvSpPr>
        <p:spPr>
          <a:xfrm>
            <a:off x="0" y="0"/>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82" name="Google Shape;182;p9"/>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 GENERAL</a:t>
            </a:r>
            <a:endParaRPr sz="5400" b="0" i="0" u="none" strike="noStrike" cap="none" dirty="0">
              <a:solidFill>
                <a:schemeClr val="lt1"/>
              </a:solidFill>
              <a:latin typeface="Calibri"/>
              <a:ea typeface="Calibri"/>
              <a:cs typeface="Calibri"/>
              <a:sym typeface="Calibri"/>
            </a:endParaRPr>
          </a:p>
        </p:txBody>
      </p:sp>
      <p:sp>
        <p:nvSpPr>
          <p:cNvPr id="183" name="Google Shape;183;p9"/>
          <p:cNvSpPr txBox="1"/>
          <p:nvPr/>
        </p:nvSpPr>
        <p:spPr>
          <a:xfrm>
            <a:off x="571950" y="2744657"/>
            <a:ext cx="8000100" cy="31019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8A8A8A"/>
              </a:buClr>
              <a:buSzPts val="3200"/>
              <a:buFont typeface="Arial"/>
              <a:buNone/>
            </a:pPr>
            <a:r>
              <a:rPr lang="es-CO" sz="2800" b="0" i="0" u="none" strike="noStrike" cap="none" dirty="0">
                <a:solidFill>
                  <a:srgbClr val="8A8A8A"/>
                </a:solidFill>
                <a:latin typeface="Calibri"/>
                <a:ea typeface="Calibri"/>
                <a:cs typeface="Calibri"/>
                <a:sym typeface="Calibri"/>
              </a:rPr>
              <a:t>Desarrollar un sistema de información web el  cual permita la </a:t>
            </a:r>
            <a:r>
              <a:rPr lang="es-CO" sz="2800" dirty="0">
                <a:solidFill>
                  <a:srgbClr val="8A8A8A"/>
                </a:solidFill>
                <a:latin typeface="Calibri"/>
                <a:ea typeface="Calibri"/>
                <a:cs typeface="Calibri"/>
                <a:sym typeface="Calibri"/>
              </a:rPr>
              <a:t>administración global del manejo y entrega de desprendibles de pago,  noticias, y  eventos referentes a la empresa.</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rot="-803363">
            <a:off x="-1033229" y="-310908"/>
            <a:ext cx="10665350" cy="1608631"/>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89" name="Google Shape;189;p10"/>
          <p:cNvSpPr/>
          <p:nvPr/>
        </p:nvSpPr>
        <p:spPr>
          <a:xfrm rot="-358659">
            <a:off x="-1002985" y="180847"/>
            <a:ext cx="10631006" cy="1316776"/>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0" name="Google Shape;190;p10"/>
          <p:cNvSpPr/>
          <p:nvPr/>
        </p:nvSpPr>
        <p:spPr>
          <a:xfrm>
            <a:off x="-968311" y="198126"/>
            <a:ext cx="10631006" cy="142595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1" name="Google Shape;191;p10"/>
          <p:cNvSpPr txBox="1"/>
          <p:nvPr/>
        </p:nvSpPr>
        <p:spPr>
          <a:xfrm>
            <a:off x="0" y="493407"/>
            <a:ext cx="9144000" cy="6857999"/>
          </a:xfrm>
          <a:prstGeom prst="rect">
            <a:avLst/>
          </a:prstGeom>
          <a:noFill/>
          <a:ln>
            <a:noFill/>
          </a:ln>
        </p:spPr>
        <p:txBody>
          <a:bodyPr spcFirstLastPara="1" wrap="square" lIns="91425" tIns="45700" rIns="91425" bIns="45700" anchor="t" anchorCtr="0">
            <a:normAutofit/>
          </a:bodyPr>
          <a:lstStyle/>
          <a:p>
            <a:pPr marL="342900" marR="0" lvl="0" indent="-139700" algn="l" rtl="0">
              <a:spcBef>
                <a:spcPts val="0"/>
              </a:spcBef>
              <a:spcAft>
                <a:spcPts val="0"/>
              </a:spcAft>
              <a:buClr>
                <a:schemeClr val="dk1"/>
              </a:buClr>
              <a:buSzPts val="3200"/>
              <a:buFont typeface="Arial"/>
              <a:buNone/>
            </a:pPr>
            <a:endParaRPr sz="3200" b="0" i="0" u="none" strike="noStrike" cap="none" dirty="0">
              <a:solidFill>
                <a:schemeClr val="dk1"/>
              </a:solidFill>
              <a:latin typeface="Calibri"/>
              <a:ea typeface="Calibri"/>
              <a:cs typeface="Calibri"/>
              <a:sym typeface="Calibri"/>
            </a:endParaRPr>
          </a:p>
        </p:txBody>
      </p:sp>
      <p:sp>
        <p:nvSpPr>
          <p:cNvPr id="192" name="Google Shape;192;p10"/>
          <p:cNvSpPr txBox="1"/>
          <p:nvPr/>
        </p:nvSpPr>
        <p:spPr>
          <a:xfrm>
            <a:off x="364273" y="324984"/>
            <a:ext cx="9069906" cy="88758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5400"/>
              <a:buFont typeface="Calibri"/>
              <a:buNone/>
            </a:pPr>
            <a:r>
              <a:rPr lang="es-CO" sz="5400" b="1" i="0" u="none" strike="noStrike" cap="none" dirty="0">
                <a:solidFill>
                  <a:schemeClr val="lt1"/>
                </a:solidFill>
                <a:latin typeface="Calibri"/>
                <a:ea typeface="Calibri"/>
                <a:cs typeface="Calibri"/>
                <a:sym typeface="Calibri"/>
              </a:rPr>
              <a:t>OBJETIVOS ESPECÍFICOS</a:t>
            </a:r>
            <a:endParaRPr sz="5400" b="0" i="0" u="none" strike="noStrike" cap="none" dirty="0">
              <a:solidFill>
                <a:schemeClr val="lt1"/>
              </a:solidFill>
              <a:latin typeface="Calibri"/>
              <a:ea typeface="Calibri"/>
              <a:cs typeface="Calibri"/>
              <a:sym typeface="Calibri"/>
            </a:endParaRPr>
          </a:p>
        </p:txBody>
      </p:sp>
      <p:sp>
        <p:nvSpPr>
          <p:cNvPr id="2" name="CuadroTexto 1"/>
          <p:cNvSpPr txBox="1"/>
          <p:nvPr/>
        </p:nvSpPr>
        <p:spPr>
          <a:xfrm>
            <a:off x="970204" y="3077995"/>
            <a:ext cx="7858043" cy="2308324"/>
          </a:xfrm>
          <a:prstGeom prst="rect">
            <a:avLst/>
          </a:prstGeom>
          <a:noFill/>
        </p:spPr>
        <p:txBody>
          <a:bodyPr wrap="square" rtlCol="0">
            <a:spAutoFit/>
          </a:bodyPr>
          <a:lstStyle/>
          <a:p>
            <a:pPr marL="457200" indent="-457200">
              <a:buFont typeface="+mj-lt"/>
              <a:buAutoNum type="arabicPeriod"/>
            </a:pPr>
            <a:r>
              <a:rPr lang="es-CO" sz="2400" dirty="0">
                <a:solidFill>
                  <a:schemeClr val="bg1">
                    <a:lumMod val="50000"/>
                  </a:schemeClr>
                </a:solidFill>
                <a:latin typeface="Calibri" panose="020F0502020204030204" pitchFamily="34" charset="0"/>
                <a:cs typeface="Calibri" panose="020F0502020204030204" pitchFamily="34" charset="0"/>
              </a:rPr>
              <a:t>Gestionar funciones del usuario en el sistema</a:t>
            </a:r>
            <a:r>
              <a:rPr lang="es-MX" sz="2400" dirty="0">
                <a:solidFill>
                  <a:schemeClr val="bg1">
                    <a:lumMod val="50000"/>
                  </a:schemeClr>
                </a:solidFill>
                <a:latin typeface="Calibri" panose="020F0502020204030204" pitchFamily="34" charset="0"/>
                <a:cs typeface="Calibri" panose="020F0502020204030204" pitchFamily="34" charset="0"/>
              </a:rPr>
              <a:t>.</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actividades propuestas por el conjunto administrativo.</a:t>
            </a:r>
          </a:p>
          <a:p>
            <a:pPr marL="457200" indent="-457200">
              <a:buFont typeface="+mj-lt"/>
              <a:buAutoNum type="arabicPeriod"/>
            </a:pPr>
            <a:r>
              <a:rPr lang="es-MX" sz="2400" dirty="0">
                <a:solidFill>
                  <a:schemeClr val="bg1">
                    <a:lumMod val="50000"/>
                  </a:schemeClr>
                </a:solidFill>
                <a:latin typeface="Calibri" panose="020F0502020204030204" pitchFamily="34" charset="0"/>
                <a:cs typeface="Calibri" panose="020F0502020204030204" pitchFamily="34" charset="0"/>
              </a:rPr>
              <a:t>Gestionar nominas de empleados. </a:t>
            </a:r>
          </a:p>
          <a:p>
            <a:endParaRPr lang="es-MX" sz="2400" dirty="0">
              <a:solidFill>
                <a:schemeClr val="bg1">
                  <a:lumMod val="50000"/>
                </a:schemeClr>
              </a:solidFill>
              <a:latin typeface="Calibri" panose="020F0502020204030204" pitchFamily="34" charset="0"/>
              <a:cs typeface="Calibri" panose="020F0502020204030204" pitchFamily="34" charset="0"/>
            </a:endParaRPr>
          </a:p>
          <a:p>
            <a:endParaRPr lang="es-CO" sz="24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7510271"/>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4753</TotalTime>
  <Words>686</Words>
  <Application>Microsoft Office PowerPoint</Application>
  <PresentationFormat>Presentación en pantalla (4:3)</PresentationFormat>
  <Paragraphs>113</Paragraphs>
  <Slides>43</Slides>
  <Notes>22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43</vt:i4>
      </vt:variant>
    </vt:vector>
  </HeadingPairs>
  <TitlesOfParts>
    <vt:vector size="46" baseType="lpstr">
      <vt:lpstr>Arial</vt:lpstr>
      <vt:lpstr>Calibri</vt:lpstr>
      <vt:lpstr>Presentación SENA-GC-F-004-V1</vt:lpstr>
      <vt:lpstr>Presentación de PowerPoint</vt:lpstr>
      <vt:lpstr>Presentación de PowerPoint</vt:lpstr>
      <vt:lpstr>PLANTEAMIENTO DEL PROBLEMA</vt:lpstr>
      <vt:lpstr>Presentación de PowerPoint</vt:lpstr>
      <vt:lpstr>JUSTIFICACIÓN</vt:lpstr>
      <vt:lpstr>Presentación de PowerPoint</vt:lpstr>
      <vt:lpstr>OBJETIVOS</vt:lpstr>
      <vt:lpstr>Presentación de PowerPoint</vt:lpstr>
      <vt:lpstr>Presentación de PowerPoint</vt:lpstr>
      <vt:lpstr>DELIMITACIÓN Y ALCANCE</vt:lpstr>
      <vt:lpstr>Presentación de PowerPoint</vt:lpstr>
      <vt:lpstr>Diagrama de despliegue</vt:lpstr>
      <vt:lpstr>Presentación de PowerPoint</vt:lpstr>
      <vt:lpstr>Modelo Entidad Relación       (MER)</vt:lpstr>
      <vt:lpstr>Presentación de PowerPoint</vt:lpstr>
      <vt:lpstr>Diagrama de clases</vt:lpstr>
      <vt:lpstr>Presentación de PowerPoint</vt:lpstr>
      <vt:lpstr>DIAGRAMAS DE PROCESOS</vt:lpstr>
      <vt:lpstr>Presentación de PowerPoint</vt:lpstr>
      <vt:lpstr>Presentación de PowerPoint</vt:lpstr>
      <vt:lpstr>CASOS DE USO</vt:lpstr>
      <vt:lpstr>Presentación de PowerPoint</vt:lpstr>
      <vt:lpstr>Presentación de PowerPoint</vt:lpstr>
      <vt:lpstr>Presentación de PowerPoint</vt:lpstr>
      <vt:lpstr>CASOS DE USO EXTENDIDO</vt:lpstr>
      <vt:lpstr>Presentación de PowerPoint</vt:lpstr>
      <vt:lpstr>Presentación de PowerPoint</vt:lpstr>
      <vt:lpstr>Presentación de PowerPoint</vt:lpstr>
      <vt:lpstr>REQUISITOS FUNCIONALES</vt:lpstr>
      <vt:lpstr>Presentación de PowerPoint</vt:lpstr>
      <vt:lpstr>REQUISITOS NO FUNCIONALES</vt:lpstr>
      <vt:lpstr>Presentación de PowerPoint</vt:lpstr>
      <vt:lpstr>RESTRICCIONES</vt:lpstr>
      <vt:lpstr>Presentación de PowerPoint</vt:lpstr>
      <vt:lpstr>MOCKUPS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David Hernandez</cp:lastModifiedBy>
  <cp:revision>155</cp:revision>
  <dcterms:created xsi:type="dcterms:W3CDTF">2015-08-06T22:24:59Z</dcterms:created>
  <dcterms:modified xsi:type="dcterms:W3CDTF">2021-06-26T14:19:36Z</dcterms:modified>
</cp:coreProperties>
</file>