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32399288" cy="43200638"/>
  <p:notesSz cx="6858000" cy="9144000"/>
  <p:defaultTextStyle>
    <a:defPPr marL="0" marR="0" indent="0" algn="l" defTabSz="125987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49902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9980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4970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99609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49514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9941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14931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599221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100"/>
    <a:srgbClr val="B50000"/>
    <a:srgbClr val="FF4C13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/>
    <p:restoredTop sz="96629"/>
  </p:normalViewPr>
  <p:slideViewPr>
    <p:cSldViewPr snapToGrid="0" snapToObjects="1">
      <p:cViewPr varScale="1">
        <p:scale>
          <a:sx n="20" d="100"/>
          <a:sy n="20" d="100"/>
        </p:scale>
        <p:origin x="39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628013" latinLnBrk="0">
      <a:defRPr sz="4685">
        <a:latin typeface="+mn-lt"/>
        <a:ea typeface="+mn-ea"/>
        <a:cs typeface="+mn-cs"/>
        <a:sym typeface="Calibri"/>
      </a:defRPr>
    </a:lvl1pPr>
    <a:lvl2pPr indent="314970" defTabSz="3628013" latinLnBrk="0">
      <a:defRPr sz="4685">
        <a:latin typeface="+mn-lt"/>
        <a:ea typeface="+mn-ea"/>
        <a:cs typeface="+mn-cs"/>
        <a:sym typeface="Calibri"/>
      </a:defRPr>
    </a:lvl2pPr>
    <a:lvl3pPr indent="629940" defTabSz="3628013" latinLnBrk="0">
      <a:defRPr sz="4685">
        <a:latin typeface="+mn-lt"/>
        <a:ea typeface="+mn-ea"/>
        <a:cs typeface="+mn-cs"/>
        <a:sym typeface="Calibri"/>
      </a:defRPr>
    </a:lvl3pPr>
    <a:lvl4pPr indent="944909" defTabSz="3628013" latinLnBrk="0">
      <a:defRPr sz="4685">
        <a:latin typeface="+mn-lt"/>
        <a:ea typeface="+mn-ea"/>
        <a:cs typeface="+mn-cs"/>
        <a:sym typeface="Calibri"/>
      </a:defRPr>
    </a:lvl4pPr>
    <a:lvl5pPr indent="1259879" defTabSz="3628013" latinLnBrk="0">
      <a:defRPr sz="4685">
        <a:latin typeface="+mn-lt"/>
        <a:ea typeface="+mn-ea"/>
        <a:cs typeface="+mn-cs"/>
        <a:sym typeface="Calibri"/>
      </a:defRPr>
    </a:lvl5pPr>
    <a:lvl6pPr indent="1574849" defTabSz="3628013" latinLnBrk="0">
      <a:defRPr sz="4685">
        <a:latin typeface="+mn-lt"/>
        <a:ea typeface="+mn-ea"/>
        <a:cs typeface="+mn-cs"/>
        <a:sym typeface="Calibri"/>
      </a:defRPr>
    </a:lvl6pPr>
    <a:lvl7pPr indent="1889819" defTabSz="3628013" latinLnBrk="0">
      <a:defRPr sz="4685">
        <a:latin typeface="+mn-lt"/>
        <a:ea typeface="+mn-ea"/>
        <a:cs typeface="+mn-cs"/>
        <a:sym typeface="Calibri"/>
      </a:defRPr>
    </a:lvl7pPr>
    <a:lvl8pPr indent="2204789" defTabSz="3628013" latinLnBrk="0">
      <a:defRPr sz="4685">
        <a:latin typeface="+mn-lt"/>
        <a:ea typeface="+mn-ea"/>
        <a:cs typeface="+mn-cs"/>
        <a:sym typeface="Calibri"/>
      </a:defRPr>
    </a:lvl8pPr>
    <a:lvl9pPr indent="2519757" defTabSz="3628013" latinLnBrk="0">
      <a:defRPr sz="468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79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19966" y="580014"/>
            <a:ext cx="29159361" cy="95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19966" y="10080149"/>
            <a:ext cx="29159361" cy="3312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77095" y="39867242"/>
            <a:ext cx="342399" cy="34669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20178" marR="0" indent="-720178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283722" marR="0" indent="-843367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882210" marR="0" indent="-100149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445559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885914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326271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766628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206985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647342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5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0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6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1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6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2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17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28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AC7652-B1D7-25D4-4BB4-09ABEAE61C89}"/>
              </a:ext>
            </a:extLst>
          </p:cNvPr>
          <p:cNvSpPr/>
          <p:nvPr/>
        </p:nvSpPr>
        <p:spPr>
          <a:xfrm>
            <a:off x="226169" y="5321106"/>
            <a:ext cx="31871263" cy="100800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8EB1AF-AA5F-A64D-B9B7-A084D4925EEA}"/>
              </a:ext>
            </a:extLst>
          </p:cNvPr>
          <p:cNvSpPr/>
          <p:nvPr/>
        </p:nvSpPr>
        <p:spPr>
          <a:xfrm>
            <a:off x="0" y="65838"/>
            <a:ext cx="32399288" cy="4860000"/>
          </a:xfrm>
          <a:prstGeom prst="rect">
            <a:avLst/>
          </a:prstGeom>
          <a:solidFill>
            <a:srgbClr val="9411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defTabSz="321455"/>
            <a:endParaRPr lang="zh-CN" altLang="en-US" sz="1627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E2AF0837-1BBB-7941-ABD9-F24451D6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903" y="347278"/>
            <a:ext cx="2749757" cy="2744397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0" y="1595056"/>
            <a:ext cx="32399288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8" rIns="44998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zh-CN" altLang="en-U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基础模型预训练驱动的数字社会治理方法研究</a:t>
            </a:r>
            <a:endParaRPr sz="10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5F2B3-FB94-024E-9827-2DBC5581F14B}"/>
              </a:ext>
            </a:extLst>
          </p:cNvPr>
          <p:cNvSpPr txBox="1"/>
          <p:nvPr/>
        </p:nvSpPr>
        <p:spPr>
          <a:xfrm>
            <a:off x="261903" y="5544739"/>
            <a:ext cx="31766983" cy="821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t">
            <a:spAutoFit/>
          </a:bodyPr>
          <a:lstStyle/>
          <a:p>
            <a:pPr algn="ctr">
              <a:spcAft>
                <a:spcPts val="886"/>
              </a:spcAft>
            </a:pP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数字社会治理面向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智能医疗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、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智慧司法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、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数字政府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等场景，以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大数据为基础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，探究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社会运行机制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，设计智能化的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人机协同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辅助决策方案。</a:t>
            </a:r>
            <a:endParaRPr lang="en-US" altLang="zh-CN" sz="4000" dirty="0">
              <a:solidFill>
                <a:schemeClr val="tx1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27" name="Picture 2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FE40FD-9714-8B17-973A-C2CE86D9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5" y="16682717"/>
            <a:ext cx="11258478" cy="61943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33FC6A-7287-12B5-3AB2-BE3AA2CB82F8}"/>
              </a:ext>
            </a:extLst>
          </p:cNvPr>
          <p:cNvSpPr txBox="1"/>
          <p:nvPr/>
        </p:nvSpPr>
        <p:spPr>
          <a:xfrm>
            <a:off x="12371853" y="17044413"/>
            <a:ext cx="18562310" cy="7305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代表成果：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设计跨视觉语言的多粒度语义关联框架，提出多层次的跨模态预训练方法</a:t>
            </a:r>
            <a:r>
              <a:rPr 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MVPTR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（</a:t>
            </a:r>
            <a:r>
              <a:rPr 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ACM MM 2022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），缓解跨模态语义对齐监督信号稀疏问题，在包括问答、推理和检索等任务实现国际领先水平，推出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开源项目 </a:t>
            </a:r>
            <a:r>
              <a:rPr lang="en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DISCOpen-MVPTR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SimHei" panose="02010609060101010101" pitchFamily="49" charset="-122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同行评价：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卡内基梅隆大学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Louis-Philippe </a:t>
            </a:r>
            <a:r>
              <a:rPr lang="en-US" altLang="zh-CN" sz="4000" kern="100" dirty="0" err="1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Morency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教授（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IEEE Fellow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）认为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MVPTR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模型可以有效建模跨视觉语言的结构语义关联。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学术影响： 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当选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ACL 2023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视觉语言领域的高级领域主席（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SAC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），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EMNLP 2020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跨模态领域主席（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AC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），并受邀在第九届国际自然语言处理及中文计算会议（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NLPCC 2020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）和第二十届中国计算语言学大会（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CCL 2021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）做跨视觉与语言模态的语义建模、表示学习和推理的讲习班报告。 </a:t>
            </a: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endParaRPr lang="en-CN" sz="4000" u="sng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3FB06786-66A1-A722-3C56-D64B82E82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395" y="25663244"/>
            <a:ext cx="12547474" cy="61575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A5403BE-B6D6-805A-C295-50D3B9AD97B3}"/>
              </a:ext>
            </a:extLst>
          </p:cNvPr>
          <p:cNvSpPr txBox="1"/>
          <p:nvPr/>
        </p:nvSpPr>
        <p:spPr>
          <a:xfrm>
            <a:off x="695107" y="25863020"/>
            <a:ext cx="18253986" cy="69359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代表成果：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提出基于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适配器建模场景知识的大模型微调框架</a:t>
            </a:r>
            <a:r>
              <a:rPr 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K-adapter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，在下游任务适配中固定基础模型参数，仅微调适配器参数，不损失精度的情况下，保持模型性能，提升基础模型的迁移灵活性（</a:t>
            </a:r>
            <a:r>
              <a:rPr 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ACL 2021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）。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SimHei" panose="02010609060101010101" pitchFamily="49" charset="-122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同行评价：</a:t>
            </a:r>
            <a:r>
              <a:rPr lang="en-CN" altLang="zh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K</a:t>
            </a:r>
            <a:r>
              <a:rPr lang="en-US" altLang="zh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-Adapter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论文获得超过</a:t>
            </a:r>
            <a:r>
              <a:rPr lang="en-US" altLang="zh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250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次的谷歌引用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MIT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的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Cynthia Breazeal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教授（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AAAI Fellow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）认为它是有效的基础模型轻量级使用方案。 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评测基准：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在多个领域构建评测基准，组织评测比赛，超过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800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支队伍参赛。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网络治理：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联合阿里达摩院组织两届智慧论辩评测比赛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AI-Debater21-22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）。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智能医疗：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联合天大、西工大组织第一届智能对话诊疗评测比赛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MISC21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）。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智慧司法：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联合北京华宇、北大组织三届智慧司法论辩评测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CAIL20-22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）。 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13F0B8-19E5-7624-11CE-A09A50D74FCA}"/>
              </a:ext>
            </a:extLst>
          </p:cNvPr>
          <p:cNvSpPr txBox="1"/>
          <p:nvPr/>
        </p:nvSpPr>
        <p:spPr>
          <a:xfrm>
            <a:off x="941031" y="23272295"/>
            <a:ext cx="114345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244923"/>
            <a:r>
              <a:rPr lang="en-US" sz="3500" dirty="0" err="1"/>
              <a:t>多层级语义关联的跨模态预训练</a:t>
            </a:r>
            <a:r>
              <a:rPr lang="zh-CN" altLang="en-US" sz="3500" dirty="0"/>
              <a:t> </a:t>
            </a:r>
            <a:r>
              <a:rPr lang="en-US" altLang="zh-CN" sz="3500" dirty="0"/>
              <a:t>MVPTR</a:t>
            </a:r>
            <a:r>
              <a:rPr lang="zh-CN" altLang="en-US" sz="3500" dirty="0"/>
              <a:t>（</a:t>
            </a:r>
            <a:r>
              <a:rPr lang="en-US" sz="3500" dirty="0"/>
              <a:t>ACMMM 2022</a:t>
            </a:r>
            <a:r>
              <a:rPr lang="zh-CN" altLang="en-US" sz="3500" dirty="0"/>
              <a:t>）</a:t>
            </a:r>
            <a:endParaRPr lang="en-CN" sz="3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07176F-E11B-94F4-DBAB-6E0E4B734914}"/>
              </a:ext>
            </a:extLst>
          </p:cNvPr>
          <p:cNvSpPr txBox="1"/>
          <p:nvPr/>
        </p:nvSpPr>
        <p:spPr>
          <a:xfrm>
            <a:off x="17858108" y="32327064"/>
            <a:ext cx="1459723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244923"/>
            <a:r>
              <a:rPr lang="zh-CN" altLang="en-US" sz="3500" dirty="0"/>
              <a:t>知识注入的基础模型适配框架</a:t>
            </a:r>
            <a:r>
              <a:rPr lang="en-US" altLang="zh-CN" sz="3500" dirty="0"/>
              <a:t>K-Adapter</a:t>
            </a:r>
            <a:r>
              <a:rPr lang="zh-CN" altLang="en-US" sz="3500" dirty="0"/>
              <a:t>（</a:t>
            </a:r>
            <a:r>
              <a:rPr lang="en-US" sz="3500" dirty="0"/>
              <a:t>ACL</a:t>
            </a:r>
            <a:r>
              <a:rPr lang="zh-CN" altLang="en-US" sz="3500" dirty="0"/>
              <a:t> </a:t>
            </a:r>
            <a:r>
              <a:rPr lang="en-US" altLang="zh-CN" sz="3500" dirty="0"/>
              <a:t>2021</a:t>
            </a:r>
            <a:r>
              <a:rPr lang="zh-CN" altLang="en-US" sz="3500" dirty="0"/>
              <a:t>）</a:t>
            </a:r>
            <a:endParaRPr lang="en-CN" sz="3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C5457E-3264-0537-07A1-7DCAEBED65F2}"/>
              </a:ext>
            </a:extLst>
          </p:cNvPr>
          <p:cNvSpPr txBox="1"/>
          <p:nvPr/>
        </p:nvSpPr>
        <p:spPr>
          <a:xfrm>
            <a:off x="12285741" y="34979059"/>
            <a:ext cx="19122128" cy="7613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代表成果：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提出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面向智能问诊的任务型对话框架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，自主采集病人相关信息（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ACL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 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2018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），智能诊断准确率提升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20%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；提出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基于强化学习的智能问诊框架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Bioinformatics 2022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），解决医疗问诊场景下疾病、症状数量过多，模型难以规模化的问题。推出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</a:rPr>
              <a:t>开源项目</a:t>
            </a:r>
            <a:r>
              <a:rPr lang="en-US" altLang="zh-CN" sz="4000" b="1" kern="100" dirty="0" err="1">
                <a:latin typeface="Kaiti TC" panose="02010600040101010101" pitchFamily="2" charset="-120"/>
                <a:ea typeface="Kaiti TC" panose="02010600040101010101" pitchFamily="2" charset="-120"/>
              </a:rPr>
              <a:t>DISCOpen-DialoDiagnosis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4000" b="1" kern="1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</a:rPr>
              <a:t>同行评价：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智能诊断单篇论文获得超过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150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次各个引用，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UCLA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教授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Marti Hearst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ACM Fellow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）在论文中详细介绍我们的工作，认为该方法可以服务长对话场景。</a:t>
            </a:r>
            <a:endParaRPr lang="en-US" altLang="zh-CN" sz="4000" b="1" u="sng" kern="1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</a:rPr>
              <a:t>场景落地：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网络治理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：研发网络欺诈行为智能识别算法，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上线支付宝欺诈投诉举报产品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 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智能医疗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：研发肌电图检查报告自动生成算法，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产品在华山医院多个科室试用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数字政府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：研发对企财政政策文件分析和执行效果评估算法，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被杭州拱墅区采用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 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51" name="文本框 5">
            <a:extLst>
              <a:ext uri="{FF2B5EF4-FFF2-40B4-BE49-F238E27FC236}">
                <a16:creationId xmlns:a16="http://schemas.microsoft.com/office/drawing/2014/main" id="{72926E18-2DE8-7BE1-FE46-890E4A2E6E58}"/>
              </a:ext>
            </a:extLst>
          </p:cNvPr>
          <p:cNvSpPr txBox="1"/>
          <p:nvPr/>
        </p:nvSpPr>
        <p:spPr>
          <a:xfrm>
            <a:off x="818615" y="6402060"/>
            <a:ext cx="11679332" cy="8693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u="sng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传统方法：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面向单一场景的解决方案（数据标注、算法设计和模型训练），忽略跨场景关联。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u="sng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存在问题：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数字社会治理场景繁杂，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跨场景关联机制不清晰、模型复用性差、系统性建模难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u="sng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解决方案：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基础模型 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-&gt;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  场景适配 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-&gt;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 智能交互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融合跨场景大规模数据，研究预训练技术，采用自监督方法训练基础模型，减少人工依赖。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以社会学理论为指导，探究社会运行机理，引入场景知识，实现大模型驱动的多场景统一框架。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结合人类偏好，通过情境模拟，研究基于强化学习的智能交互方法，完成人机协同的辅助决策。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D5581-670F-E731-C522-6D865B20E86F}"/>
              </a:ext>
            </a:extLst>
          </p:cNvPr>
          <p:cNvSpPr txBox="1"/>
          <p:nvPr/>
        </p:nvSpPr>
        <p:spPr>
          <a:xfrm>
            <a:off x="12811073" y="13865978"/>
            <a:ext cx="2424473" cy="607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t">
            <a:spAutoFit/>
          </a:bodyPr>
          <a:lstStyle/>
          <a:p>
            <a:pPr algn="ctr" defTabSz="244923"/>
            <a:r>
              <a:rPr lang="en-CN" sz="3500" dirty="0"/>
              <a:t>传统方法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EE917C-0141-2EAA-6FA3-3D6C6DA07DAE}"/>
              </a:ext>
            </a:extLst>
          </p:cNvPr>
          <p:cNvSpPr txBox="1"/>
          <p:nvPr/>
        </p:nvSpPr>
        <p:spPr>
          <a:xfrm>
            <a:off x="15507160" y="13932484"/>
            <a:ext cx="6057377" cy="607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t">
            <a:spAutoFit/>
          </a:bodyPr>
          <a:lstStyle/>
          <a:p>
            <a:pPr algn="ctr" defTabSz="244923"/>
            <a:r>
              <a:rPr lang="en-CN" sz="3500" dirty="0"/>
              <a:t>问题挑战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A0C19D-56E6-7875-A6FC-B8760B9984A6}"/>
              </a:ext>
            </a:extLst>
          </p:cNvPr>
          <p:cNvSpPr txBox="1"/>
          <p:nvPr/>
        </p:nvSpPr>
        <p:spPr>
          <a:xfrm>
            <a:off x="21610157" y="13932484"/>
            <a:ext cx="9849600" cy="607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t">
            <a:spAutoFit/>
          </a:bodyPr>
          <a:lstStyle/>
          <a:p>
            <a:pPr algn="ctr" defTabSz="244923"/>
            <a:r>
              <a:rPr lang="en-CN" sz="3500" dirty="0"/>
              <a:t>跨场景数据融合的预训练统一框架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F76007-1158-405A-18EF-797AF92A6F6B}"/>
              </a:ext>
            </a:extLst>
          </p:cNvPr>
          <p:cNvSpPr txBox="1"/>
          <p:nvPr/>
        </p:nvSpPr>
        <p:spPr>
          <a:xfrm>
            <a:off x="63334" y="42147926"/>
            <a:ext cx="1288854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500" dirty="0"/>
              <a:t>智能交互的医疗问诊框架（</a:t>
            </a:r>
            <a:r>
              <a:rPr lang="en-US" altLang="zh-CN" sz="3500" dirty="0"/>
              <a:t>Bioinformatics</a:t>
            </a:r>
            <a:r>
              <a:rPr lang="zh-CN" altLang="en-US" sz="3500" dirty="0"/>
              <a:t> </a:t>
            </a:r>
            <a:r>
              <a:rPr lang="en-US" altLang="zh-CN" sz="3500" dirty="0"/>
              <a:t>2022</a:t>
            </a:r>
            <a:r>
              <a:rPr lang="zh-CN" altLang="en-US" sz="3500" dirty="0"/>
              <a:t>）</a:t>
            </a:r>
            <a:endParaRPr lang="en-CN" sz="35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ED058B-D06F-0E09-2331-4F514FCCCC55}"/>
              </a:ext>
            </a:extLst>
          </p:cNvPr>
          <p:cNvSpPr/>
          <p:nvPr/>
        </p:nvSpPr>
        <p:spPr>
          <a:xfrm>
            <a:off x="606409" y="6520459"/>
            <a:ext cx="11679332" cy="828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9D1C29-22B9-D8FA-1AEC-8FCF097274F8}"/>
              </a:ext>
            </a:extLst>
          </p:cNvPr>
          <p:cNvSpPr/>
          <p:nvPr/>
        </p:nvSpPr>
        <p:spPr>
          <a:xfrm>
            <a:off x="12769561" y="6528364"/>
            <a:ext cx="18900000" cy="828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1DDBB84-C06C-2323-C325-984B92A356DB}"/>
              </a:ext>
            </a:extLst>
          </p:cNvPr>
          <p:cNvSpPr/>
          <p:nvPr/>
        </p:nvSpPr>
        <p:spPr>
          <a:xfrm>
            <a:off x="226169" y="16206918"/>
            <a:ext cx="31871263" cy="79200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2DEEA41-1CBF-0BED-5151-1AF7F6BDAFB3}"/>
              </a:ext>
            </a:extLst>
          </p:cNvPr>
          <p:cNvSpPr/>
          <p:nvPr/>
        </p:nvSpPr>
        <p:spPr>
          <a:xfrm>
            <a:off x="226169" y="24926836"/>
            <a:ext cx="31871263" cy="84600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0FB00-C5B3-00C5-E4B9-8C6208831808}"/>
              </a:ext>
            </a:extLst>
          </p:cNvPr>
          <p:cNvSpPr txBox="1"/>
          <p:nvPr/>
        </p:nvSpPr>
        <p:spPr>
          <a:xfrm>
            <a:off x="21106876" y="15726972"/>
            <a:ext cx="8099702" cy="848796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2233" tIns="172233" rIns="172233" bIns="172233" rtlCol="0" anchor="ctr" anchorCtr="0">
            <a:noAutofit/>
          </a:bodyPr>
          <a:lstStyle/>
          <a:p>
            <a:pPr algn="ctr"/>
            <a:r>
              <a:rPr lang="en-US" sz="3750" dirty="0" err="1">
                <a:latin typeface="Heiti TC Medium" pitchFamily="2" charset="-128"/>
                <a:ea typeface="Heiti TC Medium" pitchFamily="2" charset="-128"/>
                <a:cs typeface="Arial"/>
              </a:rPr>
              <a:t>结合视觉语言的多模态预训练</a:t>
            </a:r>
            <a:endParaRPr lang="en-US" sz="3750" dirty="0">
              <a:latin typeface="Heiti TC Medium" pitchFamily="2" charset="-128"/>
              <a:ea typeface="Heiti TC Medium" pitchFamily="2" charset="-128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05A4B0-C07F-DE9B-6F69-03D3D5C94615}"/>
              </a:ext>
            </a:extLst>
          </p:cNvPr>
          <p:cNvSpPr/>
          <p:nvPr/>
        </p:nvSpPr>
        <p:spPr>
          <a:xfrm>
            <a:off x="12285741" y="16894603"/>
            <a:ext cx="19122129" cy="684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CA82B-F737-5DD5-BA6D-6297E2B46DEB}"/>
              </a:ext>
            </a:extLst>
          </p:cNvPr>
          <p:cNvSpPr txBox="1"/>
          <p:nvPr/>
        </p:nvSpPr>
        <p:spPr>
          <a:xfrm>
            <a:off x="1875450" y="24520774"/>
            <a:ext cx="8099702" cy="848796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2233" tIns="172233" rIns="172233" bIns="172233" rtlCol="0" anchor="ctr" anchorCtr="0">
            <a:noAutofit/>
          </a:bodyPr>
          <a:lstStyle/>
          <a:p>
            <a:pPr algn="ctr"/>
            <a:r>
              <a:rPr lang="zh-CN" altLang="en-US" sz="3750" dirty="0">
                <a:latin typeface="Heiti TC Medium" pitchFamily="2" charset="-128"/>
                <a:ea typeface="Heiti TC Medium" pitchFamily="2" charset="-128"/>
                <a:cs typeface="Arial"/>
              </a:rPr>
              <a:t>融合场景知识的模型适配方法</a:t>
            </a:r>
            <a:endParaRPr lang="en-US" sz="3750" dirty="0">
              <a:latin typeface="Heiti TC Medium" pitchFamily="2" charset="-128"/>
              <a:ea typeface="Heiti TC Medium" pitchFamily="2" charset="-128"/>
              <a:cs typeface="Arial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B11999-3D4D-0B63-69DC-9D8064B71C10}"/>
              </a:ext>
            </a:extLst>
          </p:cNvPr>
          <p:cNvSpPr/>
          <p:nvPr/>
        </p:nvSpPr>
        <p:spPr>
          <a:xfrm>
            <a:off x="226169" y="34256904"/>
            <a:ext cx="31871263" cy="86436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403CB-45D5-63F3-C5B3-CF6422496AD6}"/>
              </a:ext>
            </a:extLst>
          </p:cNvPr>
          <p:cNvSpPr txBox="1"/>
          <p:nvPr/>
        </p:nvSpPr>
        <p:spPr>
          <a:xfrm>
            <a:off x="21106876" y="33782104"/>
            <a:ext cx="8099702" cy="848796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2233" tIns="172233" rIns="172233" bIns="172233" rtlCol="0" anchor="ctr" anchorCtr="0">
            <a:noAutofit/>
          </a:bodyPr>
          <a:lstStyle/>
          <a:p>
            <a:pPr algn="ctr"/>
            <a:r>
              <a:rPr lang="zh-CN" altLang="en-US" sz="3750" dirty="0">
                <a:latin typeface="Heiti TC Medium" pitchFamily="2" charset="-128"/>
                <a:ea typeface="Heiti TC Medium" pitchFamily="2" charset="-128"/>
              </a:rPr>
              <a:t>面向真实场景的智能交互方法</a:t>
            </a:r>
            <a:endParaRPr lang="en-US" sz="3750" b="1" dirty="0">
              <a:latin typeface="HEITI TC MEDIUM" pitchFamily="2" charset="-128"/>
              <a:ea typeface="HEITI TC MEDIUM" pitchFamily="2" charset="-128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7DA2E9-75EE-6BC8-6C12-5D65FBCEB634}"/>
              </a:ext>
            </a:extLst>
          </p:cNvPr>
          <p:cNvSpPr/>
          <p:nvPr/>
        </p:nvSpPr>
        <p:spPr>
          <a:xfrm>
            <a:off x="606409" y="25663244"/>
            <a:ext cx="18360000" cy="720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CFCFF8-ED2B-7AC6-DBB5-523FE82F0A82}"/>
              </a:ext>
            </a:extLst>
          </p:cNvPr>
          <p:cNvSpPr/>
          <p:nvPr/>
        </p:nvSpPr>
        <p:spPr>
          <a:xfrm>
            <a:off x="12077919" y="34875939"/>
            <a:ext cx="19440000" cy="774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pic>
        <p:nvPicPr>
          <p:cNvPr id="45" name="图片 4">
            <a:extLst>
              <a:ext uri="{FF2B5EF4-FFF2-40B4-BE49-F238E27FC236}">
                <a16:creationId xmlns:a16="http://schemas.microsoft.com/office/drawing/2014/main" id="{CDEA3265-593A-B541-96AE-0E78796CAE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94331" y="34673864"/>
            <a:ext cx="5538306" cy="403769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A17297A-46E7-BB46-86CD-4BCDF77C8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02" y="34726211"/>
            <a:ext cx="5493914" cy="394036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2FD66B8-694A-2841-B988-1E1820335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81" y="38813597"/>
            <a:ext cx="7924800" cy="3175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610D836-1B7A-8741-BC70-FE7C38560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736" y="7043132"/>
            <a:ext cx="6057376" cy="6566400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A76BCF81-2531-EB4F-A1AD-72F0EAB13A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57" y="7026472"/>
            <a:ext cx="9849600" cy="6566400"/>
          </a:xfrm>
          <a:prstGeom prst="rect">
            <a:avLst/>
          </a:prstGeom>
        </p:spPr>
      </p:pic>
      <p:pic>
        <p:nvPicPr>
          <p:cNvPr id="17" name="Picture 16" descr="A picture containing text, mounted&#10;&#10;Description automatically generated">
            <a:extLst>
              <a:ext uri="{FF2B5EF4-FFF2-40B4-BE49-F238E27FC236}">
                <a16:creationId xmlns:a16="http://schemas.microsoft.com/office/drawing/2014/main" id="{8413CE6B-75B4-4F4F-9222-660955E6F3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10" y="7026472"/>
            <a:ext cx="2424473" cy="65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348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38,&quot;width&quot;:10751}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725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Heiti TC Medium</vt:lpstr>
      <vt:lpstr>Heiti TC Medium</vt:lpstr>
      <vt:lpstr>Kaiti TC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zhongyu wei</cp:lastModifiedBy>
  <cp:revision>146</cp:revision>
  <dcterms:modified xsi:type="dcterms:W3CDTF">2023-07-03T14:43:33Z</dcterms:modified>
</cp:coreProperties>
</file>