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3"/>
    <p:sldId id="441" r:id="rId5"/>
    <p:sldId id="1715" r:id="rId6"/>
    <p:sldId id="1716" r:id="rId7"/>
    <p:sldId id="1717" r:id="rId8"/>
    <p:sldId id="1722" r:id="rId9"/>
    <p:sldId id="1721" r:id="rId10"/>
    <p:sldId id="1718" r:id="rId11"/>
    <p:sldId id="1724" r:id="rId12"/>
    <p:sldId id="322" r:id="rId13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A1A"/>
    <a:srgbClr val="000000"/>
    <a:srgbClr val="8F8F8F"/>
    <a:srgbClr val="0E419C"/>
    <a:srgbClr val="FFFFFF"/>
    <a:srgbClr val="A56060"/>
    <a:srgbClr val="ADBEDD"/>
    <a:srgbClr val="0088EE"/>
    <a:srgbClr val="F6B940"/>
    <a:srgbClr val="29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86940" autoAdjust="0"/>
  </p:normalViewPr>
  <p:slideViewPr>
    <p:cSldViewPr snapToGrid="0" showGuides="1">
      <p:cViewPr varScale="1">
        <p:scale>
          <a:sx n="131" d="100"/>
          <a:sy n="131" d="100"/>
        </p:scale>
        <p:origin x="81" y="192"/>
      </p:cViewPr>
      <p:guideLst>
        <p:guide orient="horz" pos="162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F901-3ED3-0A49-B905-2F499C3A530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要不要加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要不要加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要不要加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要不要加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要不要加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要不要加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要不要加</a:t>
            </a:r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4773-87EA-5D4A-8E06-4036DA094A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2444" y="1612515"/>
            <a:ext cx="3317252" cy="41909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990601"/>
            <a:ext cx="3317252" cy="523943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2444" y="2392462"/>
            <a:ext cx="1533858" cy="186278"/>
          </a:xfrm>
        </p:spPr>
        <p:txBody>
          <a:bodyPr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2444" y="2590384"/>
            <a:ext cx="1533858" cy="186278"/>
          </a:xfrm>
        </p:spPr>
        <p:txBody>
          <a:bodyPr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9066" y="3595796"/>
            <a:ext cx="9153067" cy="1547705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sz="1015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sz="1015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sz="1015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5833559" y="0"/>
            <a:ext cx="3310442" cy="2624627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467099" y="1764448"/>
            <a:ext cx="3401291" cy="492594"/>
          </a:xfrm>
        </p:spPr>
        <p:txBody>
          <a:bodyPr anchor="ctr">
            <a:normAutofit/>
          </a:bodyPr>
          <a:lstStyle>
            <a:lvl1pPr algn="ctr">
              <a:defRPr sz="18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462768" y="2425237"/>
            <a:ext cx="3409950" cy="761717"/>
          </a:xfrm>
        </p:spPr>
        <p:txBody>
          <a:bodyPr anchor="t">
            <a:normAutofit/>
          </a:bodyPr>
          <a:lstStyle>
            <a:lvl1pPr marL="0" indent="0" algn="ctr"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6192570" y="-12015"/>
            <a:ext cx="2951431" cy="5155514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724693" y="1126607"/>
            <a:ext cx="2988902" cy="648852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724693" y="2197633"/>
            <a:ext cx="2988902" cy="2331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724693" y="2434358"/>
            <a:ext cx="2988902" cy="2331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0" y="0"/>
            <a:ext cx="2920445" cy="2315424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9067" y="3218508"/>
            <a:ext cx="9153067" cy="1924994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sz="1015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015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sz="1015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sz="1015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809599" y="1145722"/>
            <a:ext cx="2852057" cy="2852057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9" y="1317172"/>
            <a:ext cx="2509157" cy="2509157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929743" y="1174879"/>
            <a:ext cx="4556055" cy="2704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27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4759348"/>
            <a:ext cx="1284515" cy="1695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492966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318661"/>
            <a:ext cx="9144000" cy="282484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466046" y="1022127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3280850" y="1022127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310534" y="214597"/>
            <a:ext cx="6522940" cy="5256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450"/>
              </a:spcBef>
            </a:pPr>
            <a:r>
              <a:rPr lang="zh-CN" altLang="en-US" sz="24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142317" y="277222"/>
            <a:ext cx="199845" cy="466536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7801832" y="277222"/>
            <a:ext cx="199845" cy="466536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6119813" y="1022127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3528848" y="1254811"/>
            <a:ext cx="2057400" cy="2057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6389491" y="1254811"/>
            <a:ext cx="2057400" cy="2057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254811"/>
            <a:ext cx="2057400" cy="20574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716701" y="3854055"/>
            <a:ext cx="2095446" cy="703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3623663" y="3854055"/>
            <a:ext cx="1896673" cy="703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460235" y="3854055"/>
            <a:ext cx="1915910" cy="703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5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5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15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148526" y="3997988"/>
            <a:ext cx="0" cy="48985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982161" y="3997988"/>
            <a:ext cx="0" cy="48985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4759348"/>
            <a:ext cx="1284515" cy="169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221E-3C8D-45C6-9ED4-861830E0D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771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2963"/>
            <a:ext cx="8137922" cy="37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80348"/>
            <a:ext cx="1041402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4680348"/>
            <a:ext cx="3105151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80348"/>
            <a:ext cx="2182416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771525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12.png"/><Relationship Id="rId6" Type="http://schemas.openxmlformats.org/officeDocument/2006/relationships/tags" Target="../tags/tag1.xml"/><Relationship Id="rId5" Type="http://schemas.microsoft.com/office/2007/relationships/hdphoto" Target="../media/image11.wdp"/><Relationship Id="rId4" Type="http://schemas.openxmlformats.org/officeDocument/2006/relationships/image" Target="../media/image10.png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4" t="1" r="28115" b="20209"/>
          <a:stretch>
            <a:fillRect/>
          </a:stretch>
        </p:blipFill>
        <p:spPr>
          <a:xfrm>
            <a:off x="-978" y="388494"/>
            <a:ext cx="1704635" cy="39610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03657" y="388493"/>
            <a:ext cx="7440343" cy="334365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highlight>
                <a:srgbClr val="0E419C"/>
              </a:highlight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396843" y="560685"/>
            <a:ext cx="1493475" cy="726914"/>
            <a:chOff x="452066" y="3634157"/>
            <a:chExt cx="2126117" cy="103483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2" b="96081" l="3379" r="95995">
                          <a14:foregroundMark x1="55820" y1="49937" x2="55820" y2="49937"/>
                          <a14:foregroundMark x1="59324" y1="58407" x2="59324" y2="58407"/>
                          <a14:foregroundMark x1="33917" y1="6700" x2="33917" y2="6700"/>
                          <a14:foregroundMark x1="46308" y1="4172" x2="46308" y2="4172"/>
                          <a14:foregroundMark x1="94493" y1="35525" x2="94493" y2="35525"/>
                          <a14:foregroundMark x1="96245" y1="53350" x2="96245" y2="53350"/>
                          <a14:foregroundMark x1="65707" y1="96207" x2="65707" y2="96207"/>
                          <a14:foregroundMark x1="3379" y1="47788" x2="3379" y2="47788"/>
                          <a14:foregroundMark x1="8385" y1="44248" x2="8385" y2="44248"/>
                          <a14:foregroundMark x1="14643" y1="32238" x2="14643" y2="32238"/>
                          <a14:foregroundMark x1="19149" y1="23009" x2="19149" y2="23009"/>
                          <a14:foregroundMark x1="33292" y1="14033" x2="33292" y2="14033"/>
                          <a14:foregroundMark x1="32416" y1="14159" x2="32416" y2="14159"/>
                          <a14:foregroundMark x1="41552" y1="11125" x2="41552" y2="11125"/>
                          <a14:foregroundMark x1="53442" y1="8850" x2="53442" y2="8850"/>
                          <a14:foregroundMark x1="59324" y1="12642" x2="59324" y2="12642"/>
                          <a14:foregroundMark x1="69837" y1="15803" x2="69837" y2="15803"/>
                          <a14:foregroundMark x1="79224" y1="21239" x2="79224" y2="21239"/>
                          <a14:foregroundMark x1="80976" y1="33881" x2="80976" y2="33881"/>
                          <a14:foregroundMark x1="86608" y1="43616" x2="86608" y2="43616"/>
                          <a14:foregroundMark x1="86733" y1="52339" x2="86733" y2="52339"/>
                          <a14:foregroundMark x1="87109" y1="63970" x2="87109" y2="63970"/>
                          <a14:foregroundMark x1="65707" y1="83944" x2="65707" y2="83944"/>
                          <a14:foregroundMark x1="53817" y1="87105" x2="53817" y2="87105"/>
                          <a14:foregroundMark x1="38048" y1="84703" x2="38048" y2="84703"/>
                          <a14:foregroundMark x1="28911" y1="79393" x2="28911" y2="79393"/>
                          <a14:foregroundMark x1="60576" y1="11252" x2="60576" y2="11252"/>
                          <a14:foregroundMark x1="56320" y1="86346" x2="56320" y2="86346"/>
                          <a14:foregroundMark x1="11014" y1="55499" x2="11014" y2="55499"/>
                          <a14:foregroundMark x1="14518" y1="63717" x2="14518" y2="63717"/>
                          <a14:backgroundMark x1="60075" y1="40708" x2="60075" y2="40708"/>
                          <a14:backgroundMark x1="65081" y1="62579" x2="65081" y2="62579"/>
                          <a14:backgroundMark x1="14768" y1="31353" x2="14768" y2="31353"/>
                          <a14:backgroundMark x1="33667" y1="14286" x2="33667" y2="14286"/>
                          <a14:backgroundMark x1="33542" y1="13780" x2="33542" y2="13780"/>
                          <a14:backgroundMark x1="33542" y1="14159" x2="33542" y2="14159"/>
                          <a14:backgroundMark x1="33041" y1="14159" x2="33041" y2="14159"/>
                          <a14:backgroundMark x1="33041" y1="14159" x2="33041" y2="14159"/>
                          <a14:backgroundMark x1="33292" y1="14286" x2="33292" y2="14286"/>
                          <a14:backgroundMark x1="33667" y1="13906" x2="33667" y2="13906"/>
                          <a14:backgroundMark x1="33292" y1="13780" x2="33292" y2="13780"/>
                          <a14:backgroundMark x1="33417" y1="14159" x2="33417" y2="14159"/>
                          <a14:backgroundMark x1="33417" y1="13527" x2="33417" y2="13527"/>
                          <a14:backgroundMark x1="33166" y1="13780" x2="33166" y2="13780"/>
                          <a14:backgroundMark x1="33166" y1="14412" x2="33166" y2="14412"/>
                          <a14:backgroundMark x1="32791" y1="14033" x2="32791" y2="14033"/>
                          <a14:backgroundMark x1="32541" y1="14033" x2="32541" y2="14033"/>
                          <a14:backgroundMark x1="59324" y1="12642" x2="59324" y2="12642"/>
                          <a14:backgroundMark x1="81352" y1="23135" x2="81352" y2="23135"/>
                          <a14:backgroundMark x1="63705" y1="49558" x2="63705" y2="49558"/>
                          <a14:backgroundMark x1="38924" y1="87484" x2="38924" y2="87484"/>
                          <a14:backgroundMark x1="37422" y1="91530" x2="37422" y2="91530"/>
                          <a14:backgroundMark x1="53817" y1="87231" x2="53817" y2="872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2066" y="3634157"/>
              <a:ext cx="1063058" cy="103483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79"/>
            <a:stretch>
              <a:fillRect/>
            </a:stretch>
          </p:blipFill>
          <p:spPr>
            <a:xfrm>
              <a:off x="1515125" y="3634158"/>
              <a:ext cx="1063058" cy="1034836"/>
            </a:xfrm>
            <a:prstGeom prst="rect">
              <a:avLst/>
            </a:prstGeom>
          </p:spPr>
        </p:pic>
      </p:grpSp>
      <p:sp>
        <p:nvSpPr>
          <p:cNvPr id="25" name="PA_淘宝店chenying0907 11"/>
          <p:cNvSpPr/>
          <p:nvPr>
            <p:custDataLst>
              <p:tags r:id="rId6"/>
            </p:custDataLst>
          </p:nvPr>
        </p:nvSpPr>
        <p:spPr>
          <a:xfrm>
            <a:off x="1703657" y="3732145"/>
            <a:ext cx="7440343" cy="61744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8653" y="1396327"/>
            <a:ext cx="7395347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500"/>
              </a:lnSpc>
              <a:defRPr/>
            </a:pPr>
            <a:r>
              <a:rPr lang="zh-CN" altLang="en-US" sz="3600" dirty="0">
                <a:solidFill>
                  <a:prstClr val="white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人工智能导论</a:t>
            </a:r>
            <a:r>
              <a:rPr lang="en-US" altLang="zh-CN" sz="3600" dirty="0">
                <a:solidFill>
                  <a:prstClr val="white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-Final Project</a:t>
            </a:r>
            <a:endParaRPr lang="en-US" altLang="zh-CN" sz="3600" dirty="0">
              <a:solidFill>
                <a:prstClr val="white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>
              <a:lnSpc>
                <a:spcPts val="6500"/>
              </a:lnSpc>
              <a:defRPr/>
            </a:pPr>
            <a:r>
              <a:rPr lang="en-US" altLang="zh-CN" sz="2400" dirty="0">
                <a:solidFill>
                  <a:prstClr val="white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——</a:t>
            </a:r>
            <a:r>
              <a:rPr lang="en-US" altLang="zh-CN" sz="2000" i="1" dirty="0">
                <a:solidFill>
                  <a:prstClr val="white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Santa</a:t>
            </a:r>
            <a:r>
              <a:rPr lang="zh-CN" altLang="en-US" sz="2000" dirty="0">
                <a:solidFill>
                  <a:prstClr val="white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：基于强化学习的多臂老虎机问题解决方案</a:t>
            </a:r>
            <a:endParaRPr lang="en-US" altLang="zh-CN" sz="2000" dirty="0">
              <a:solidFill>
                <a:prstClr val="white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8246" y="3871591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郑翔 吴嘉骜 程子豪</a:t>
            </a:r>
            <a:endParaRPr lang="zh-CN" altLang="en-US" sz="1600" dirty="0">
              <a:solidFill>
                <a:prstClr val="black">
                  <a:lumMod val="95000"/>
                  <a:lumOff val="5000"/>
                </a:prst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l="2564" t="6040" r="5144" b="4271"/>
          <a:stretch>
            <a:fillRect/>
          </a:stretch>
        </p:blipFill>
        <p:spPr>
          <a:xfrm>
            <a:off x="7033116" y="3789188"/>
            <a:ext cx="1928733" cy="12761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1730" y="2895291"/>
            <a:ext cx="7580539" cy="462457"/>
            <a:chOff x="2690949" y="3219121"/>
            <a:chExt cx="6814457" cy="4197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883" y="3219121"/>
              <a:ext cx="420589" cy="419757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2690949" y="3428999"/>
              <a:ext cx="30828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422572" y="3428999"/>
              <a:ext cx="30828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2449630" y="1787295"/>
            <a:ext cx="4244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450" dirty="0">
                <a:solidFill>
                  <a:schemeClr val="bg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谢谢大家！</a:t>
            </a:r>
            <a:endParaRPr lang="zh-CN" altLang="en-US" sz="6600" b="1" spc="450" dirty="0">
              <a:solidFill>
                <a:schemeClr val="bg1"/>
              </a:solidFill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5" r="21495"/>
          <a:stretch>
            <a:fillRect/>
          </a:stretch>
        </p:blipFill>
        <p:spPr>
          <a:xfrm>
            <a:off x="3" y="7104"/>
            <a:ext cx="3398518" cy="5143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" y="2191"/>
            <a:ext cx="3604649" cy="5150834"/>
          </a:xfrm>
          <a:prstGeom prst="rect">
            <a:avLst/>
          </a:prstGeom>
          <a:solidFill>
            <a:schemeClr val="tx2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3403303" y="0"/>
            <a:ext cx="201347" cy="5150834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81295" y="849595"/>
            <a:ext cx="3792927" cy="679885"/>
            <a:chOff x="3981295" y="849595"/>
            <a:chExt cx="4165960" cy="85009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81295" y="849595"/>
              <a:ext cx="4165960" cy="850092"/>
              <a:chOff x="398290" y="3037634"/>
              <a:chExt cx="4199835" cy="73334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98290" y="3037634"/>
                <a:ext cx="4199835" cy="733346"/>
              </a:xfrm>
              <a:prstGeom prst="rect">
                <a:avLst/>
              </a:prstGeom>
              <a:solidFill>
                <a:srgbClr val="0E41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latin typeface="FZXiaoBiaoSong-B05S" panose="03000509000000000000" pitchFamily="66" charset="-122"/>
                  <a:ea typeface="FZXiaoBiaoSong-B05S" panose="03000509000000000000" pitchFamily="66" charset="-122"/>
                </a:endParaRPr>
              </a:p>
            </p:txBody>
          </p:sp>
          <p:pic>
            <p:nvPicPr>
              <p:cNvPr id="25" name="图片 24" descr="图片包含 户外, 标牌&#10;&#10;已生成极高可信度的说明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5" t="15329" b="5033"/>
              <a:stretch>
                <a:fillRect/>
              </a:stretch>
            </p:blipFill>
            <p:spPr>
              <a:xfrm>
                <a:off x="422558" y="3037634"/>
                <a:ext cx="748553" cy="733346"/>
              </a:xfrm>
              <a:prstGeom prst="rect">
                <a:avLst/>
              </a:prstGeom>
            </p:spPr>
          </p:pic>
          <p:sp>
            <p:nvSpPr>
              <p:cNvPr id="26" name="文本框 25"/>
              <p:cNvSpPr txBox="1"/>
              <p:nvPr/>
            </p:nvSpPr>
            <p:spPr>
              <a:xfrm>
                <a:off x="465375" y="3152074"/>
                <a:ext cx="551392" cy="45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FZXiaoBiaoSong-B05S" panose="03000509000000000000" pitchFamily="66" charset="-122"/>
                    <a:ea typeface="FZXiaoBiaoSong-B05S" panose="03000509000000000000" pitchFamily="66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latin typeface="FZXiaoBiaoSong-B05S" panose="03000509000000000000" pitchFamily="66" charset="-122"/>
                  <a:ea typeface="FZXiaoBiaoSong-B05S" panose="03000509000000000000" pitchFamily="66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4721580" y="1074585"/>
              <a:ext cx="341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方正小标宋简体" panose="02010601030101010101" pitchFamily="2" charset="-122"/>
                  <a:ea typeface="方正小标宋简体" panose="02010601030101010101" pitchFamily="2" charset="-122"/>
                </a:rPr>
                <a:t>问题背景</a:t>
              </a:r>
              <a:endParaRPr lang="zh-CN" altLang="en-US" sz="24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73315" y="1891865"/>
            <a:ext cx="3792925" cy="679885"/>
            <a:chOff x="3981295" y="849595"/>
            <a:chExt cx="4165958" cy="850092"/>
          </a:xfrm>
        </p:grpSpPr>
        <p:grpSp>
          <p:nvGrpSpPr>
            <p:cNvPr id="34" name="组合 33"/>
            <p:cNvGrpSpPr/>
            <p:nvPr/>
          </p:nvGrpSpPr>
          <p:grpSpPr>
            <a:xfrm>
              <a:off x="3981295" y="849595"/>
              <a:ext cx="4165958" cy="850092"/>
              <a:chOff x="398290" y="3037634"/>
              <a:chExt cx="4199835" cy="73334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398290" y="3037634"/>
                <a:ext cx="4199835" cy="733346"/>
              </a:xfrm>
              <a:prstGeom prst="rect">
                <a:avLst/>
              </a:prstGeom>
              <a:solidFill>
                <a:srgbClr val="0E41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latin typeface="FZXiaoBiaoSong-B05S" panose="03000509000000000000" pitchFamily="66" charset="-122"/>
                  <a:ea typeface="FZXiaoBiaoSong-B05S" panose="03000509000000000000" pitchFamily="66" charset="-122"/>
                </a:endParaRPr>
              </a:p>
            </p:txBody>
          </p:sp>
          <p:pic>
            <p:nvPicPr>
              <p:cNvPr id="48" name="图片 47" descr="图片包含 户外, 标牌&#10;&#10;已生成极高可信度的说明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5" t="15329" b="5033"/>
              <a:stretch>
                <a:fillRect/>
              </a:stretch>
            </p:blipFill>
            <p:spPr>
              <a:xfrm>
                <a:off x="422558" y="3037634"/>
                <a:ext cx="748553" cy="733346"/>
              </a:xfrm>
              <a:prstGeom prst="rect">
                <a:avLst/>
              </a:prstGeom>
            </p:spPr>
          </p:pic>
          <p:sp>
            <p:nvSpPr>
              <p:cNvPr id="49" name="文本框 48"/>
              <p:cNvSpPr txBox="1"/>
              <p:nvPr/>
            </p:nvSpPr>
            <p:spPr>
              <a:xfrm>
                <a:off x="465375" y="3152074"/>
                <a:ext cx="551393" cy="45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FZXiaoBiaoSong-B05S" panose="03000509000000000000" pitchFamily="66" charset="-122"/>
                    <a:ea typeface="FZXiaoBiaoSong-B05S" panose="03000509000000000000" pitchFamily="66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latin typeface="FZXiaoBiaoSong-B05S" panose="03000509000000000000" pitchFamily="66" charset="-122"/>
                  <a:ea typeface="FZXiaoBiaoSong-B05S" panose="03000509000000000000" pitchFamily="66" charset="-122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4688552" y="1074585"/>
              <a:ext cx="341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方正小标宋简体" panose="02010601030101010101" pitchFamily="2" charset="-122"/>
                  <a:ea typeface="方正小标宋简体" panose="02010601030101010101" pitchFamily="2" charset="-122"/>
                </a:rPr>
                <a:t>算法设计与创新点</a:t>
              </a:r>
              <a:endParaRPr lang="zh-CN" altLang="en-US" sz="24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973313" y="2934135"/>
            <a:ext cx="3792927" cy="679886"/>
            <a:chOff x="3981295" y="849598"/>
            <a:chExt cx="4165960" cy="850094"/>
          </a:xfrm>
        </p:grpSpPr>
        <p:grpSp>
          <p:nvGrpSpPr>
            <p:cNvPr id="51" name="组合 50"/>
            <p:cNvGrpSpPr/>
            <p:nvPr/>
          </p:nvGrpSpPr>
          <p:grpSpPr>
            <a:xfrm>
              <a:off x="3981295" y="849598"/>
              <a:ext cx="4165960" cy="850094"/>
              <a:chOff x="398290" y="3037633"/>
              <a:chExt cx="4199835" cy="733347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98290" y="3037633"/>
                <a:ext cx="4199835" cy="733346"/>
              </a:xfrm>
              <a:prstGeom prst="rect">
                <a:avLst/>
              </a:prstGeom>
              <a:solidFill>
                <a:srgbClr val="0E41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latin typeface="FZXiaoBiaoSong-B05S" panose="03000509000000000000" pitchFamily="66" charset="-122"/>
                  <a:ea typeface="FZXiaoBiaoSong-B05S" panose="03000509000000000000" pitchFamily="66" charset="-122"/>
                </a:endParaRPr>
              </a:p>
            </p:txBody>
          </p:sp>
          <p:pic>
            <p:nvPicPr>
              <p:cNvPr id="55" name="图片 54" descr="图片包含 户外, 标牌&#10;&#10;已生成极高可信度的说明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5" t="15329" b="5033"/>
              <a:stretch>
                <a:fillRect/>
              </a:stretch>
            </p:blipFill>
            <p:spPr>
              <a:xfrm>
                <a:off x="422558" y="3037634"/>
                <a:ext cx="748553" cy="733346"/>
              </a:xfrm>
              <a:prstGeom prst="rect">
                <a:avLst/>
              </a:prstGeom>
            </p:spPr>
          </p:pic>
          <p:sp>
            <p:nvSpPr>
              <p:cNvPr id="56" name="文本框 55"/>
              <p:cNvSpPr txBox="1"/>
              <p:nvPr/>
            </p:nvSpPr>
            <p:spPr>
              <a:xfrm>
                <a:off x="465375" y="3152074"/>
                <a:ext cx="551392" cy="45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FZXiaoBiaoSong-B05S" panose="03000509000000000000" pitchFamily="66" charset="-122"/>
                    <a:ea typeface="FZXiaoBiaoSong-B05S" panose="03000509000000000000" pitchFamily="66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FZXiaoBiaoSong-B05S" panose="03000509000000000000" pitchFamily="66" charset="-122"/>
                  <a:ea typeface="FZXiaoBiaoSong-B05S" panose="03000509000000000000" pitchFamily="66" charset="-122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4721580" y="1074585"/>
              <a:ext cx="3416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方正小标宋简体" panose="02010601030101010101" pitchFamily="2" charset="-122"/>
                  <a:ea typeface="方正小标宋简体" panose="02010601030101010101" pitchFamily="2" charset="-122"/>
                </a:rPr>
                <a:t>实战结果</a:t>
              </a:r>
              <a:endParaRPr lang="zh-CN" altLang="en-US" sz="24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81295" y="3976405"/>
            <a:ext cx="3792927" cy="679886"/>
            <a:chOff x="3981295" y="849598"/>
            <a:chExt cx="4165960" cy="850094"/>
          </a:xfrm>
        </p:grpSpPr>
        <p:grpSp>
          <p:nvGrpSpPr>
            <p:cNvPr id="4" name="组合 3"/>
            <p:cNvGrpSpPr/>
            <p:nvPr/>
          </p:nvGrpSpPr>
          <p:grpSpPr>
            <a:xfrm>
              <a:off x="3981295" y="849598"/>
              <a:ext cx="4165960" cy="850094"/>
              <a:chOff x="398290" y="3037633"/>
              <a:chExt cx="4199835" cy="7333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98290" y="3037633"/>
                <a:ext cx="4199835" cy="733346"/>
              </a:xfrm>
              <a:prstGeom prst="rect">
                <a:avLst/>
              </a:prstGeom>
              <a:solidFill>
                <a:srgbClr val="0E41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latin typeface="FZXiaoBiaoSong-B05S" panose="03000509000000000000" pitchFamily="66" charset="-122"/>
                  <a:ea typeface="FZXiaoBiaoSong-B05S" panose="03000509000000000000" pitchFamily="66" charset="-122"/>
                </a:endParaRPr>
              </a:p>
            </p:txBody>
          </p:sp>
          <p:pic>
            <p:nvPicPr>
              <p:cNvPr id="8" name="图片 7" descr="图片包含 户外, 标牌&#10;&#10;已生成极高可信度的说明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5" t="15329" b="5033"/>
              <a:stretch>
                <a:fillRect/>
              </a:stretch>
            </p:blipFill>
            <p:spPr>
              <a:xfrm>
                <a:off x="422558" y="3037634"/>
                <a:ext cx="748553" cy="733346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465375" y="3152074"/>
                <a:ext cx="605622" cy="564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FZXiaoBiaoSong-B05S" panose="03000509000000000000" pitchFamily="66" charset="-122"/>
                    <a:ea typeface="FZXiaoBiaoSong-B05S" panose="03000509000000000000" pitchFamily="66" charset="-122"/>
                  </a:rPr>
                  <a:t>04</a:t>
                </a:r>
                <a:endParaRPr lang="zh-CN" altLang="en-US" sz="2800" b="1" dirty="0">
                  <a:solidFill>
                    <a:schemeClr val="bg1"/>
                  </a:solidFill>
                  <a:latin typeface="FZXiaoBiaoSong-B05S" panose="03000509000000000000" pitchFamily="66" charset="-122"/>
                  <a:ea typeface="FZXiaoBiaoSong-B05S" panose="03000509000000000000" pitchFamily="66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4721580" y="1074586"/>
              <a:ext cx="3416908" cy="46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方正小标宋简体" panose="02010601030101010101" pitchFamily="2" charset="-122"/>
                  <a:ea typeface="方正小标宋简体" panose="02010601030101010101" pitchFamily="2" charset="-122"/>
                </a:rPr>
                <a:t>人员分工与参考文献</a:t>
              </a:r>
              <a:endParaRPr lang="zh-CN" altLang="en-US" sz="2400" b="1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/>
          <p:cNvSpPr/>
          <p:nvPr/>
        </p:nvSpPr>
        <p:spPr>
          <a:xfrm>
            <a:off x="0" y="0"/>
            <a:ext cx="9144000" cy="3119284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1836" cy="1109856"/>
          </a:xfrm>
          <a:prstGeom prst="rect">
            <a:avLst/>
          </a:prstGeom>
        </p:spPr>
      </p:pic>
      <p:sp>
        <p:nvSpPr>
          <p:cNvPr id="7" name="iš1íḍè"/>
          <p:cNvSpPr/>
          <p:nvPr/>
        </p:nvSpPr>
        <p:spPr>
          <a:xfrm>
            <a:off x="218096" y="810712"/>
            <a:ext cx="8706618" cy="38377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875" b="1" spc="225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86145"/>
            <a:ext cx="8137922" cy="4384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问题背景</a:t>
            </a:r>
            <a:endParaRPr lang="zh-CN" altLang="en-US" dirty="0">
              <a:solidFill>
                <a:schemeClr val="bg1"/>
              </a:solidFill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  <p:sp>
        <p:nvSpPr>
          <p:cNvPr id="81" name="íŝliḓê"/>
          <p:cNvSpPr/>
          <p:nvPr/>
        </p:nvSpPr>
        <p:spPr bwMode="auto">
          <a:xfrm>
            <a:off x="555919" y="1226625"/>
            <a:ext cx="5323559" cy="795989"/>
          </a:xfrm>
          <a:prstGeom prst="rect">
            <a:avLst/>
          </a:prstGeom>
          <a:noFill/>
          <a:ln>
            <a:noFill/>
          </a:ln>
        </p:spPr>
        <p:txBody>
          <a:bodyPr wrap="square" lIns="67500" tIns="35100" rIns="67500" bIns="351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latin typeface="FZSongKeBenXiuKaiS-R-GB" panose="02000000000000000000" pitchFamily="2" charset="-122"/>
              <a:ea typeface="FZSongKeBenXiuKaiS-R-GB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9763" y="1000098"/>
            <a:ext cx="8188317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i="1" dirty="0">
                <a:solidFill>
                  <a:srgbClr val="0E419C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Kaggle Santa </a:t>
            </a:r>
            <a:r>
              <a:rPr lang="zh-CN" altLang="en-US" sz="2000" dirty="0">
                <a:solidFill>
                  <a:srgbClr val="0E419C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不确定环境下的多臂老虎机问题</a:t>
            </a:r>
            <a:endParaRPr lang="zh-CN" altLang="en-US" sz="2000" dirty="0">
              <a:solidFill>
                <a:srgbClr val="0E419C"/>
              </a:solidFill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9763" y="1685709"/>
            <a:ext cx="8253409" cy="17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b="1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背景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：强化学习的经典问题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多臂老虎机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挑战一：各售货机提供糖果的概率阈值未知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挑战二：对手是否获得奖励的情况未知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挑战三：选择某一售货机时得到的结果具有概率随机性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挑战四：游戏过程中平衡探索与利用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34" y="1464262"/>
            <a:ext cx="2519775" cy="2519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/>
          <p:cNvSpPr/>
          <p:nvPr/>
        </p:nvSpPr>
        <p:spPr>
          <a:xfrm>
            <a:off x="0" y="0"/>
            <a:ext cx="9144000" cy="3119284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1836" cy="1109856"/>
          </a:xfrm>
          <a:prstGeom prst="rect">
            <a:avLst/>
          </a:prstGeom>
        </p:spPr>
      </p:pic>
      <p:sp>
        <p:nvSpPr>
          <p:cNvPr id="7" name="iš1íḍè"/>
          <p:cNvSpPr/>
          <p:nvPr/>
        </p:nvSpPr>
        <p:spPr>
          <a:xfrm>
            <a:off x="218096" y="810712"/>
            <a:ext cx="8706618" cy="3794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875" b="1" spc="225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86145"/>
            <a:ext cx="8137922" cy="4384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算法设计</a:t>
            </a:r>
            <a:endParaRPr lang="zh-CN" altLang="en-US" dirty="0">
              <a:solidFill>
                <a:schemeClr val="bg1"/>
              </a:solidFill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  <p:sp>
        <p:nvSpPr>
          <p:cNvPr id="81" name="íŝliḓê"/>
          <p:cNvSpPr/>
          <p:nvPr/>
        </p:nvSpPr>
        <p:spPr bwMode="auto">
          <a:xfrm>
            <a:off x="555919" y="1226625"/>
            <a:ext cx="5323559" cy="795989"/>
          </a:xfrm>
          <a:prstGeom prst="rect">
            <a:avLst/>
          </a:prstGeom>
          <a:noFill/>
          <a:ln>
            <a:noFill/>
          </a:ln>
        </p:spPr>
        <p:txBody>
          <a:bodyPr wrap="square" lIns="67500" tIns="35100" rIns="67500" bIns="351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latin typeface="FZSongKeBenXiuKaiS-R-GB" panose="02000000000000000000" pitchFamily="2" charset="-122"/>
              <a:ea typeface="FZSongKeBenXiuKaiS-R-GB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9764" y="1190187"/>
            <a:ext cx="8188317" cy="242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000" dirty="0">
                <a:solidFill>
                  <a:srgbClr val="0E419C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概率阈值的初始化和更新</a:t>
            </a:r>
            <a:endParaRPr lang="en-US" altLang="zh-CN" sz="20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·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阈值的初始化：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随机均匀噪声的初始阈值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利用高斯分布初始化阈值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·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阈值的更新：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考虑自己和对手在该售货机上总共选取的次数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考虑自己选取的历史记录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/>
          <p:cNvSpPr/>
          <p:nvPr/>
        </p:nvSpPr>
        <p:spPr>
          <a:xfrm>
            <a:off x="0" y="0"/>
            <a:ext cx="9144000" cy="3119284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1836" cy="1109856"/>
          </a:xfrm>
          <a:prstGeom prst="rect">
            <a:avLst/>
          </a:prstGeom>
        </p:spPr>
      </p:pic>
      <p:sp>
        <p:nvSpPr>
          <p:cNvPr id="7" name="iš1íḍè"/>
          <p:cNvSpPr/>
          <p:nvPr/>
        </p:nvSpPr>
        <p:spPr>
          <a:xfrm>
            <a:off x="218096" y="810712"/>
            <a:ext cx="8706618" cy="36957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875" b="1" spc="225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86145"/>
            <a:ext cx="8137922" cy="4384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算法设计</a:t>
            </a:r>
            <a:endParaRPr lang="zh-CN" altLang="en-US" dirty="0">
              <a:solidFill>
                <a:schemeClr val="bg1"/>
              </a:solidFill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  <p:sp>
        <p:nvSpPr>
          <p:cNvPr id="81" name="íŝliḓê"/>
          <p:cNvSpPr/>
          <p:nvPr/>
        </p:nvSpPr>
        <p:spPr bwMode="auto">
          <a:xfrm>
            <a:off x="555919" y="1226625"/>
            <a:ext cx="5323559" cy="795989"/>
          </a:xfrm>
          <a:prstGeom prst="rect">
            <a:avLst/>
          </a:prstGeom>
          <a:noFill/>
          <a:ln>
            <a:noFill/>
          </a:ln>
        </p:spPr>
        <p:txBody>
          <a:bodyPr wrap="square" lIns="67500" tIns="35100" rIns="67500" bIns="351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latin typeface="FZSongKeBenXiuKaiS-R-GB" panose="02000000000000000000" pitchFamily="2" charset="-122"/>
              <a:ea typeface="FZSongKeBenXiuKaiS-R-GB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2049" y="1065101"/>
            <a:ext cx="8188317" cy="296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E419C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基于历史记录的多策略结合</a:t>
            </a:r>
            <a:endParaRPr lang="zh-CN" altLang="en-US" sz="2000" dirty="0">
              <a:solidFill>
                <a:srgbClr val="0E419C"/>
              </a:solidFill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·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模仿（从对手动作中学习）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：</a:t>
            </a:r>
            <a:endParaRPr lang="zh-CN" altLang="en-US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基于对手上一次的选取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回看对手前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60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步选取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	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·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利用：</a:t>
            </a:r>
            <a:endParaRPr lang="zh-CN" altLang="en-US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考虑对手上一次选取的售货机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基于自己的“最优”选择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	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·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探索：</a:t>
            </a:r>
            <a:endParaRPr lang="zh-CN" altLang="en-US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随机挑从未选过的售货机</a:t>
            </a:r>
            <a:endParaRPr lang="zh-CN" altLang="en-US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/>
          <p:cNvSpPr/>
          <p:nvPr/>
        </p:nvSpPr>
        <p:spPr>
          <a:xfrm>
            <a:off x="0" y="0"/>
            <a:ext cx="9144000" cy="3119284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1836" cy="1109856"/>
          </a:xfrm>
          <a:prstGeom prst="rect">
            <a:avLst/>
          </a:prstGeom>
        </p:spPr>
      </p:pic>
      <p:sp>
        <p:nvSpPr>
          <p:cNvPr id="7" name="iš1íḍè"/>
          <p:cNvSpPr/>
          <p:nvPr/>
        </p:nvSpPr>
        <p:spPr>
          <a:xfrm>
            <a:off x="222541" y="810712"/>
            <a:ext cx="8706618" cy="41466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875" b="1" spc="225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86145"/>
            <a:ext cx="8137922" cy="4384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算法创新点</a:t>
            </a:r>
            <a:endParaRPr lang="zh-CN" altLang="en-US" dirty="0">
              <a:solidFill>
                <a:schemeClr val="bg1"/>
              </a:solidFill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  <p:sp>
        <p:nvSpPr>
          <p:cNvPr id="81" name="íŝliḓê"/>
          <p:cNvSpPr/>
          <p:nvPr/>
        </p:nvSpPr>
        <p:spPr bwMode="auto">
          <a:xfrm>
            <a:off x="555919" y="1226625"/>
            <a:ext cx="5323559" cy="795989"/>
          </a:xfrm>
          <a:prstGeom prst="rect">
            <a:avLst/>
          </a:prstGeom>
          <a:noFill/>
          <a:ln>
            <a:noFill/>
          </a:ln>
        </p:spPr>
        <p:txBody>
          <a:bodyPr wrap="square" lIns="67500" tIns="35100" rIns="67500" bIns="351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latin typeface="FZSongKeBenXiuKaiS-R-GB" panose="02000000000000000000" pitchFamily="2" charset="-122"/>
              <a:ea typeface="FZSongKeBenXiuKaiS-R-GB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9764" y="903595"/>
            <a:ext cx="8188317" cy="107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多策略结合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利用游戏不同阶段的特点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6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加入检查机制避免较弱智能体误导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6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利用对手的选取情况修正智能体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4269388" y="2663089"/>
            <a:ext cx="288345" cy="27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5" y="2055525"/>
            <a:ext cx="3269696" cy="24998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66" y="2083732"/>
            <a:ext cx="3085073" cy="23547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2225" y="4555333"/>
            <a:ext cx="335545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The total reward over steps</a:t>
            </a:r>
            <a:endParaRPr lang="zh-CN" altLang="en-US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27279" y="4553875"/>
            <a:ext cx="356388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The type of policy chosen over steps</a:t>
            </a:r>
            <a:endParaRPr lang="zh-CN" altLang="en-US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/>
          <p:cNvSpPr/>
          <p:nvPr/>
        </p:nvSpPr>
        <p:spPr>
          <a:xfrm>
            <a:off x="4445" y="0"/>
            <a:ext cx="9144000" cy="3119284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1836" cy="1109856"/>
          </a:xfrm>
          <a:prstGeom prst="rect">
            <a:avLst/>
          </a:prstGeom>
        </p:spPr>
      </p:pic>
      <p:sp>
        <p:nvSpPr>
          <p:cNvPr id="7" name="iš1íḍè"/>
          <p:cNvSpPr/>
          <p:nvPr/>
        </p:nvSpPr>
        <p:spPr>
          <a:xfrm>
            <a:off x="222541" y="810712"/>
            <a:ext cx="8706618" cy="41073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875" b="1" spc="225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86145"/>
            <a:ext cx="8137922" cy="4384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实战结果</a:t>
            </a:r>
            <a:endParaRPr lang="zh-CN" altLang="en-US" dirty="0">
              <a:solidFill>
                <a:schemeClr val="bg1"/>
              </a:solidFill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  <p:sp>
        <p:nvSpPr>
          <p:cNvPr id="81" name="íŝliḓê"/>
          <p:cNvSpPr/>
          <p:nvPr/>
        </p:nvSpPr>
        <p:spPr bwMode="auto">
          <a:xfrm>
            <a:off x="555919" y="1226625"/>
            <a:ext cx="5323559" cy="795989"/>
          </a:xfrm>
          <a:prstGeom prst="rect">
            <a:avLst/>
          </a:prstGeom>
          <a:noFill/>
          <a:ln>
            <a:noFill/>
          </a:ln>
        </p:spPr>
        <p:txBody>
          <a:bodyPr wrap="square" lIns="67500" tIns="35100" rIns="67500" bIns="351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latin typeface="FZSongKeBenXiuKaiS-R-GB" panose="02000000000000000000" pitchFamily="2" charset="-122"/>
              <a:ea typeface="FZSongKeBenXiuKaiS-R-GB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2049" y="1051122"/>
            <a:ext cx="818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E419C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Agent</a:t>
            </a:r>
            <a:r>
              <a:rPr lang="zh-CN" altLang="en-US" sz="2000" dirty="0">
                <a:solidFill>
                  <a:srgbClr val="0E419C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成绩：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带模仿的强化学习得分最高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" y="1418555"/>
            <a:ext cx="3353524" cy="13920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4" y="2966727"/>
            <a:ext cx="6409765" cy="1798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/>
          <p:cNvSpPr/>
          <p:nvPr/>
        </p:nvSpPr>
        <p:spPr>
          <a:xfrm>
            <a:off x="0" y="0"/>
            <a:ext cx="9144000" cy="3119284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1836" cy="1109856"/>
          </a:xfrm>
          <a:prstGeom prst="rect">
            <a:avLst/>
          </a:prstGeom>
        </p:spPr>
      </p:pic>
      <p:sp>
        <p:nvSpPr>
          <p:cNvPr id="7" name="iš1íḍè"/>
          <p:cNvSpPr/>
          <p:nvPr/>
        </p:nvSpPr>
        <p:spPr>
          <a:xfrm>
            <a:off x="218096" y="810712"/>
            <a:ext cx="8706618" cy="38377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875" b="1" spc="225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86145"/>
            <a:ext cx="8137922" cy="4384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人员分工</a:t>
            </a:r>
            <a:endParaRPr lang="zh-CN" altLang="en-US" dirty="0">
              <a:solidFill>
                <a:schemeClr val="bg1"/>
              </a:solidFill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  <p:sp>
        <p:nvSpPr>
          <p:cNvPr id="81" name="íŝliḓê"/>
          <p:cNvSpPr/>
          <p:nvPr/>
        </p:nvSpPr>
        <p:spPr bwMode="auto">
          <a:xfrm>
            <a:off x="555919" y="1226625"/>
            <a:ext cx="5323559" cy="795989"/>
          </a:xfrm>
          <a:prstGeom prst="rect">
            <a:avLst/>
          </a:prstGeom>
          <a:noFill/>
          <a:ln>
            <a:noFill/>
          </a:ln>
        </p:spPr>
        <p:txBody>
          <a:bodyPr wrap="square" lIns="67500" tIns="35100" rIns="67500" bIns="351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latin typeface="FZSongKeBenXiuKaiS-R-GB" panose="02000000000000000000" pitchFamily="2" charset="-122"/>
              <a:ea typeface="FZSongKeBenXiuKaiS-R-GB" panose="02000000000000000000" pitchFamily="2" charset="-122"/>
            </a:endParaRPr>
          </a:p>
        </p:txBody>
      </p:sp>
      <p:sp>
        <p:nvSpPr>
          <p:cNvPr id="15" name="AutoShape 4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9763" y="1040480"/>
            <a:ext cx="8188317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郑翔：算法实现、报告撰写、海报制作、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PPT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完善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吴嘉骜：代码测试、报告撰写、海报制作、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PPT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完善      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程子</a:t>
            </a:r>
            <a:r>
              <a:rPr lang="zh-CN" altLang="en-US" sz="180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豪：代码实验、海报</a:t>
            </a:r>
            <a:r>
              <a:rPr lang="zh-CN" altLang="en-US" sz="180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框架、</a:t>
            </a:r>
            <a:r>
              <a:rPr lang="en-US" altLang="zh-CN" sz="180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PPT</a:t>
            </a:r>
            <a:r>
              <a:rPr lang="zh-CN" altLang="en-US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制作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/>
          <p:cNvSpPr/>
          <p:nvPr/>
        </p:nvSpPr>
        <p:spPr>
          <a:xfrm>
            <a:off x="0" y="0"/>
            <a:ext cx="9144000" cy="3119284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1836" cy="1109856"/>
          </a:xfrm>
          <a:prstGeom prst="rect">
            <a:avLst/>
          </a:prstGeom>
        </p:spPr>
      </p:pic>
      <p:sp>
        <p:nvSpPr>
          <p:cNvPr id="7" name="iš1íḍè"/>
          <p:cNvSpPr/>
          <p:nvPr/>
        </p:nvSpPr>
        <p:spPr>
          <a:xfrm>
            <a:off x="218096" y="810712"/>
            <a:ext cx="8706618" cy="38377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875" b="1" spc="225" dirty="0">
              <a:solidFill>
                <a:srgbClr val="0070C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86145"/>
            <a:ext cx="8137922" cy="4384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参考文献</a:t>
            </a:r>
            <a:endParaRPr lang="zh-CN" altLang="en-US" dirty="0">
              <a:solidFill>
                <a:schemeClr val="bg1"/>
              </a:solidFill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  <p:sp>
        <p:nvSpPr>
          <p:cNvPr id="81" name="íŝliḓê"/>
          <p:cNvSpPr/>
          <p:nvPr/>
        </p:nvSpPr>
        <p:spPr bwMode="auto">
          <a:xfrm>
            <a:off x="555919" y="1226625"/>
            <a:ext cx="5323559" cy="795989"/>
          </a:xfrm>
          <a:prstGeom prst="rect">
            <a:avLst/>
          </a:prstGeom>
          <a:noFill/>
          <a:ln>
            <a:noFill/>
          </a:ln>
        </p:spPr>
        <p:txBody>
          <a:bodyPr wrap="square" lIns="67500" tIns="35100" rIns="67500" bIns="351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>
              <a:latin typeface="FZSongKeBenXiuKaiS-R-GB" panose="02000000000000000000" pitchFamily="2" charset="-122"/>
              <a:ea typeface="FZSongKeBenXiuKaiS-R-GB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5441" y="1028493"/>
            <a:ext cx="8344965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[1] Russell, Stuart, and Peter Norvig. Artificial Intelligence: A Modern Approach. 4th </a:t>
            </a:r>
            <a:r>
              <a:rPr lang="en-US" altLang="zh-CN" sz="1800" dirty="0" err="1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ed.,Pearson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, 2020.</a:t>
            </a:r>
            <a:b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[2] </a:t>
            </a:r>
            <a:r>
              <a:rPr lang="en-US" altLang="zh-CN" sz="1800" dirty="0" err="1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Vermorel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, J., </a:t>
            </a:r>
            <a:r>
              <a:rPr lang="en-US" altLang="zh-CN" sz="1800" dirty="0" err="1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Mohri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, M. (2005). Multi-armed Bandit Algorithms and Empirical </a:t>
            </a:r>
            <a:r>
              <a:rPr lang="en-US" altLang="zh-CN" sz="1800" dirty="0" err="1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Evalua-tion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. In: Gama, J., Camacho, R., </a:t>
            </a:r>
            <a:r>
              <a:rPr lang="en-US" altLang="zh-CN" sz="1800" dirty="0" err="1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Brazdil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, P.B., Jorge, A.M., </a:t>
            </a:r>
            <a:r>
              <a:rPr lang="en-US" altLang="zh-CN" sz="1800" dirty="0" err="1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Torgo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, L. (eds) Machine Learning: ECML 2005. ECML 2005. Lecture Notes in Computer Science(), vol 3720.Springer, Berlin, Heidelberg. https://doi.org/10.1007/11564096_42</a:t>
            </a:r>
            <a:b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[3] M. </a:t>
            </a:r>
            <a:r>
              <a:rPr lang="en-US" altLang="zh-CN" sz="1800" dirty="0" err="1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Tokic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, G. Palm, Value-Difference based Exploration: Adaptive Control between</a:t>
            </a:r>
            <a:b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epsilon-Greedy and </a:t>
            </a:r>
            <a:r>
              <a:rPr lang="en-US" altLang="zh-CN" sz="1800" dirty="0" err="1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Softmax</a:t>
            </a: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, in: KI 2011: Advances in Artificial Intelligence, Springer</a:t>
            </a:r>
            <a:b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ea typeface="FZXiaoBiaoSong-B05S" panose="03000509000000000000" pitchFamily="66" charset="-122"/>
                <a:cs typeface="Times New Roman" panose="02020603050405020304" pitchFamily="18" charset="0"/>
              </a:rPr>
              <a:t>Berlin Heidelberg, 2011, pp. 335–346</a:t>
            </a:r>
            <a:endParaRPr lang="en-US" altLang="zh-CN" sz="1800" dirty="0">
              <a:latin typeface="Times New Roman" panose="02020603050405020304" pitchFamily="18" charset="0"/>
              <a:ea typeface="FZXiaoBiaoSong-B05S" panose="03000509000000000000" pitchFamily="66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commondata" val="eyJoZGlkIjoiNDM3ODdhMjYwZmNkMTVkM2MzM2NiYzI4ZjA0YTI2OTUifQ==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演示</Application>
  <PresentationFormat>全屏显示(16:9)</PresentationFormat>
  <Paragraphs>83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等线</vt:lpstr>
      <vt:lpstr>方正小标宋简体</vt:lpstr>
      <vt:lpstr>FZXiaoBiaoSong-B05S</vt:lpstr>
      <vt:lpstr>Arial</vt:lpstr>
      <vt:lpstr>FZSongKeBenXiuKaiS-R-GB</vt:lpstr>
      <vt:lpstr>Times New Roman</vt:lpstr>
      <vt:lpstr>Arial Unicode MS</vt:lpstr>
      <vt:lpstr>Calibri</vt:lpstr>
      <vt:lpstr>主题5</vt:lpstr>
      <vt:lpstr>PowerPoint 演示文稿</vt:lpstr>
      <vt:lpstr>PowerPoint 演示文稿</vt:lpstr>
      <vt:lpstr>问题背景</vt:lpstr>
      <vt:lpstr>算法设计</vt:lpstr>
      <vt:lpstr>算法设计</vt:lpstr>
      <vt:lpstr>算法创新点</vt:lpstr>
      <vt:lpstr>实战结果</vt:lpstr>
      <vt:lpstr>人员分工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永鸿</dc:creator>
  <cp:lastModifiedBy>郑翔</cp:lastModifiedBy>
  <cp:revision>384</cp:revision>
  <dcterms:created xsi:type="dcterms:W3CDTF">2018-10-08T12:30:00Z</dcterms:created>
  <dcterms:modified xsi:type="dcterms:W3CDTF">2023-12-05T03:45:24Z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F5D9E87C55F446A7A67F1088882E7CA6_12</vt:lpwstr>
  </property>
</Properties>
</file>