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81" r:id="rId34"/>
  </p:sldIdLst>
  <p:sldSz cx="9144000" cy="5143500" type="screen16x9"/>
  <p:notesSz cx="6858000" cy="9144000"/>
  <p:embeddedFontLst>
    <p:embeddedFont>
      <p:font typeface="Helvetica Neue" panose="020B0604020202020204" charset="0"/>
      <p:regular r:id="rId36"/>
      <p:bold r:id="rId37"/>
      <p:italic r:id="rId38"/>
      <p:boldItalic r:id="rId39"/>
    </p:embeddedFont>
    <p:embeddedFont>
      <p:font typeface="Montserrat" panose="00000500000000000000" pitchFamily="2" charset="-52"/>
      <p:regular r:id="rId40"/>
      <p:bold r:id="rId41"/>
      <p:italic r:id="rId42"/>
      <p:boldItalic r:id="rId43"/>
    </p:embeddedFont>
    <p:embeddedFont>
      <p:font typeface="Montserrat SemiBold" panose="00000700000000000000" pitchFamily="2" charset="-52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5c1dcd4a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95c1dcd4a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ce0718c71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9ce0718c71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5c1dcd4a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95c1dcd4a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5c1dcd4ac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95c1dcd4a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ce0718c71_2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9ce0718c71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ce0718c7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1" name="Google Shape;251;g9ce0718c7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5c1dcd4ac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95c1dcd4a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5c1dcd4ac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95c1dcd4ac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ce0718c71_2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9ce0718c71_2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ce0718c71_2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7" name="Google Shape;307;g9ce0718c71_2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ce0718c71_2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9ce0718c71_2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ce0718c71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g9ce0718c71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9ce0718c71_2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4" name="Google Shape;334;g9ce0718c71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9ce0718c71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9ce0718c71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9ce0718c71_2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9ce0718c71_2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841153e7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https://hyperhost.ua/info/ru/otlichiya-operatsionnyih-sistem-windows-i-linux</a:t>
            </a:r>
            <a:endParaRPr/>
          </a:p>
        </p:txBody>
      </p:sp>
      <p:sp>
        <p:nvSpPr>
          <p:cNvPr id="380" name="Google Shape;380;g9841153e7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9f381e22d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g99f381e22d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9f381e22d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g99f381e22d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9f381e22d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g99f381e22d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9f381e22d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g99f381e22d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9f381e22d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g99f381e22d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9f381e22d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1" name="Google Shape;281;g99f381e22d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e0718c71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"/>
              <a:t>Приклади браузерів. Перші 5 найбільш поширені </a:t>
            </a:r>
            <a:endParaRPr/>
          </a:p>
        </p:txBody>
      </p:sp>
      <p:sp>
        <p:nvSpPr>
          <p:cNvPr id="95" name="Google Shape;95;g9ce0718c71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9f381e22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9" name="Google Shape;309;g99f381e22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3" name="Google Shape;32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9ce0718c71_2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4" name="Google Shape;334;g9ce0718c71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79339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9841153e75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g9841153e75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5c1dcd4a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Рассказываем в целом, что такое ВЕБ, как он появился - его история. </a:t>
            </a:r>
            <a:endParaRPr/>
          </a:p>
        </p:txBody>
      </p:sp>
      <p:sp>
        <p:nvSpPr>
          <p:cNvPr id="108" name="Google Shape;108;g95c1dcd4a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5c1dcd4a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Приклади браузерів. Перші 5 найбільш поширені </a:t>
            </a:r>
            <a:endParaRPr/>
          </a:p>
        </p:txBody>
      </p:sp>
      <p:sp>
        <p:nvSpPr>
          <p:cNvPr id="122" name="Google Shape;122;g95c1dcd4a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1b5c6ca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Приклади браузерів. Перші 5 найбільш поширені </a:t>
            </a:r>
            <a:endParaRPr/>
          </a:p>
        </p:txBody>
      </p:sp>
      <p:sp>
        <p:nvSpPr>
          <p:cNvPr id="136" name="Google Shape;136;gf1b5c6ca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5c1dcd4a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95c1dcd4a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ce0718c71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9ce0718c71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ce0718c71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9ce0718c71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gif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-2700000">
            <a:off x="-1368956" y="-229850"/>
            <a:ext cx="11682111" cy="5963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58" name="Google Shape;58;p13"/>
          <p:cNvSpPr txBox="1"/>
          <p:nvPr/>
        </p:nvSpPr>
        <p:spPr>
          <a:xfrm>
            <a:off x="2651238" y="595750"/>
            <a:ext cx="38415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Вступ до WEB</a:t>
            </a:r>
            <a:endParaRPr sz="3600" b="1">
              <a:solidFill>
                <a:srgbClr val="31B4C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616900" y="3996750"/>
            <a:ext cx="43107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Блокова верстка сайту</a:t>
            </a:r>
            <a:endParaRPr sz="2600" b="1">
              <a:solidFill>
                <a:srgbClr val="31B4C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150" y="1407025"/>
            <a:ext cx="5294577" cy="25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/>
          <p:nvPr/>
        </p:nvSpPr>
        <p:spPr>
          <a:xfrm rot="-2700000">
            <a:off x="-1421056" y="1013423"/>
            <a:ext cx="11682111" cy="50461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00" name="Google Shape;200;p23"/>
          <p:cNvSpPr txBox="1"/>
          <p:nvPr/>
        </p:nvSpPr>
        <p:spPr>
          <a:xfrm>
            <a:off x="-102550" y="174050"/>
            <a:ext cx="4156500" cy="18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5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Вже і стилі додали, </a:t>
            </a:r>
            <a:endParaRPr sz="2500" b="1">
              <a:solidFill>
                <a:srgbClr val="31B4C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5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а його немає</a:t>
            </a:r>
            <a:endParaRPr sz="2500" b="1">
              <a:solidFill>
                <a:srgbClr val="31B4C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b="1">
                <a:solidFill>
                  <a:srgbClr val="31B4C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</a:t>
            </a:r>
            <a:endParaRPr sz="2900" b="1">
              <a:solidFill>
                <a:srgbClr val="31B4C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4477650" y="1749100"/>
            <a:ext cx="41565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3854425" y="1232500"/>
            <a:ext cx="4870500" cy="30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1309650"/>
            <a:ext cx="2226543" cy="148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/>
        </p:nvSpPr>
        <p:spPr>
          <a:xfrm>
            <a:off x="2888500" y="1588475"/>
            <a:ext cx="5232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Висота блоку, коли її не вказано, дорівнює вмісту. Порожній блок div має висоту - 0 px, тому не відображається на сторінці</a:t>
            </a: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1344750" y="3179375"/>
            <a:ext cx="3132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div</a:t>
            </a:r>
            <a:r>
              <a:rPr lang="uk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{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height: </a:t>
            </a:r>
            <a:r>
              <a:rPr lang="uk" sz="2000">
                <a:solidFill>
                  <a:srgbClr val="0B008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300px</a:t>
            </a:r>
            <a:r>
              <a:rPr lang="uk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;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/>
          <p:nvPr/>
        </p:nvSpPr>
        <p:spPr>
          <a:xfrm rot="-2700000">
            <a:off x="-1451206" y="1023454"/>
            <a:ext cx="11682111" cy="49884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15" name="Google Shape;215;p24"/>
          <p:cNvSpPr txBox="1"/>
          <p:nvPr/>
        </p:nvSpPr>
        <p:spPr>
          <a:xfrm>
            <a:off x="184225" y="85000"/>
            <a:ext cx="3670200" cy="11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Блокова верстка </a:t>
            </a:r>
            <a:endParaRPr sz="2600" b="1">
              <a:solidFill>
                <a:srgbClr val="31B4C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HTML5 </a:t>
            </a:r>
            <a:endParaRPr sz="2600" b="1">
              <a:solidFill>
                <a:srgbClr val="31B4C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4477650" y="1749100"/>
            <a:ext cx="41565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2593375" y="1232500"/>
            <a:ext cx="5033100" cy="3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Було створено нові семантичні теги групування контенту певного типу.</a:t>
            </a:r>
            <a:endParaRPr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Наприклад, шапка сайту за допомогою тегу </a:t>
            </a:r>
            <a:r>
              <a:rPr lang="uk" sz="18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&lt;header&gt;</a:t>
            </a:r>
            <a:r>
              <a:rPr lang="uk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а підвал - </a:t>
            </a:r>
            <a:r>
              <a:rPr lang="uk" sz="18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&lt;footer&gt;</a:t>
            </a:r>
            <a:r>
              <a:rPr lang="uk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. Крім того, існує ще безліч інших семантичних тегів - </a:t>
            </a:r>
            <a:r>
              <a:rPr lang="uk" sz="18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&lt;nav&gt;</a:t>
            </a:r>
            <a:r>
              <a:rPr lang="uk" sz="1800"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uk" sz="18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 &lt;section&gt;</a:t>
            </a:r>
            <a:r>
              <a:rPr lang="uk" sz="1800"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uk" sz="18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 &lt;article&gt;</a:t>
            </a:r>
            <a:r>
              <a:rPr lang="uk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. Цими тегами можна замінювати звичайні теги </a:t>
            </a:r>
            <a:r>
              <a:rPr lang="uk" sz="18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&lt;div&gt; </a:t>
            </a:r>
            <a:r>
              <a:rPr lang="uk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для об'єднання елементів.</a:t>
            </a:r>
            <a:endParaRPr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00" y="1292300"/>
            <a:ext cx="1437301" cy="983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/>
          <p:nvPr/>
        </p:nvSpPr>
        <p:spPr>
          <a:xfrm rot="8100000">
            <a:off x="-1436706" y="-1291342"/>
            <a:ext cx="11682111" cy="68713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5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29" name="Google Shape;229;p25"/>
          <p:cNvSpPr txBox="1"/>
          <p:nvPr/>
        </p:nvSpPr>
        <p:spPr>
          <a:xfrm>
            <a:off x="264950" y="310450"/>
            <a:ext cx="3654900" cy="10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31B4C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4477650" y="1749100"/>
            <a:ext cx="41565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234" name="Google Shape;2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775" y="490550"/>
            <a:ext cx="6192369" cy="399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1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/>
          <p:nvPr/>
        </p:nvSpPr>
        <p:spPr>
          <a:xfrm rot="-2700000">
            <a:off x="-1421056" y="1013423"/>
            <a:ext cx="11682111" cy="50461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6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42" name="Google Shape;242;p26"/>
          <p:cNvSpPr txBox="1"/>
          <p:nvPr/>
        </p:nvSpPr>
        <p:spPr>
          <a:xfrm>
            <a:off x="0" y="174050"/>
            <a:ext cx="3876000" cy="18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5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Як же розташувати усі ці блоки?</a:t>
            </a:r>
            <a:endParaRPr sz="2500" b="1">
              <a:solidFill>
                <a:srgbClr val="31B4C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b="1">
                <a:solidFill>
                  <a:srgbClr val="31B4C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</a:t>
            </a:r>
            <a:endParaRPr sz="2900" b="1">
              <a:solidFill>
                <a:srgbClr val="31B4C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4477650" y="1749100"/>
            <a:ext cx="41565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3854425" y="1232500"/>
            <a:ext cx="4870500" cy="30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1309650"/>
            <a:ext cx="2226543" cy="148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6"/>
          <p:cNvSpPr txBox="1"/>
          <p:nvPr/>
        </p:nvSpPr>
        <p:spPr>
          <a:xfrm>
            <a:off x="2511600" y="1089325"/>
            <a:ext cx="5232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Відображення елементів на сторінці браузера здійснюється в тому порядку, в якому вони слідують у HTML коді.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Але, це можна змінити за допомогою </a:t>
            </a:r>
            <a:r>
              <a:rPr lang="uk" sz="20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r>
              <a:rPr lang="uk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 Стилі дають нам можливість позиціонувати вміст і елементи на сторінці. Існує декілька різних типів позиціонування в CSS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/>
          <p:nvPr/>
        </p:nvSpPr>
        <p:spPr>
          <a:xfrm rot="-8100000" flipH="1">
            <a:off x="-5553963" y="-2964403"/>
            <a:ext cx="13331226" cy="75854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264950" y="310450"/>
            <a:ext cx="3654900" cy="10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31B4C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5179800" y="1193775"/>
            <a:ext cx="41565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851650" y="115750"/>
            <a:ext cx="39207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uk" sz="2800" b="1">
                <a:latin typeface="Montserrat"/>
                <a:ea typeface="Montserrat"/>
                <a:cs typeface="Montserrat"/>
                <a:sym typeface="Montserrat"/>
              </a:rPr>
              <a:t>CSS rules for lesson</a:t>
            </a:r>
            <a:endParaRPr sz="28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126700" y="738875"/>
            <a:ext cx="5564400" cy="39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lang="uk" sz="2250" dirty="0">
                <a:solidFill>
                  <a:srgbClr val="31B4C8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width</a:t>
            </a:r>
            <a:r>
              <a:rPr lang="uk" sz="225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- </a:t>
            </a:r>
            <a:r>
              <a:rPr lang="uk" sz="2250" dirty="0">
                <a:solidFill>
                  <a:schemeClr val="dk1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define block width</a:t>
            </a:r>
            <a:endParaRPr sz="225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endParaRPr sz="225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lang="uk" sz="2250" dirty="0">
                <a:solidFill>
                  <a:srgbClr val="31B4C8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height</a:t>
            </a:r>
            <a:r>
              <a:rPr lang="uk" sz="225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- </a:t>
            </a:r>
            <a:r>
              <a:rPr lang="uk" sz="2250" dirty="0">
                <a:solidFill>
                  <a:schemeClr val="dk1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define block height</a:t>
            </a:r>
            <a:endParaRPr sz="2250" dirty="0">
              <a:solidFill>
                <a:schemeClr val="dk1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endParaRPr sz="2250" dirty="0">
              <a:solidFill>
                <a:schemeClr val="dk1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None/>
            </a:pPr>
            <a:r>
              <a:rPr lang="uk" sz="2250" dirty="0">
                <a:solidFill>
                  <a:srgbClr val="31B4C8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display</a:t>
            </a:r>
            <a:r>
              <a:rPr lang="uk" sz="2250" dirty="0">
                <a:solidFill>
                  <a:schemeClr val="dk1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- specifies the display behavior (the type of rendering box) of an element.</a:t>
            </a:r>
            <a:endParaRPr sz="2250" dirty="0">
              <a:solidFill>
                <a:schemeClr val="dk1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endParaRPr sz="225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lang="uk" sz="2250" dirty="0">
                <a:solidFill>
                  <a:srgbClr val="31B4C8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float</a:t>
            </a:r>
            <a:r>
              <a:rPr lang="uk" sz="225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- specifies how an element should float</a:t>
            </a:r>
            <a:endParaRPr sz="225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endParaRPr sz="225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endParaRPr sz="225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62" name="Google Shape;26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6775" y="1258800"/>
            <a:ext cx="1816550" cy="21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 rot="-2700000">
            <a:off x="-1367956" y="1188406"/>
            <a:ext cx="11682111" cy="4706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8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70" name="Google Shape;270;p28"/>
          <p:cNvSpPr txBox="1"/>
          <p:nvPr/>
        </p:nvSpPr>
        <p:spPr>
          <a:xfrm>
            <a:off x="183150" y="254950"/>
            <a:ext cx="3670200" cy="19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Властивість ‘display’</a:t>
            </a:r>
            <a:endParaRPr sz="2400" b="1">
              <a:solidFill>
                <a:srgbClr val="31B4C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4230200" y="1576800"/>
            <a:ext cx="41565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2311025" y="1224275"/>
            <a:ext cx="5091600" cy="29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Елементи, що мають блокове відображення </a:t>
            </a:r>
            <a:r>
              <a:rPr lang="uk" sz="1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(display: block)</a:t>
            </a:r>
            <a:r>
              <a:rPr lang="uk" sz="1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відображаються в потоці як прямокутні області, кожна з них на новій лінії одина під одній зверху вниз.</a:t>
            </a:r>
            <a:endParaRPr sz="1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Елементи зі рядковим відображенням </a:t>
            </a:r>
            <a:r>
              <a:rPr lang="uk" sz="1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(display: inline) </a:t>
            </a:r>
            <a:r>
              <a:rPr lang="uk" sz="1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слідують один за одним зліва направо. Якщо простір праворуч закінчився, то вони переносяться на наступний рядок</a:t>
            </a:r>
            <a:endParaRPr sz="1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6" name="Google Shape;2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1249" y="864625"/>
            <a:ext cx="2865398" cy="161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/>
          <p:nvPr/>
        </p:nvSpPr>
        <p:spPr>
          <a:xfrm rot="8100000">
            <a:off x="-1898531" y="-1042935"/>
            <a:ext cx="11682111" cy="70631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84" name="Google Shape;284;p29"/>
          <p:cNvSpPr txBox="1"/>
          <p:nvPr/>
        </p:nvSpPr>
        <p:spPr>
          <a:xfrm>
            <a:off x="331475" y="376950"/>
            <a:ext cx="3654900" cy="10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31B4C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" name="Google Shape;285;p29"/>
          <p:cNvSpPr txBox="1"/>
          <p:nvPr/>
        </p:nvSpPr>
        <p:spPr>
          <a:xfrm>
            <a:off x="3734750" y="1321450"/>
            <a:ext cx="41565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289" name="Google Shape;2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300" y="555100"/>
            <a:ext cx="6029402" cy="36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/>
          <p:nvPr/>
        </p:nvSpPr>
        <p:spPr>
          <a:xfrm rot="-2700000">
            <a:off x="-1367956" y="1188406"/>
            <a:ext cx="11682111" cy="4706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0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97" name="Google Shape;297;p30"/>
          <p:cNvSpPr txBox="1"/>
          <p:nvPr/>
        </p:nvSpPr>
        <p:spPr>
          <a:xfrm>
            <a:off x="183150" y="174050"/>
            <a:ext cx="3670200" cy="19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Властивість ‘float’</a:t>
            </a:r>
            <a:endParaRPr sz="2600" b="1">
              <a:solidFill>
                <a:srgbClr val="31B4C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4230200" y="1576800"/>
            <a:ext cx="41565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299" name="Google Shape;299;p30"/>
          <p:cNvSpPr txBox="1"/>
          <p:nvPr/>
        </p:nvSpPr>
        <p:spPr>
          <a:xfrm>
            <a:off x="2984850" y="1739400"/>
            <a:ext cx="5091600" cy="29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Montserrat"/>
                <a:ea typeface="Montserrat"/>
                <a:cs typeface="Montserrat"/>
                <a:sym typeface="Montserrat"/>
              </a:rPr>
              <a:t>Визначає, з якого боку буде вирівнюватися елемент, при цьому інші елементи будуть обтікати його з інших сторін.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3" name="Google Shape;3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75" y="996775"/>
            <a:ext cx="1267820" cy="15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0"/>
          <p:cNvSpPr txBox="1"/>
          <p:nvPr/>
        </p:nvSpPr>
        <p:spPr>
          <a:xfrm>
            <a:off x="1263700" y="3684700"/>
            <a:ext cx="60525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50" b="1">
                <a:solidFill>
                  <a:srgbClr val="31B4C8"/>
                </a:solidFill>
                <a:highlight>
                  <a:srgbClr val="F8F7F2"/>
                </a:highlight>
                <a:latin typeface="Courier New"/>
                <a:ea typeface="Courier New"/>
                <a:cs typeface="Courier New"/>
                <a:sym typeface="Courier New"/>
              </a:rPr>
              <a:t>float: left | right | none | inherit</a:t>
            </a:r>
            <a:endParaRPr sz="2400" b="1">
              <a:solidFill>
                <a:srgbClr val="31B4C8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/>
          <p:nvPr/>
        </p:nvSpPr>
        <p:spPr>
          <a:xfrm rot="-8100000" flipH="1">
            <a:off x="-5553963" y="-2964403"/>
            <a:ext cx="13331226" cy="75854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1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 txBox="1"/>
          <p:nvPr/>
        </p:nvSpPr>
        <p:spPr>
          <a:xfrm>
            <a:off x="264950" y="310450"/>
            <a:ext cx="3654900" cy="10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31B4C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3" name="Google Shape;313;p31"/>
          <p:cNvSpPr txBox="1"/>
          <p:nvPr/>
        </p:nvSpPr>
        <p:spPr>
          <a:xfrm>
            <a:off x="5179800" y="1193775"/>
            <a:ext cx="41565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50" y="310450"/>
            <a:ext cx="3429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1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/>
          <p:nvPr/>
        </p:nvSpPr>
        <p:spPr>
          <a:xfrm rot="-2700000">
            <a:off x="-1213655" y="1246510"/>
            <a:ext cx="11682111" cy="46669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2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24" name="Google Shape;324;p32"/>
          <p:cNvSpPr txBox="1"/>
          <p:nvPr/>
        </p:nvSpPr>
        <p:spPr>
          <a:xfrm>
            <a:off x="-67050" y="71050"/>
            <a:ext cx="43023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5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Завдання</a:t>
            </a:r>
            <a:br>
              <a:rPr lang="uk" sz="25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uk" sz="25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Опануй &lt;div&gt;</a:t>
            </a:r>
            <a:endParaRPr sz="2800" b="1">
              <a:solidFill>
                <a:srgbClr val="31B4C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b="1">
                <a:solidFill>
                  <a:srgbClr val="31B4C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</a:t>
            </a:r>
            <a:endParaRPr sz="2900" b="1">
              <a:solidFill>
                <a:srgbClr val="31B4C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5" name="Google Shape;325;p32"/>
          <p:cNvSpPr txBox="1"/>
          <p:nvPr/>
        </p:nvSpPr>
        <p:spPr>
          <a:xfrm>
            <a:off x="4477650" y="1749100"/>
            <a:ext cx="41565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4187100" y="1385350"/>
            <a:ext cx="4368000" cy="27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7" name="Google Shape;3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75" y="1080425"/>
            <a:ext cx="1654649" cy="156055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2"/>
          <p:cNvSpPr txBox="1"/>
          <p:nvPr/>
        </p:nvSpPr>
        <p:spPr>
          <a:xfrm>
            <a:off x="3585900" y="1158400"/>
            <a:ext cx="5361900" cy="14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latin typeface="Montserrat"/>
                <a:ea typeface="Montserrat"/>
                <a:cs typeface="Montserrat"/>
                <a:sym typeface="Montserrat"/>
              </a:rPr>
              <a:t>1. Створи HTML файл с певною кількістю блоків </a:t>
            </a:r>
            <a:endParaRPr sz="2600">
              <a:solidFill>
                <a:srgbClr val="31B4C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uk" sz="1800"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32"/>
          <p:cNvSpPr txBox="1"/>
          <p:nvPr/>
        </p:nvSpPr>
        <p:spPr>
          <a:xfrm>
            <a:off x="2341750" y="2571750"/>
            <a:ext cx="59430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 Кожна група блоків повинна бути розташована певним чином. Використовуй отримані знання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 rot="-2700000">
            <a:off x="-1156455" y="552899"/>
            <a:ext cx="11682111" cy="5090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83700" y="83825"/>
            <a:ext cx="3899700" cy="10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uk" sz="2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Верстка сторінки</a:t>
            </a:r>
            <a:endParaRPr sz="2700" b="1" i="0" u="none" strike="noStrike" cap="none">
              <a:solidFill>
                <a:srgbClr val="31B4C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331500" y="1658600"/>
            <a:ext cx="41565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667875" y="987250"/>
            <a:ext cx="5208000" cy="2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uk" sz="1850" b="1">
                <a:solidFill>
                  <a:srgbClr val="2021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Веб-сторінка </a:t>
            </a:r>
            <a:r>
              <a:rPr lang="uk" sz="1850">
                <a:solidFill>
                  <a:srgbClr val="2021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складається з безлічі різних елементів, які можуть мати складну структуру. Тому при створенні веб-сторінки виникає необхідність потрібним чином позиціонувати ці елементи, стилізувати їх так, щоб вони розташовувалися на сторінці потрібним чином. Тобто виникає питання створення макета сторінки, її верстки.</a:t>
            </a:r>
            <a:endParaRPr sz="22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50" y="749400"/>
            <a:ext cx="1584675" cy="15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/>
          <p:nvPr/>
        </p:nvSpPr>
        <p:spPr>
          <a:xfrm rot="-2700000">
            <a:off x="-1549305" y="687151"/>
            <a:ext cx="11682111" cy="53783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3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3"/>
          <p:cNvSpPr txBox="1"/>
          <p:nvPr/>
        </p:nvSpPr>
        <p:spPr>
          <a:xfrm>
            <a:off x="269700" y="0"/>
            <a:ext cx="43023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uk" sz="2900" b="1" i="0" u="none" strike="noStrike" cap="none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Очікуваний </a:t>
            </a:r>
            <a:endParaRPr sz="2900" b="1" i="0" u="none" strike="noStrike" cap="none">
              <a:solidFill>
                <a:srgbClr val="31B4C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uk" sz="2900" b="1" i="0" u="none" strike="noStrike" cap="none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результат </a:t>
            </a:r>
            <a:endParaRPr sz="3200" b="1" i="0" u="none" strike="noStrike" cap="none">
              <a:solidFill>
                <a:srgbClr val="31B4C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uk" sz="3200" b="1" i="0" u="none" strike="noStrike" cap="none">
                <a:solidFill>
                  <a:srgbClr val="31B4C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</a:t>
            </a:r>
            <a:endParaRPr sz="2900" b="1" i="0" u="none" strike="noStrike" cap="none">
              <a:solidFill>
                <a:srgbClr val="31B4C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0" name="Google Shape;340;p33"/>
          <p:cNvSpPr txBox="1"/>
          <p:nvPr/>
        </p:nvSpPr>
        <p:spPr>
          <a:xfrm>
            <a:off x="4477650" y="1749100"/>
            <a:ext cx="41565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3"/>
          <p:cNvSpPr txBox="1"/>
          <p:nvPr/>
        </p:nvSpPr>
        <p:spPr>
          <a:xfrm>
            <a:off x="3854425" y="1232500"/>
            <a:ext cx="4870500" cy="30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2" name="Google Shape;342;p33"/>
          <p:cNvSpPr txBox="1"/>
          <p:nvPr/>
        </p:nvSpPr>
        <p:spPr>
          <a:xfrm>
            <a:off x="1744475" y="490550"/>
            <a:ext cx="5481000" cy="28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0212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021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3" name="Google Shape;34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750" y="1232500"/>
            <a:ext cx="1055200" cy="10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8400" y="1318075"/>
            <a:ext cx="4156499" cy="2597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"/>
          <p:cNvSpPr/>
          <p:nvPr/>
        </p:nvSpPr>
        <p:spPr>
          <a:xfrm rot="-2700000">
            <a:off x="-1421056" y="1013423"/>
            <a:ext cx="11682111" cy="50461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4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54" name="Google Shape;354;p34"/>
          <p:cNvSpPr txBox="1"/>
          <p:nvPr/>
        </p:nvSpPr>
        <p:spPr>
          <a:xfrm>
            <a:off x="-302075" y="174050"/>
            <a:ext cx="4156500" cy="18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5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Invisible &lt;div&gt;</a:t>
            </a:r>
            <a:br>
              <a:rPr lang="uk" sz="25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uk" sz="25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Part 2</a:t>
            </a:r>
            <a:endParaRPr sz="2500" b="1">
              <a:solidFill>
                <a:srgbClr val="31B4C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5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Невже знову?</a:t>
            </a:r>
            <a:endParaRPr sz="2500" b="1">
              <a:solidFill>
                <a:srgbClr val="31B4C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b="1">
                <a:solidFill>
                  <a:srgbClr val="31B4C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</a:t>
            </a:r>
            <a:endParaRPr sz="2900" b="1">
              <a:solidFill>
                <a:srgbClr val="31B4C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5" name="Google Shape;355;p34"/>
          <p:cNvSpPr txBox="1"/>
          <p:nvPr/>
        </p:nvSpPr>
        <p:spPr>
          <a:xfrm>
            <a:off x="4477650" y="1749100"/>
            <a:ext cx="41565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356" name="Google Shape;356;p34"/>
          <p:cNvSpPr txBox="1"/>
          <p:nvPr/>
        </p:nvSpPr>
        <p:spPr>
          <a:xfrm>
            <a:off x="3854425" y="1232500"/>
            <a:ext cx="4870500" cy="30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Google Shape;357;p34"/>
          <p:cNvSpPr txBox="1"/>
          <p:nvPr/>
        </p:nvSpPr>
        <p:spPr>
          <a:xfrm>
            <a:off x="3110000" y="490550"/>
            <a:ext cx="5712600" cy="28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Властивість </a:t>
            </a:r>
            <a:r>
              <a:rPr lang="uk" sz="20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float</a:t>
            </a:r>
            <a:r>
              <a:rPr lang="uk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має один побічний ефект. Її використання може впливати на батьківський елемент. Якщо такий елемент містить тільки float-елементи, то він нібито стискається, тобто його висота дорівнює нулю.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1" name="Google Shape;3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75" y="1410625"/>
            <a:ext cx="1584676" cy="158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1249" y="3108350"/>
            <a:ext cx="4519525" cy="15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1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/>
          <p:nvPr/>
        </p:nvSpPr>
        <p:spPr>
          <a:xfrm rot="-2700000">
            <a:off x="-1421056" y="1013423"/>
            <a:ext cx="11682111" cy="50461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8" name="Google Shape;368;p35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70" name="Google Shape;370;p35"/>
          <p:cNvSpPr txBox="1"/>
          <p:nvPr/>
        </p:nvSpPr>
        <p:spPr>
          <a:xfrm>
            <a:off x="0" y="174050"/>
            <a:ext cx="3876000" cy="18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5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Як це виправити?</a:t>
            </a:r>
            <a:endParaRPr sz="2500" b="1">
              <a:solidFill>
                <a:srgbClr val="31B4C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b="1">
                <a:solidFill>
                  <a:srgbClr val="31B4C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</a:t>
            </a:r>
            <a:endParaRPr sz="2900" b="1">
              <a:solidFill>
                <a:srgbClr val="31B4C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1" name="Google Shape;371;p35"/>
          <p:cNvSpPr txBox="1"/>
          <p:nvPr/>
        </p:nvSpPr>
        <p:spPr>
          <a:xfrm>
            <a:off x="4477650" y="1749100"/>
            <a:ext cx="41565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372" name="Google Shape;372;p35"/>
          <p:cNvSpPr txBox="1"/>
          <p:nvPr/>
        </p:nvSpPr>
        <p:spPr>
          <a:xfrm>
            <a:off x="3854425" y="1232500"/>
            <a:ext cx="4870500" cy="30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5" name="Google Shape;375;p35"/>
          <p:cNvSpPr txBox="1"/>
          <p:nvPr/>
        </p:nvSpPr>
        <p:spPr>
          <a:xfrm>
            <a:off x="2833075" y="1037200"/>
            <a:ext cx="5115000" cy="3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 b="1">
                <a:latin typeface="Montserrat"/>
                <a:ea typeface="Montserrat"/>
                <a:cs typeface="Montserrat"/>
                <a:sym typeface="Montserrat"/>
              </a:rPr>
              <a:t>Метод overflow</a:t>
            </a:r>
            <a:r>
              <a:rPr lang="uk" sz="1600">
                <a:latin typeface="Montserrat"/>
                <a:ea typeface="Montserrat"/>
                <a:cs typeface="Montserrat"/>
                <a:sym typeface="Montserrat"/>
              </a:rPr>
              <a:t>. Заснований на тому, що батьківського елементу необхідно встановити властивість </a:t>
            </a:r>
            <a:r>
              <a:rPr lang="uk" sz="16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overflow</a:t>
            </a:r>
            <a:r>
              <a:rPr lang="uk" sz="1600">
                <a:latin typeface="Montserrat"/>
                <a:ea typeface="Montserrat"/>
                <a:cs typeface="Montserrat"/>
                <a:sym typeface="Montserrat"/>
              </a:rPr>
              <a:t>. Якщо значення цієї властивості встановлено в </a:t>
            </a:r>
            <a:r>
              <a:rPr lang="uk" sz="16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auto</a:t>
            </a:r>
            <a:r>
              <a:rPr lang="uk" sz="1600">
                <a:latin typeface="Montserrat"/>
                <a:ea typeface="Montserrat"/>
                <a:cs typeface="Montserrat"/>
                <a:sym typeface="Montserrat"/>
              </a:rPr>
              <a:t> або </a:t>
            </a:r>
            <a:r>
              <a:rPr lang="uk" sz="16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hidden</a:t>
            </a:r>
            <a:r>
              <a:rPr lang="uk" sz="1600">
                <a:latin typeface="Montserrat"/>
                <a:ea typeface="Montserrat"/>
                <a:cs typeface="Montserrat"/>
                <a:sym typeface="Montserrat"/>
              </a:rPr>
              <a:t>, то батьківський елемент збільшиться, щоб вмістити в себе всі float-елементи.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6" name="Google Shape;3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74675" y="772275"/>
            <a:ext cx="1584675" cy="198084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5"/>
          <p:cNvSpPr txBox="1"/>
          <p:nvPr/>
        </p:nvSpPr>
        <p:spPr>
          <a:xfrm>
            <a:off x="1474350" y="3114050"/>
            <a:ext cx="51990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Властивість clear (left,right,both)</a:t>
            </a:r>
            <a:r>
              <a:rPr lang="uk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Відміняє дію float. Будь-який елемент, у якого встановлено властивість clear, що не буде піднятий вгору, а відобразиться нижче, після float-елементів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1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/>
          <p:nvPr/>
        </p:nvSpPr>
        <p:spPr>
          <a:xfrm rot="-8100000" flipH="1">
            <a:off x="-5548957" y="-2976475"/>
            <a:ext cx="13409714" cy="76320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6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85" name="Google Shape;385;p36"/>
          <p:cNvSpPr txBox="1"/>
          <p:nvPr/>
        </p:nvSpPr>
        <p:spPr>
          <a:xfrm>
            <a:off x="264950" y="310450"/>
            <a:ext cx="3654900" cy="10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31B4C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6" name="Google Shape;386;p36"/>
          <p:cNvSpPr txBox="1"/>
          <p:nvPr/>
        </p:nvSpPr>
        <p:spPr>
          <a:xfrm>
            <a:off x="5167250" y="1231450"/>
            <a:ext cx="41565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390" name="Google Shape;3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25" y="806112"/>
            <a:ext cx="6509175" cy="35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9f381e22d_0_234"/>
          <p:cNvSpPr/>
          <p:nvPr/>
        </p:nvSpPr>
        <p:spPr>
          <a:xfrm rot="-2700000">
            <a:off x="-1353806" y="1231078"/>
            <a:ext cx="11682111" cy="47453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99f381e22d_0_234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99f381e22d_0_234"/>
          <p:cNvSpPr txBox="1"/>
          <p:nvPr/>
        </p:nvSpPr>
        <p:spPr>
          <a:xfrm>
            <a:off x="-466450" y="174050"/>
            <a:ext cx="3887100" cy="18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uk" sz="2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Тег &lt;img&gt;.</a:t>
            </a:r>
            <a:br>
              <a:rPr lang="uk" sz="2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uk" sz="2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Картинки.</a:t>
            </a:r>
            <a:br>
              <a:rPr lang="uk" sz="2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uk" sz="3200" b="1" i="0" u="none" strike="noStrike" cap="none">
                <a:solidFill>
                  <a:srgbClr val="31B4C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endParaRPr sz="2900" b="1" i="0" u="none" strike="noStrike" cap="none">
              <a:solidFill>
                <a:srgbClr val="31B4C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g99f381e22d_0_234"/>
          <p:cNvSpPr txBox="1"/>
          <p:nvPr/>
        </p:nvSpPr>
        <p:spPr>
          <a:xfrm>
            <a:off x="4477650" y="1749100"/>
            <a:ext cx="41565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99f381e22d_0_2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7595" y="4688100"/>
            <a:ext cx="2094800" cy="3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99f381e22d_0_234"/>
          <p:cNvSpPr txBox="1"/>
          <p:nvPr/>
        </p:nvSpPr>
        <p:spPr>
          <a:xfrm>
            <a:off x="3638625" y="868475"/>
            <a:ext cx="4995600" cy="21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uk" sz="2200" b="1" i="1">
                <a:solidFill>
                  <a:srgbClr val="31B4C8"/>
                </a:solidFill>
              </a:rPr>
              <a:t>Елемент &lt;img&gt;</a:t>
            </a:r>
            <a:r>
              <a:rPr lang="uk" sz="2200" i="1">
                <a:solidFill>
                  <a:schemeClr val="dk1"/>
                </a:solidFill>
              </a:rPr>
              <a:t> повинен містити файли у графічному форматі GIF, JPEG, SVG або PNG. Адреса файлу з картинкою задається через атрибут src.  </a:t>
            </a:r>
            <a:endParaRPr/>
          </a:p>
        </p:txBody>
      </p:sp>
      <p:pic>
        <p:nvPicPr>
          <p:cNvPr id="154" name="Google Shape;154;g99f381e22d_0_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875" y="1162175"/>
            <a:ext cx="1127750" cy="112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99f381e22d_0_2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2037" y="3421525"/>
            <a:ext cx="1074226" cy="1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99f381e22d_0_2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5325" y="3421527"/>
            <a:ext cx="1265100" cy="1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99f381e22d_0_2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7875" y="3421527"/>
            <a:ext cx="1265100" cy="1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9f381e22d_0_254"/>
          <p:cNvSpPr/>
          <p:nvPr/>
        </p:nvSpPr>
        <p:spPr>
          <a:xfrm rot="-2700000">
            <a:off x="-1353806" y="1231078"/>
            <a:ext cx="11682111" cy="47453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99f381e22d_0_254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99f381e22d_0_254"/>
          <p:cNvSpPr txBox="1"/>
          <p:nvPr/>
        </p:nvSpPr>
        <p:spPr>
          <a:xfrm>
            <a:off x="-466450" y="174050"/>
            <a:ext cx="3887100" cy="18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uk" sz="2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Тег &lt;img&gt;.</a:t>
            </a:r>
            <a:br>
              <a:rPr lang="uk" sz="2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uk" sz="2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GIF.</a:t>
            </a:r>
            <a:br>
              <a:rPr lang="uk" sz="2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uk" sz="3200" b="1" i="0" u="none" strike="noStrike" cap="none">
                <a:solidFill>
                  <a:srgbClr val="31B4C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endParaRPr sz="2900" b="1" i="0" u="none" strike="noStrike" cap="none">
              <a:solidFill>
                <a:srgbClr val="31B4C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g99f381e22d_0_254"/>
          <p:cNvSpPr txBox="1"/>
          <p:nvPr/>
        </p:nvSpPr>
        <p:spPr>
          <a:xfrm>
            <a:off x="4477650" y="1749100"/>
            <a:ext cx="41565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g99f381e22d_0_2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7595" y="4688100"/>
            <a:ext cx="2094800" cy="3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99f381e22d_0_254"/>
          <p:cNvSpPr txBox="1"/>
          <p:nvPr/>
        </p:nvSpPr>
        <p:spPr>
          <a:xfrm>
            <a:off x="3638625" y="868475"/>
            <a:ext cx="4995600" cy="21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 b="1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GIF </a:t>
            </a:r>
            <a:r>
              <a:rPr lang="uk" sz="20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(Graphics Interchange Format — «формат обміну зображеннями»). Одними із головних особливостей формату є підтримка анімації та прозорості.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0" name="Google Shape;170;g99f381e22d_0_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875" y="1162175"/>
            <a:ext cx="1127750" cy="11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9f381e22d_0_281"/>
          <p:cNvSpPr/>
          <p:nvPr/>
        </p:nvSpPr>
        <p:spPr>
          <a:xfrm rot="-2700000">
            <a:off x="-1269056" y="1148703"/>
            <a:ext cx="11682111" cy="47453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99f381e22d_0_281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99f381e22d_0_281"/>
          <p:cNvSpPr txBox="1"/>
          <p:nvPr/>
        </p:nvSpPr>
        <p:spPr>
          <a:xfrm>
            <a:off x="-466450" y="174050"/>
            <a:ext cx="3887100" cy="18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uk" sz="2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Тег &lt;img&gt;.</a:t>
            </a:r>
            <a:br>
              <a:rPr lang="uk" sz="2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uk" sz="2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PNG.</a:t>
            </a:r>
            <a:br>
              <a:rPr lang="uk" sz="2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uk" sz="3200" b="1" i="0" u="none" strike="noStrike" cap="none">
                <a:solidFill>
                  <a:srgbClr val="31B4C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endParaRPr sz="2900" b="1" i="0" u="none" strike="noStrike" cap="none">
              <a:solidFill>
                <a:srgbClr val="31B4C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g99f381e22d_0_281"/>
          <p:cNvSpPr txBox="1"/>
          <p:nvPr/>
        </p:nvSpPr>
        <p:spPr>
          <a:xfrm>
            <a:off x="4477650" y="1749100"/>
            <a:ext cx="41565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99f381e22d_0_2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7595" y="4688100"/>
            <a:ext cx="2094800" cy="3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99f381e22d_0_281"/>
          <p:cNvSpPr txBox="1"/>
          <p:nvPr/>
        </p:nvSpPr>
        <p:spPr>
          <a:xfrm>
            <a:off x="3638550" y="873250"/>
            <a:ext cx="4995600" cy="21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 b="1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PNG </a:t>
            </a:r>
            <a:r>
              <a:rPr lang="uk" sz="20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(Portable Network Graphics) — збереження графічної інформації, що використовує стиснення без втрат. </a:t>
            </a:r>
            <a:endParaRPr sz="2000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800" b="1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g99f381e22d_0_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875" y="1162175"/>
            <a:ext cx="1127750" cy="11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99f381e22d_0_281"/>
          <p:cNvSpPr txBox="1"/>
          <p:nvPr/>
        </p:nvSpPr>
        <p:spPr>
          <a:xfrm>
            <a:off x="1796850" y="3812100"/>
            <a:ext cx="49956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0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PNG має розширення </a:t>
            </a:r>
            <a:r>
              <a:rPr lang="uk" sz="1000" b="1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.png</a:t>
            </a:r>
            <a:r>
              <a:rPr lang="uk" sz="10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0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Важливою властивістю є те, що формат може мати прозорий фон.</a:t>
            </a:r>
            <a:endParaRPr sz="800" b="1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99f381e22d_0_281"/>
          <p:cNvSpPr txBox="1"/>
          <p:nvPr/>
        </p:nvSpPr>
        <p:spPr>
          <a:xfrm>
            <a:off x="1340050" y="3525400"/>
            <a:ext cx="5691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80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8000" b="1">
              <a:solidFill>
                <a:srgbClr val="31B4C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9f381e22d_0_269"/>
          <p:cNvSpPr/>
          <p:nvPr/>
        </p:nvSpPr>
        <p:spPr>
          <a:xfrm rot="-2700000">
            <a:off x="-1353806" y="1231078"/>
            <a:ext cx="11682111" cy="47453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99f381e22d_0_269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99f381e22d_0_269"/>
          <p:cNvSpPr txBox="1"/>
          <p:nvPr/>
        </p:nvSpPr>
        <p:spPr>
          <a:xfrm>
            <a:off x="-466450" y="174050"/>
            <a:ext cx="3887100" cy="18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uk" sz="2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Тег &lt;img&gt;.</a:t>
            </a:r>
            <a:br>
              <a:rPr lang="uk" sz="2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uk" sz="2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JPEG.</a:t>
            </a:r>
            <a:br>
              <a:rPr lang="uk" sz="2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uk" sz="3200" b="1" i="0" u="none" strike="noStrike" cap="none">
                <a:solidFill>
                  <a:srgbClr val="31B4C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endParaRPr sz="2900" b="1" i="0" u="none" strike="noStrike" cap="none">
              <a:solidFill>
                <a:srgbClr val="31B4C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g99f381e22d_0_269"/>
          <p:cNvSpPr txBox="1"/>
          <p:nvPr/>
        </p:nvSpPr>
        <p:spPr>
          <a:xfrm>
            <a:off x="4477650" y="1749100"/>
            <a:ext cx="41565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g99f381e22d_0_2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7595" y="4688100"/>
            <a:ext cx="2094800" cy="3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99f381e22d_0_269"/>
          <p:cNvSpPr txBox="1"/>
          <p:nvPr/>
        </p:nvSpPr>
        <p:spPr>
          <a:xfrm>
            <a:off x="3638625" y="868475"/>
            <a:ext cx="4918800" cy="17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 b="1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JPEG </a:t>
            </a:r>
            <a:r>
              <a:rPr lang="uk" sz="20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(Joint Photographic Experts Group) – формат для зберігання фотозображень і подібних до них зображень.</a:t>
            </a:r>
            <a:r>
              <a:rPr lang="uk" sz="22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200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b="1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8" name="Google Shape;198;g99f381e22d_0_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875" y="1162175"/>
            <a:ext cx="1127750" cy="11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99f381e22d_0_269"/>
          <p:cNvSpPr txBox="1"/>
          <p:nvPr/>
        </p:nvSpPr>
        <p:spPr>
          <a:xfrm>
            <a:off x="1811825" y="3933925"/>
            <a:ext cx="46419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uk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Розширення JPEG : </a:t>
            </a:r>
            <a:r>
              <a:rPr lang="uk" b="1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.jpg</a:t>
            </a:r>
            <a:r>
              <a:rPr lang="uk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uk" b="1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.jfif</a:t>
            </a:r>
            <a:r>
              <a:rPr lang="uk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uk" b="1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.jpe </a:t>
            </a:r>
            <a:r>
              <a:rPr lang="uk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або </a:t>
            </a:r>
            <a:r>
              <a:rPr lang="uk" b="1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.jpeg</a:t>
            </a:r>
            <a:r>
              <a:rPr lang="uk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800" b="1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99f381e22d_0_269"/>
          <p:cNvSpPr txBox="1"/>
          <p:nvPr/>
        </p:nvSpPr>
        <p:spPr>
          <a:xfrm>
            <a:off x="1340050" y="3525400"/>
            <a:ext cx="5691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80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8000" b="1">
              <a:solidFill>
                <a:srgbClr val="31B4C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9f381e22d_0_297"/>
          <p:cNvSpPr/>
          <p:nvPr/>
        </p:nvSpPr>
        <p:spPr>
          <a:xfrm rot="-2700000">
            <a:off x="-1353806" y="1231078"/>
            <a:ext cx="11682111" cy="47453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99f381e22d_0_297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99f381e22d_0_297"/>
          <p:cNvSpPr txBox="1"/>
          <p:nvPr/>
        </p:nvSpPr>
        <p:spPr>
          <a:xfrm>
            <a:off x="-466450" y="174050"/>
            <a:ext cx="3887100" cy="18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uk" sz="2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Тег &lt;img&gt;.</a:t>
            </a:r>
            <a:br>
              <a:rPr lang="uk" sz="2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uk" sz="2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SVG.</a:t>
            </a:r>
            <a:br>
              <a:rPr lang="uk" sz="2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uk" sz="3200" b="1" i="0" u="none" strike="noStrike" cap="none">
                <a:solidFill>
                  <a:srgbClr val="31B4C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endParaRPr sz="2900" b="1" i="0" u="none" strike="noStrike" cap="none">
              <a:solidFill>
                <a:srgbClr val="31B4C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g99f381e22d_0_297"/>
          <p:cNvSpPr txBox="1"/>
          <p:nvPr/>
        </p:nvSpPr>
        <p:spPr>
          <a:xfrm>
            <a:off x="4477650" y="1749100"/>
            <a:ext cx="41565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g99f381e22d_0_2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7595" y="4688100"/>
            <a:ext cx="2094800" cy="3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99f381e22d_0_297"/>
          <p:cNvSpPr txBox="1"/>
          <p:nvPr/>
        </p:nvSpPr>
        <p:spPr>
          <a:xfrm>
            <a:off x="3344350" y="1349250"/>
            <a:ext cx="4995600" cy="21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 b="1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SVG </a:t>
            </a:r>
            <a:r>
              <a:rPr lang="uk" sz="16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(Scalable Vector Graphics  масштабована векторна графіка) — специфікація мови розмітки, що базується на XML, та формат файлів для двовимірної векторної графіки, як статичної, так і анімованої та інтерактивної. </a:t>
            </a:r>
            <a:endParaRPr sz="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g99f381e22d_0_2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875" y="1162175"/>
            <a:ext cx="1127750" cy="11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9f381e22d_0_216"/>
          <p:cNvSpPr/>
          <p:nvPr/>
        </p:nvSpPr>
        <p:spPr>
          <a:xfrm rot="-2700000">
            <a:off x="-1353806" y="1231078"/>
            <a:ext cx="11682111" cy="47453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99f381e22d_0_216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99f381e22d_0_216"/>
          <p:cNvSpPr txBox="1"/>
          <p:nvPr/>
        </p:nvSpPr>
        <p:spPr>
          <a:xfrm>
            <a:off x="-466450" y="174050"/>
            <a:ext cx="3887100" cy="18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uk" sz="2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Тег &lt;a&gt;.</a:t>
            </a:r>
            <a:br>
              <a:rPr lang="uk" sz="2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uk" sz="2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Посилання.</a:t>
            </a:r>
            <a:br>
              <a:rPr lang="uk" sz="2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uk" sz="3200" b="1" i="0" u="none" strike="noStrike" cap="none">
                <a:solidFill>
                  <a:srgbClr val="31B4C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endParaRPr sz="2900" b="1" i="0" u="none" strike="noStrike" cap="none">
              <a:solidFill>
                <a:srgbClr val="31B4C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Google Shape;287;g99f381e22d_0_216"/>
          <p:cNvSpPr txBox="1"/>
          <p:nvPr/>
        </p:nvSpPr>
        <p:spPr>
          <a:xfrm>
            <a:off x="4477650" y="1749100"/>
            <a:ext cx="41565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99f381e22d_0_216"/>
          <p:cNvSpPr txBox="1"/>
          <p:nvPr/>
        </p:nvSpPr>
        <p:spPr>
          <a:xfrm>
            <a:off x="3854425" y="1232500"/>
            <a:ext cx="4870500" cy="30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0" name="Google Shape;290;g99f381e22d_0_2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7595" y="4688100"/>
            <a:ext cx="2094800" cy="3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99f381e22d_0_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300" y="1134450"/>
            <a:ext cx="1149050" cy="11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99f381e22d_0_2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4425" y="927050"/>
            <a:ext cx="4784125" cy="189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99f381e22d_0_216"/>
          <p:cNvSpPr txBox="1"/>
          <p:nvPr/>
        </p:nvSpPr>
        <p:spPr>
          <a:xfrm>
            <a:off x="1774400" y="3047175"/>
            <a:ext cx="56301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text-decoration:</a:t>
            </a:r>
            <a:r>
              <a:rPr lang="uk" sz="3000">
                <a:latin typeface="Montserrat"/>
                <a:ea typeface="Montserrat"/>
                <a:cs typeface="Montserrat"/>
                <a:sym typeface="Montserrat"/>
              </a:rPr>
              <a:t> none;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g99f381e22d_0_216"/>
          <p:cNvSpPr txBox="1"/>
          <p:nvPr/>
        </p:nvSpPr>
        <p:spPr>
          <a:xfrm>
            <a:off x="1098675" y="3739000"/>
            <a:ext cx="56301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&lt;a&gt;&lt;img&gt;&lt;/a&gt; - </a:t>
            </a:r>
            <a:r>
              <a:rPr lang="uk" sz="3000">
                <a:latin typeface="Montserrat"/>
                <a:ea typeface="Montserrat"/>
                <a:cs typeface="Montserrat"/>
                <a:sym typeface="Montserrat"/>
              </a:rPr>
              <a:t>image-link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 rot="2700000">
            <a:off x="-2493268" y="-4160390"/>
            <a:ext cx="11702900" cy="81547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342100" y="490550"/>
            <a:ext cx="3654900" cy="10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31B4C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4709675" y="1852225"/>
            <a:ext cx="41565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863" y="490550"/>
            <a:ext cx="5956287" cy="33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9f381e22d_0_120"/>
          <p:cNvSpPr/>
          <p:nvPr/>
        </p:nvSpPr>
        <p:spPr>
          <a:xfrm rot="-8100000" flipH="1">
            <a:off x="-5597522" y="-2859237"/>
            <a:ext cx="13032544" cy="7338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99f381e22d_0_120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99f381e22d_0_120"/>
          <p:cNvSpPr txBox="1"/>
          <p:nvPr/>
        </p:nvSpPr>
        <p:spPr>
          <a:xfrm>
            <a:off x="264950" y="310450"/>
            <a:ext cx="3654900" cy="10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31B4C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5" name="Google Shape;315;g99f381e22d_0_120"/>
          <p:cNvSpPr txBox="1"/>
          <p:nvPr/>
        </p:nvSpPr>
        <p:spPr>
          <a:xfrm>
            <a:off x="5179800" y="1193775"/>
            <a:ext cx="41565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99f381e22d_0_120"/>
          <p:cNvSpPr txBox="1"/>
          <p:nvPr/>
        </p:nvSpPr>
        <p:spPr>
          <a:xfrm>
            <a:off x="851650" y="115750"/>
            <a:ext cx="39207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uk" sz="2800" b="1">
                <a:latin typeface="Montserrat"/>
                <a:ea typeface="Montserrat"/>
                <a:cs typeface="Montserrat"/>
                <a:sym typeface="Montserrat"/>
              </a:rPr>
              <a:t>CSS rules for lesson</a:t>
            </a:r>
            <a:endParaRPr sz="28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g99f381e22d_0_120"/>
          <p:cNvSpPr txBox="1"/>
          <p:nvPr/>
        </p:nvSpPr>
        <p:spPr>
          <a:xfrm>
            <a:off x="0" y="650550"/>
            <a:ext cx="5934900" cy="3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uk" sz="2700" dirty="0">
                <a:solidFill>
                  <a:srgbClr val="31B4C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border</a:t>
            </a:r>
            <a:r>
              <a:rPr lang="uk" sz="2700" b="0" i="0" u="none" strike="noStrike" cap="none" dirty="0">
                <a:solidFill>
                  <a:srgbClr val="31B4C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uk" sz="2700" b="0" i="0" u="none" strike="noStrike" cap="none" dirty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- </a:t>
            </a:r>
            <a:r>
              <a:rPr lang="uk" sz="2450" dirty="0">
                <a:solidFill>
                  <a:schemeClr val="dk1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create borders</a:t>
            </a:r>
            <a:endParaRPr sz="245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endParaRPr sz="245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lang="uk" sz="2450" dirty="0">
                <a:solidFill>
                  <a:srgbClr val="31B4C8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width</a:t>
            </a:r>
            <a:r>
              <a:rPr lang="uk" sz="245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- </a:t>
            </a:r>
            <a:r>
              <a:rPr lang="uk" sz="2450" dirty="0">
                <a:solidFill>
                  <a:schemeClr val="dk1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define width</a:t>
            </a:r>
            <a:endParaRPr sz="245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endParaRPr sz="245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lang="uk" sz="2450" dirty="0">
                <a:solidFill>
                  <a:srgbClr val="31B4C8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height</a:t>
            </a:r>
            <a:r>
              <a:rPr lang="uk" sz="245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- </a:t>
            </a:r>
            <a:r>
              <a:rPr lang="uk" sz="2450" dirty="0">
                <a:solidFill>
                  <a:schemeClr val="dk1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define height</a:t>
            </a:r>
            <a:endParaRPr sz="245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endParaRPr sz="245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lang="uk" sz="2450" dirty="0">
                <a:solidFill>
                  <a:srgbClr val="31B4C8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css gradient</a:t>
            </a:r>
            <a:endParaRPr sz="245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endParaRPr sz="245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lang="uk" sz="2450" dirty="0">
                <a:solidFill>
                  <a:srgbClr val="31B4C8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hover state</a:t>
            </a:r>
            <a:endParaRPr sz="245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20" name="Google Shape;320;g99f381e22d_0_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5700" y="1469420"/>
            <a:ext cx="2059200" cy="2419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/>
          <p:nvPr/>
        </p:nvSpPr>
        <p:spPr>
          <a:xfrm rot="-2700000">
            <a:off x="-1213655" y="1246510"/>
            <a:ext cx="11682111" cy="46669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7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7"/>
          <p:cNvSpPr txBox="1"/>
          <p:nvPr/>
        </p:nvSpPr>
        <p:spPr>
          <a:xfrm>
            <a:off x="0" y="71050"/>
            <a:ext cx="43023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uk" sz="25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властивість </a:t>
            </a:r>
            <a:endParaRPr sz="2500" b="1">
              <a:solidFill>
                <a:srgbClr val="31B4C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uk" sz="25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 sz="2800" b="1" i="0" u="none" strike="noStrike" cap="none">
              <a:solidFill>
                <a:srgbClr val="31B4C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uk" sz="3200" b="1" i="0" u="none" strike="noStrike" cap="none">
                <a:solidFill>
                  <a:srgbClr val="31B4C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</a:t>
            </a:r>
            <a:endParaRPr sz="2900" b="1" i="0" u="none" strike="noStrike" cap="none">
              <a:solidFill>
                <a:srgbClr val="31B4C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9" name="Google Shape;329;p27"/>
          <p:cNvSpPr txBox="1"/>
          <p:nvPr/>
        </p:nvSpPr>
        <p:spPr>
          <a:xfrm>
            <a:off x="4477650" y="1749100"/>
            <a:ext cx="41565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7"/>
          <p:cNvSpPr txBox="1"/>
          <p:nvPr/>
        </p:nvSpPr>
        <p:spPr>
          <a:xfrm>
            <a:off x="4187100" y="1385350"/>
            <a:ext cx="4368000" cy="27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1" name="Google Shape;331;p27"/>
          <p:cNvSpPr txBox="1"/>
          <p:nvPr/>
        </p:nvSpPr>
        <p:spPr>
          <a:xfrm>
            <a:off x="3388425" y="1212125"/>
            <a:ext cx="54738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" sz="3200" b="1">
                <a:solidFill>
                  <a:srgbClr val="31B4C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border</a:t>
            </a:r>
            <a:r>
              <a:rPr lang="uk" sz="3200" b="1">
                <a:solidFill>
                  <a:srgbClr val="2021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2px solid green;</a:t>
            </a:r>
            <a:endParaRPr sz="3200" b="0" i="0" u="none" strike="noStrike" cap="none">
              <a:solidFill>
                <a:srgbClr val="2021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021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2" name="Google Shape;33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475" y="1080425"/>
            <a:ext cx="1654649" cy="156055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7"/>
          <p:cNvSpPr txBox="1"/>
          <p:nvPr/>
        </p:nvSpPr>
        <p:spPr>
          <a:xfrm>
            <a:off x="2931550" y="1935750"/>
            <a:ext cx="27585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" sz="2000" b="1">
                <a:solidFill>
                  <a:srgbClr val="31B4C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2px</a:t>
            </a:r>
            <a:r>
              <a:rPr lang="uk" sz="2000" b="1">
                <a:solidFill>
                  <a:srgbClr val="2021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- border width</a:t>
            </a:r>
            <a:endParaRPr sz="2000" b="0" i="0" u="none" strike="noStrike" cap="none">
              <a:solidFill>
                <a:srgbClr val="2021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021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27"/>
          <p:cNvSpPr txBox="1"/>
          <p:nvPr/>
        </p:nvSpPr>
        <p:spPr>
          <a:xfrm>
            <a:off x="2627250" y="2365950"/>
            <a:ext cx="27585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" sz="2000" b="1">
                <a:solidFill>
                  <a:srgbClr val="31B4C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solid</a:t>
            </a:r>
            <a:r>
              <a:rPr lang="uk" sz="2000" b="1">
                <a:solidFill>
                  <a:srgbClr val="2021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- border type</a:t>
            </a:r>
            <a:endParaRPr sz="2000" b="0" i="0" u="none" strike="noStrike" cap="none">
              <a:solidFill>
                <a:srgbClr val="2021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021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7" name="Google Shape;337;p27"/>
          <p:cNvSpPr txBox="1"/>
          <p:nvPr/>
        </p:nvSpPr>
        <p:spPr>
          <a:xfrm>
            <a:off x="2248075" y="2796150"/>
            <a:ext cx="2977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" sz="2000" b="1">
                <a:solidFill>
                  <a:srgbClr val="31B4C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green</a:t>
            </a:r>
            <a:r>
              <a:rPr lang="uk" sz="2000" b="1">
                <a:solidFill>
                  <a:srgbClr val="2021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- border color</a:t>
            </a:r>
            <a:endParaRPr sz="2000" b="0" i="0" u="none" strike="noStrike" cap="none">
              <a:solidFill>
                <a:srgbClr val="2021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021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8" name="Google Shape;33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300" y="3313975"/>
            <a:ext cx="5192775" cy="11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/>
          <p:nvPr/>
        </p:nvSpPr>
        <p:spPr>
          <a:xfrm rot="-2700000">
            <a:off x="-1549305" y="687151"/>
            <a:ext cx="11682111" cy="53783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3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3"/>
          <p:cNvSpPr txBox="1"/>
          <p:nvPr/>
        </p:nvSpPr>
        <p:spPr>
          <a:xfrm>
            <a:off x="269700" y="0"/>
            <a:ext cx="43023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uk" sz="2900" b="1" i="0" u="none" strike="noStrike" cap="none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Очікуваний </a:t>
            </a:r>
            <a:endParaRPr sz="2900" b="1" i="0" u="none" strike="noStrike" cap="none">
              <a:solidFill>
                <a:srgbClr val="31B4C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uk" sz="2900" b="1" i="0" u="none" strike="noStrike" cap="none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результат </a:t>
            </a:r>
            <a:endParaRPr sz="3200" b="1" i="0" u="none" strike="noStrike" cap="none">
              <a:solidFill>
                <a:srgbClr val="31B4C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uk" sz="3200" b="1" i="0" u="none" strike="noStrike" cap="none">
                <a:solidFill>
                  <a:srgbClr val="31B4C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</a:t>
            </a:r>
            <a:endParaRPr sz="2900" b="1" i="0" u="none" strike="noStrike" cap="none">
              <a:solidFill>
                <a:srgbClr val="31B4C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0" name="Google Shape;340;p33"/>
          <p:cNvSpPr txBox="1"/>
          <p:nvPr/>
        </p:nvSpPr>
        <p:spPr>
          <a:xfrm>
            <a:off x="4477650" y="1749100"/>
            <a:ext cx="41565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3"/>
          <p:cNvSpPr txBox="1"/>
          <p:nvPr/>
        </p:nvSpPr>
        <p:spPr>
          <a:xfrm>
            <a:off x="3854425" y="1232500"/>
            <a:ext cx="4870500" cy="30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2" name="Google Shape;342;p33"/>
          <p:cNvSpPr txBox="1"/>
          <p:nvPr/>
        </p:nvSpPr>
        <p:spPr>
          <a:xfrm>
            <a:off x="1744475" y="490550"/>
            <a:ext cx="5481000" cy="28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0212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021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3" name="Google Shape;34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750" y="1232500"/>
            <a:ext cx="1055200" cy="10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353;p28">
            <a:extLst>
              <a:ext uri="{FF2B5EF4-FFF2-40B4-BE49-F238E27FC236}">
                <a16:creationId xmlns:a16="http://schemas.microsoft.com/office/drawing/2014/main" id="{6CFEC424-7EF7-49E1-9EE2-FAE2233964B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3525" y="1465875"/>
            <a:ext cx="5398934" cy="2423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5978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1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8"/>
          <p:cNvSpPr/>
          <p:nvPr/>
        </p:nvSpPr>
        <p:spPr>
          <a:xfrm rot="-2700000">
            <a:off x="-1549305" y="687151"/>
            <a:ext cx="11682111" cy="53783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8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416" name="Google Shape;416;p38"/>
          <p:cNvSpPr txBox="1"/>
          <p:nvPr/>
        </p:nvSpPr>
        <p:spPr>
          <a:xfrm>
            <a:off x="269700" y="0"/>
            <a:ext cx="43023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31B4C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b="1">
                <a:solidFill>
                  <a:srgbClr val="31B4C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</a:t>
            </a:r>
            <a:endParaRPr sz="2900" b="1">
              <a:solidFill>
                <a:srgbClr val="31B4C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7" name="Google Shape;417;p38"/>
          <p:cNvSpPr txBox="1"/>
          <p:nvPr/>
        </p:nvSpPr>
        <p:spPr>
          <a:xfrm>
            <a:off x="4477650" y="1749100"/>
            <a:ext cx="41565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418" name="Google Shape;418;p38"/>
          <p:cNvSpPr txBox="1"/>
          <p:nvPr/>
        </p:nvSpPr>
        <p:spPr>
          <a:xfrm>
            <a:off x="3854425" y="1232500"/>
            <a:ext cx="4870500" cy="30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1" name="Google Shape;421;p38"/>
          <p:cNvSpPr txBox="1"/>
          <p:nvPr/>
        </p:nvSpPr>
        <p:spPr>
          <a:xfrm>
            <a:off x="2907750" y="1657975"/>
            <a:ext cx="39879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&lt;/&gt;</a:t>
            </a:r>
            <a:endParaRPr sz="13000" b="1">
              <a:solidFill>
                <a:srgbClr val="31B4C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 rot="-2700000">
            <a:off x="-1156455" y="552899"/>
            <a:ext cx="11682111" cy="5090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13" name="Google Shape;113;p17"/>
          <p:cNvSpPr txBox="1"/>
          <p:nvPr/>
        </p:nvSpPr>
        <p:spPr>
          <a:xfrm>
            <a:off x="196600" y="174050"/>
            <a:ext cx="3483600" cy="10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Блокова модель</a:t>
            </a:r>
            <a:endParaRPr sz="2700" b="1">
              <a:solidFill>
                <a:srgbClr val="31B4C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4331500" y="1658600"/>
            <a:ext cx="41565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860775" y="1080250"/>
            <a:ext cx="4653900" cy="2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550" b="1">
                <a:solidFill>
                  <a:srgbClr val="31B4C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Блокова верстка</a:t>
            </a:r>
            <a:r>
              <a:rPr lang="uk" sz="2550" b="1">
                <a:solidFill>
                  <a:srgbClr val="2021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550" b="1">
              <a:solidFill>
                <a:srgbClr val="2021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550" b="1">
                <a:solidFill>
                  <a:srgbClr val="2021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це підхід, при якому сайт будують на основі блоків, як блоки виступають теги div. 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50" y="986575"/>
            <a:ext cx="1617600" cy="10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/>
          <p:nvPr/>
        </p:nvSpPr>
        <p:spPr>
          <a:xfrm rot="2700000">
            <a:off x="-2903163" y="-3679796"/>
            <a:ext cx="11897213" cy="73987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27" name="Google Shape;127;p18"/>
          <p:cNvSpPr txBox="1"/>
          <p:nvPr/>
        </p:nvSpPr>
        <p:spPr>
          <a:xfrm>
            <a:off x="342100" y="490550"/>
            <a:ext cx="3654900" cy="10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31B4C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477650" y="1749100"/>
            <a:ext cx="41565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27" y="1308550"/>
            <a:ext cx="5591150" cy="31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3682200" y="697900"/>
            <a:ext cx="1779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100" b="1">
                <a:latin typeface="Montserrat"/>
                <a:ea typeface="Montserrat"/>
                <a:cs typeface="Montserrat"/>
                <a:sym typeface="Montserrat"/>
              </a:rPr>
              <a:t>Box model</a:t>
            </a:r>
            <a:endParaRPr sz="21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 rot="2700000">
            <a:off x="-2903163" y="-3679796"/>
            <a:ext cx="11897213" cy="73987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41" name="Google Shape;141;p19"/>
          <p:cNvSpPr txBox="1"/>
          <p:nvPr/>
        </p:nvSpPr>
        <p:spPr>
          <a:xfrm>
            <a:off x="342100" y="490550"/>
            <a:ext cx="3654900" cy="10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31B4C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4477650" y="1749100"/>
            <a:ext cx="41565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199" y="490550"/>
            <a:ext cx="4966076" cy="380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/>
          <p:nvPr/>
        </p:nvSpPr>
        <p:spPr>
          <a:xfrm rot="-2700000">
            <a:off x="-1220806" y="840239"/>
            <a:ext cx="11682111" cy="50470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54" name="Google Shape;154;p20"/>
          <p:cNvSpPr txBox="1"/>
          <p:nvPr/>
        </p:nvSpPr>
        <p:spPr>
          <a:xfrm>
            <a:off x="149225" y="117575"/>
            <a:ext cx="3654900" cy="10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Тег &lt;div&gt; </a:t>
            </a:r>
            <a:endParaRPr sz="3700" b="1">
              <a:solidFill>
                <a:srgbClr val="31B4C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4477650" y="1749100"/>
            <a:ext cx="41565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3028350" y="1272675"/>
            <a:ext cx="4870500" cy="3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Тег </a:t>
            </a:r>
            <a:r>
              <a:rPr lang="uk" sz="18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&lt;div&gt;</a:t>
            </a:r>
            <a:r>
              <a:rPr lang="uk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- це так званий контейнер (блок), який може містити форматований текст, зображення та ін. Важливою особливістю блоків є їх здатність накладатися один на одного при верстці. Ця особливість надає блокам набагато більше можливостей по верстці сайту, ніж, приміром, таблиці.</a:t>
            </a:r>
            <a:endParaRPr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50" y="951200"/>
            <a:ext cx="1620550" cy="16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 rot="-2700000">
            <a:off x="-1421056" y="1013423"/>
            <a:ext cx="11682111" cy="50461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68" name="Google Shape;168;p21"/>
          <p:cNvSpPr txBox="1"/>
          <p:nvPr/>
        </p:nvSpPr>
        <p:spPr>
          <a:xfrm>
            <a:off x="0" y="85375"/>
            <a:ext cx="3428100" cy="18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5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Особливість блокових елементів </a:t>
            </a:r>
            <a:endParaRPr sz="2500" b="1">
              <a:solidFill>
                <a:srgbClr val="31B4C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b="1">
                <a:solidFill>
                  <a:srgbClr val="31B4C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</a:t>
            </a:r>
            <a:endParaRPr sz="2900" b="1">
              <a:solidFill>
                <a:srgbClr val="31B4C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4477650" y="1749100"/>
            <a:ext cx="41565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3854425" y="1232500"/>
            <a:ext cx="4870500" cy="30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2616150" y="1330900"/>
            <a:ext cx="6018000" cy="28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3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&lt;div&gt;</a:t>
            </a:r>
            <a:r>
              <a:rPr lang="uk" sz="2300">
                <a:solidFill>
                  <a:srgbClr val="31B4C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- </a:t>
            </a:r>
            <a:r>
              <a:rPr lang="uk" sz="23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блоковий елемент, тому, якщо не задана ширина, розтягується на всю ширину вікна браузера</a:t>
            </a:r>
            <a:endParaRPr sz="23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31B4C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00" y="1585175"/>
            <a:ext cx="1238325" cy="77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/>
        </p:nvSpPr>
        <p:spPr>
          <a:xfrm>
            <a:off x="1344750" y="3232425"/>
            <a:ext cx="3132900" cy="13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 b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DEFAULT</a:t>
            </a:r>
            <a:br>
              <a:rPr lang="uk" sz="1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uk" sz="1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div</a:t>
            </a:r>
            <a:r>
              <a:rPr lang="uk" sz="1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{</a:t>
            </a:r>
            <a:endParaRPr sz="17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width: </a:t>
            </a:r>
            <a:r>
              <a:rPr lang="uk" sz="1700">
                <a:solidFill>
                  <a:srgbClr val="0B008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100%</a:t>
            </a:r>
            <a:r>
              <a:rPr lang="uk" sz="1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;</a:t>
            </a:r>
            <a:endParaRPr sz="17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sz="1100"/>
          </a:p>
        </p:txBody>
      </p:sp>
      <p:sp>
        <p:nvSpPr>
          <p:cNvPr id="177" name="Google Shape;177;p21"/>
          <p:cNvSpPr txBox="1"/>
          <p:nvPr/>
        </p:nvSpPr>
        <p:spPr>
          <a:xfrm>
            <a:off x="4800525" y="3205875"/>
            <a:ext cx="3132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 b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CUSTOM</a:t>
            </a:r>
            <a:br>
              <a:rPr lang="uk" sz="1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uk" sz="17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div</a:t>
            </a:r>
            <a:r>
              <a:rPr lang="uk" sz="1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{</a:t>
            </a:r>
            <a:endParaRPr sz="17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width: </a:t>
            </a:r>
            <a:r>
              <a:rPr lang="uk" sz="1700">
                <a:solidFill>
                  <a:srgbClr val="0B008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300px</a:t>
            </a:r>
            <a:r>
              <a:rPr lang="uk" sz="1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;</a:t>
            </a:r>
            <a:endParaRPr sz="17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/>
          <p:nvPr/>
        </p:nvSpPr>
        <p:spPr>
          <a:xfrm rot="-2700000">
            <a:off x="-1421056" y="1013423"/>
            <a:ext cx="11682111" cy="50461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7050702" y="3594880"/>
            <a:ext cx="143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85" name="Google Shape;185;p22"/>
          <p:cNvSpPr txBox="1"/>
          <p:nvPr/>
        </p:nvSpPr>
        <p:spPr>
          <a:xfrm>
            <a:off x="-302075" y="174050"/>
            <a:ext cx="4156500" cy="18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5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Invisible &lt;div&gt;</a:t>
            </a:r>
            <a:endParaRPr sz="2500" b="1">
              <a:solidFill>
                <a:srgbClr val="31B4C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b="1">
                <a:solidFill>
                  <a:srgbClr val="31B4C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</a:t>
            </a:r>
            <a:endParaRPr sz="2900" b="1">
              <a:solidFill>
                <a:srgbClr val="31B4C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4477650" y="1749100"/>
            <a:ext cx="41565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3854425" y="1232500"/>
            <a:ext cx="4870500" cy="30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2921550" y="1749100"/>
            <a:ext cx="5712600" cy="28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 b="1">
                <a:solidFill>
                  <a:srgbClr val="31B4C8"/>
                </a:solidFill>
                <a:latin typeface="Montserrat"/>
                <a:ea typeface="Montserrat"/>
                <a:cs typeface="Montserrat"/>
                <a:sym typeface="Montserrat"/>
              </a:rPr>
              <a:t>&lt;div&gt;</a:t>
            </a:r>
            <a:r>
              <a:rPr lang="uk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- не має оформлення. Щоб його побачити потрібно задати йому стилі в CSS.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75" y="723350"/>
            <a:ext cx="1989901" cy="198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EC1707C1038DF4B80A5BD9B13F89015" ma:contentTypeVersion="11" ma:contentTypeDescription="Створення нового документа." ma:contentTypeScope="" ma:versionID="0cd164d25835fbba68afe805ee79fc26">
  <xsd:schema xmlns:xsd="http://www.w3.org/2001/XMLSchema" xmlns:xs="http://www.w3.org/2001/XMLSchema" xmlns:p="http://schemas.microsoft.com/office/2006/metadata/properties" xmlns:ns2="d8d8455c-af38-47d4-9550-a219a6e492fe" xmlns:ns3="b1675cef-31cd-4fb2-9370-331168c2888c" targetNamespace="http://schemas.microsoft.com/office/2006/metadata/properties" ma:root="true" ma:fieldsID="97582acb3259c3a39b55377e96fbea5f" ns2:_="" ns3:_="">
    <xsd:import namespace="d8d8455c-af38-47d4-9550-a219a6e492fe"/>
    <xsd:import namespace="b1675cef-31cd-4fb2-9370-331168c28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d8455c-af38-47d4-9550-a219a6e492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Теги зображень" ma:readOnly="false" ma:fieldId="{5cf76f15-5ced-4ddc-b409-7134ff3c332f}" ma:taxonomyMulti="true" ma:sspId="168b2bcd-3960-4df8-afb5-1b38f07337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75cef-31cd-4fb2-9370-331168c2888c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d08dbe15-d017-4d0f-9050-8f0a680a5cd2}" ma:internalName="TaxCatchAll" ma:showField="CatchAllData" ma:web="b1675cef-31cd-4fb2-9370-331168c288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8559F7-DA0A-4416-8E4E-6DBEDDAF1BD4}"/>
</file>

<file path=customXml/itemProps2.xml><?xml version="1.0" encoding="utf-8"?>
<ds:datastoreItem xmlns:ds="http://schemas.openxmlformats.org/officeDocument/2006/customXml" ds:itemID="{107C70F7-A6F0-4445-A036-B407508C5591}"/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956</Words>
  <Application>Microsoft Office PowerPoint</Application>
  <PresentationFormat>Экран (16:9)</PresentationFormat>
  <Paragraphs>119</Paragraphs>
  <Slides>33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Montserrat SemiBold</vt:lpstr>
      <vt:lpstr>Courier New</vt:lpstr>
      <vt:lpstr>Arial</vt:lpstr>
      <vt:lpstr>Montserrat</vt:lpstr>
      <vt:lpstr>Helvetica Neue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User</cp:lastModifiedBy>
  <cp:revision>2</cp:revision>
  <dcterms:modified xsi:type="dcterms:W3CDTF">2022-04-12T09:09:19Z</dcterms:modified>
</cp:coreProperties>
</file>