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2" r:id="rId2"/>
  </p:sldMasterIdLst>
  <p:sldIdLst>
    <p:sldId id="256" r:id="rId3"/>
    <p:sldId id="259" r:id="rId4"/>
    <p:sldId id="270" r:id="rId5"/>
    <p:sldId id="268" r:id="rId6"/>
    <p:sldId id="269" r:id="rId7"/>
    <p:sldId id="263" r:id="rId8"/>
    <p:sldId id="271" r:id="rId9"/>
    <p:sldId id="264" r:id="rId10"/>
    <p:sldId id="265" r:id="rId11"/>
    <p:sldId id="267" r:id="rId12"/>
    <p:sldId id="272" r:id="rId13"/>
    <p:sldId id="258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l" initials="A" lastIdx="1" clrIdx="0">
    <p:extLst>
      <p:ext uri="{19B8F6BF-5375-455C-9EA6-DF929625EA0E}">
        <p15:presenceInfo xmlns:p15="http://schemas.microsoft.com/office/powerpoint/2012/main" userId="Admin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A7C2"/>
    <a:srgbClr val="739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33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93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7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8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99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82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3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9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16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775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031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677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82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6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4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42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30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9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65E1AEF-AF03-495F-8CF7-9250071BBD6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A7BE0C-C41E-48FB-BE45-21A150095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25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BE4E4CD7-3496-4E42-8078-28362486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4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BB7319-8427-4F26-BA27-FD5D4C84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88250"/>
            <a:ext cx="8991600" cy="1645920"/>
          </a:xfrm>
        </p:spPr>
        <p:txBody>
          <a:bodyPr>
            <a:norm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Sondage </a:t>
            </a:r>
            <a:r>
              <a:rPr lang="fr-FR" dirty="0" err="1">
                <a:latin typeface="Century Gothic" panose="020B0502020202020204" pitchFamily="34" charset="0"/>
              </a:rPr>
              <a:t>Proxibanque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ACEBA3-10C4-4420-B7F3-7BEA0D961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477" y="5353383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Omar BOUGHANEM</a:t>
            </a:r>
          </a:p>
          <a:p>
            <a:r>
              <a:rPr lang="fr-FR" dirty="0">
                <a:latin typeface="Century Gothic" panose="020B0502020202020204" pitchFamily="34" charset="0"/>
              </a:rPr>
              <a:t>Benoit DARENNE</a:t>
            </a:r>
          </a:p>
          <a:p>
            <a:r>
              <a:rPr lang="fr-FR" dirty="0">
                <a:latin typeface="Century Gothic" panose="020B0502020202020204" pitchFamily="34" charset="0"/>
              </a:rPr>
              <a:t>Bixente OLASAGUIRRE</a:t>
            </a:r>
          </a:p>
        </p:txBody>
      </p:sp>
    </p:spTree>
    <p:extLst>
      <p:ext uri="{BB962C8B-B14F-4D97-AF65-F5344CB8AC3E}">
        <p14:creationId xmlns:p14="http://schemas.microsoft.com/office/powerpoint/2010/main" val="41913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341D3-81B6-4A2E-BC62-284EF47C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798"/>
            <a:ext cx="7729728" cy="1188720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C1144E79-76F4-4F01-9A81-239F17F3F1F3}"/>
              </a:ext>
            </a:extLst>
          </p:cNvPr>
          <p:cNvSpPr/>
          <p:nvPr/>
        </p:nvSpPr>
        <p:spPr>
          <a:xfrm>
            <a:off x="8547101" y="1424514"/>
            <a:ext cx="3644900" cy="68131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sondage avec une date de début et date de fin prévisionnelle</a:t>
            </a:r>
          </a:p>
        </p:txBody>
      </p:sp>
      <p:sp>
        <p:nvSpPr>
          <p:cNvPr id="11" name="Organigramme : Alternative 10">
            <a:extLst>
              <a:ext uri="{FF2B5EF4-FFF2-40B4-BE49-F238E27FC236}">
                <a16:creationId xmlns:a16="http://schemas.microsoft.com/office/drawing/2014/main" id="{E1936588-84B1-4B4C-8F0D-E51ED1E791C5}"/>
              </a:ext>
            </a:extLst>
          </p:cNvPr>
          <p:cNvSpPr/>
          <p:nvPr/>
        </p:nvSpPr>
        <p:spPr>
          <a:xfrm>
            <a:off x="4966512" y="1428002"/>
            <a:ext cx="2590867" cy="68131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 base</a:t>
            </a:r>
          </a:p>
        </p:txBody>
      </p:sp>
      <p:sp>
        <p:nvSpPr>
          <p:cNvPr id="8" name="Rectangle : avec coins rognés en haut 7">
            <a:extLst>
              <a:ext uri="{FF2B5EF4-FFF2-40B4-BE49-F238E27FC236}">
                <a16:creationId xmlns:a16="http://schemas.microsoft.com/office/drawing/2014/main" id="{B3B7BCCB-127C-431C-82B2-5125F5E75352}"/>
              </a:ext>
            </a:extLst>
          </p:cNvPr>
          <p:cNvSpPr/>
          <p:nvPr/>
        </p:nvSpPr>
        <p:spPr>
          <a:xfrm rot="1830851">
            <a:off x="10476062" y="338419"/>
            <a:ext cx="1703294" cy="710734"/>
          </a:xfrm>
          <a:prstGeom prst="snip2Same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BACKEND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01DAB3E-C326-4745-9AE8-03EFBB84C930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7557379" y="1765172"/>
            <a:ext cx="989722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341D3-81B6-4A2E-BC62-284EF47C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798"/>
            <a:ext cx="7729728" cy="1188720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05481F6-7442-442A-AE59-B6F96F7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641601"/>
            <a:ext cx="5829301" cy="42164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FE1D88C-328A-4B01-8C43-F4132663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535"/>
            <a:ext cx="6095999" cy="4220465"/>
          </a:xfrm>
          <a:prstGeom prst="rect">
            <a:avLst/>
          </a:prstGeom>
        </p:spPr>
      </p:pic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C1144E79-76F4-4F01-9A81-239F17F3F1F3}"/>
              </a:ext>
            </a:extLst>
          </p:cNvPr>
          <p:cNvSpPr/>
          <p:nvPr/>
        </p:nvSpPr>
        <p:spPr>
          <a:xfrm>
            <a:off x="8902273" y="1424514"/>
            <a:ext cx="3289727" cy="68131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Visualisation des retours négatifs et positifs de </a:t>
            </a:r>
            <a:r>
              <a:rPr lang="fr-FR" u="sng" dirty="0"/>
              <a:t>chaque</a:t>
            </a:r>
            <a:r>
              <a:rPr lang="fr-FR" dirty="0"/>
              <a:t> sondage</a:t>
            </a:r>
          </a:p>
        </p:txBody>
      </p:sp>
      <p:sp>
        <p:nvSpPr>
          <p:cNvPr id="10" name="Organigramme : Alternative 9">
            <a:extLst>
              <a:ext uri="{FF2B5EF4-FFF2-40B4-BE49-F238E27FC236}">
                <a16:creationId xmlns:a16="http://schemas.microsoft.com/office/drawing/2014/main" id="{C7E18C15-595D-4F37-B136-3F11C9D15AE9}"/>
              </a:ext>
            </a:extLst>
          </p:cNvPr>
          <p:cNvSpPr/>
          <p:nvPr/>
        </p:nvSpPr>
        <p:spPr>
          <a:xfrm>
            <a:off x="7294" y="1424514"/>
            <a:ext cx="3918246" cy="681318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Créer un Sondage, avec Date de Début et Date Prévisionnelle de fin</a:t>
            </a:r>
          </a:p>
          <a:p>
            <a:pPr algn="ctr"/>
            <a:endParaRPr lang="fr-FR" dirty="0"/>
          </a:p>
        </p:txBody>
      </p:sp>
      <p:sp>
        <p:nvSpPr>
          <p:cNvPr id="11" name="Organigramme : Alternative 10">
            <a:extLst>
              <a:ext uri="{FF2B5EF4-FFF2-40B4-BE49-F238E27FC236}">
                <a16:creationId xmlns:a16="http://schemas.microsoft.com/office/drawing/2014/main" id="{E1936588-84B1-4B4C-8F0D-E51ED1E791C5}"/>
              </a:ext>
            </a:extLst>
          </p:cNvPr>
          <p:cNvSpPr/>
          <p:nvPr/>
        </p:nvSpPr>
        <p:spPr>
          <a:xfrm>
            <a:off x="4966512" y="1428002"/>
            <a:ext cx="2590867" cy="68131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 base</a:t>
            </a:r>
          </a:p>
        </p:txBody>
      </p:sp>
      <p:sp>
        <p:nvSpPr>
          <p:cNvPr id="8" name="Rectangle : avec coins rognés en haut 7">
            <a:extLst>
              <a:ext uri="{FF2B5EF4-FFF2-40B4-BE49-F238E27FC236}">
                <a16:creationId xmlns:a16="http://schemas.microsoft.com/office/drawing/2014/main" id="{B3B7BCCB-127C-431C-82B2-5125F5E75352}"/>
              </a:ext>
            </a:extLst>
          </p:cNvPr>
          <p:cNvSpPr/>
          <p:nvPr/>
        </p:nvSpPr>
        <p:spPr>
          <a:xfrm rot="1830851">
            <a:off x="10476062" y="338419"/>
            <a:ext cx="1703294" cy="710734"/>
          </a:xfrm>
          <a:prstGeom prst="snip2Same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BACKEND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4A47440-2CA0-45EC-B3EF-B1DF90EE908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3925540" y="1765173"/>
            <a:ext cx="1040972" cy="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01DAB3E-C326-4745-9AE8-03EFBB84C930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7557379" y="1765172"/>
            <a:ext cx="1344894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2"/>
            </a:gs>
            <a:gs pos="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3103-51DD-4912-87CF-7BEB5684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7292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Présentation des outils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85F1E3A-A4BF-4903-8F47-F0D7D1326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" y="1756516"/>
            <a:ext cx="5541961" cy="130199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61BBA6-F2CE-4372-AF2C-DEF3BFE3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36" y="1521265"/>
            <a:ext cx="2348752" cy="23380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162510-56FD-4DEF-9331-3A7CBE02A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7" y="3558193"/>
            <a:ext cx="5045406" cy="26335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60408F-CAF4-420F-8444-2B25A989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98" y="4141594"/>
            <a:ext cx="4073803" cy="24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/>
            </a:gs>
            <a:gs pos="3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71678-D206-4050-89C5-4625EACF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748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Couches de l’application</a:t>
            </a:r>
          </a:p>
        </p:txBody>
      </p:sp>
      <p:sp>
        <p:nvSpPr>
          <p:cNvPr id="4" name="Rectangle : avec coins arrondis en haut 3">
            <a:extLst>
              <a:ext uri="{FF2B5EF4-FFF2-40B4-BE49-F238E27FC236}">
                <a16:creationId xmlns:a16="http://schemas.microsoft.com/office/drawing/2014/main" id="{DD9AC1AC-080F-4550-B6F3-3D17983C1156}"/>
              </a:ext>
            </a:extLst>
          </p:cNvPr>
          <p:cNvSpPr/>
          <p:nvPr/>
        </p:nvSpPr>
        <p:spPr>
          <a:xfrm>
            <a:off x="1895139" y="1740857"/>
            <a:ext cx="8401722" cy="4776395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EDE808-F2CD-4567-94A9-18941756C48D}"/>
              </a:ext>
            </a:extLst>
          </p:cNvPr>
          <p:cNvSpPr/>
          <p:nvPr/>
        </p:nvSpPr>
        <p:spPr>
          <a:xfrm>
            <a:off x="7490907" y="2536924"/>
            <a:ext cx="2311101" cy="3765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772351-407A-4A6E-ABB8-DEF839FE5B9E}"/>
              </a:ext>
            </a:extLst>
          </p:cNvPr>
          <p:cNvSpPr txBox="1"/>
          <p:nvPr/>
        </p:nvSpPr>
        <p:spPr>
          <a:xfrm>
            <a:off x="7641515" y="2622986"/>
            <a:ext cx="1764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atin typeface="Century Gothic" panose="020B0502020202020204" pitchFamily="34" charset="0"/>
              </a:rPr>
              <a:t>Persistance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E36CC5-0379-43CE-9EB0-4D0E7BA024A0}"/>
              </a:ext>
            </a:extLst>
          </p:cNvPr>
          <p:cNvSpPr/>
          <p:nvPr/>
        </p:nvSpPr>
        <p:spPr>
          <a:xfrm>
            <a:off x="5095539" y="2536924"/>
            <a:ext cx="2000922" cy="3765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805945-7295-42FB-B76D-395B71EE9D9A}"/>
              </a:ext>
            </a:extLst>
          </p:cNvPr>
          <p:cNvSpPr txBox="1"/>
          <p:nvPr/>
        </p:nvSpPr>
        <p:spPr>
          <a:xfrm>
            <a:off x="5246146" y="2622986"/>
            <a:ext cx="165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atin typeface="Century Gothic" panose="020B0502020202020204" pitchFamily="34" charset="0"/>
              </a:rPr>
              <a:t>Métier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6FDC8-558F-4A29-8C7D-5B4D319FC28C}"/>
              </a:ext>
            </a:extLst>
          </p:cNvPr>
          <p:cNvSpPr/>
          <p:nvPr/>
        </p:nvSpPr>
        <p:spPr>
          <a:xfrm>
            <a:off x="2610523" y="2536924"/>
            <a:ext cx="2000922" cy="3765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F52098-FE36-41D3-8585-A7D4758C22C7}"/>
              </a:ext>
            </a:extLst>
          </p:cNvPr>
          <p:cNvSpPr txBox="1"/>
          <p:nvPr/>
        </p:nvSpPr>
        <p:spPr>
          <a:xfrm>
            <a:off x="2610523" y="2678074"/>
            <a:ext cx="200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atin typeface="Century Gothic" panose="020B0502020202020204" pitchFamily="34" charset="0"/>
              </a:rPr>
              <a:t>Présentation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FAC10-E53B-4498-9522-8F9D43B6A49B}"/>
              </a:ext>
            </a:extLst>
          </p:cNvPr>
          <p:cNvSpPr/>
          <p:nvPr/>
        </p:nvSpPr>
        <p:spPr>
          <a:xfrm>
            <a:off x="2753956" y="3879709"/>
            <a:ext cx="1656677" cy="236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web.xml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DEA6A9-6D84-4CC3-A0DC-AAE826B22128}"/>
              </a:ext>
            </a:extLst>
          </p:cNvPr>
          <p:cNvSpPr/>
          <p:nvPr/>
        </p:nvSpPr>
        <p:spPr>
          <a:xfrm>
            <a:off x="7576967" y="3879709"/>
            <a:ext cx="2138978" cy="234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spring-context.xml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A3B94F-717B-4FFE-98FA-49466968EEC0}"/>
              </a:ext>
            </a:extLst>
          </p:cNvPr>
          <p:cNvSpPr txBox="1"/>
          <p:nvPr/>
        </p:nvSpPr>
        <p:spPr>
          <a:xfrm>
            <a:off x="4163210" y="1859914"/>
            <a:ext cx="3865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Century Gothic" panose="020B0502020202020204" pitchFamily="34" charset="0"/>
              </a:rPr>
              <a:t>Application </a:t>
            </a:r>
            <a:r>
              <a:rPr lang="fr-FR" sz="24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ProxiBanque</a:t>
            </a:r>
            <a:endParaRPr lang="fr-FR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573F2BE-45CA-47C7-B632-564A832E5F50}"/>
              </a:ext>
            </a:extLst>
          </p:cNvPr>
          <p:cNvSpPr/>
          <p:nvPr/>
        </p:nvSpPr>
        <p:spPr>
          <a:xfrm>
            <a:off x="2610522" y="3088341"/>
            <a:ext cx="7191485" cy="13124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avec coins rognés en diagonale 24">
            <a:extLst>
              <a:ext uri="{FF2B5EF4-FFF2-40B4-BE49-F238E27FC236}">
                <a16:creationId xmlns:a16="http://schemas.microsoft.com/office/drawing/2014/main" id="{F42018E7-B62B-4086-B2F7-779618EE28A4}"/>
              </a:ext>
            </a:extLst>
          </p:cNvPr>
          <p:cNvSpPr/>
          <p:nvPr/>
        </p:nvSpPr>
        <p:spPr>
          <a:xfrm>
            <a:off x="2696584" y="4721573"/>
            <a:ext cx="1828800" cy="43088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ModelAndView</a:t>
            </a:r>
            <a:endParaRPr lang="fr-FR" dirty="0"/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A06C3585-CC67-4590-BA91-B8240C03CB8B}"/>
              </a:ext>
            </a:extLst>
          </p:cNvPr>
          <p:cNvSpPr/>
          <p:nvPr/>
        </p:nvSpPr>
        <p:spPr>
          <a:xfrm>
            <a:off x="2696584" y="5357400"/>
            <a:ext cx="1828800" cy="43088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Pages JSP</a:t>
            </a:r>
            <a:endParaRPr lang="fr-FR" dirty="0"/>
          </a:p>
        </p:txBody>
      </p:sp>
      <p:sp>
        <p:nvSpPr>
          <p:cNvPr id="27" name="Rectangle : avec coins rognés en diagonale 26">
            <a:extLst>
              <a:ext uri="{FF2B5EF4-FFF2-40B4-BE49-F238E27FC236}">
                <a16:creationId xmlns:a16="http://schemas.microsoft.com/office/drawing/2014/main" id="{BC95934C-3338-434B-9771-68F5CD3ED0B6}"/>
              </a:ext>
            </a:extLst>
          </p:cNvPr>
          <p:cNvSpPr/>
          <p:nvPr/>
        </p:nvSpPr>
        <p:spPr>
          <a:xfrm>
            <a:off x="5181600" y="4726335"/>
            <a:ext cx="1828800" cy="43088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POJO</a:t>
            </a:r>
          </a:p>
        </p:txBody>
      </p:sp>
      <p:sp>
        <p:nvSpPr>
          <p:cNvPr id="28" name="Rectangle : avec coins rognés en diagonale 27">
            <a:extLst>
              <a:ext uri="{FF2B5EF4-FFF2-40B4-BE49-F238E27FC236}">
                <a16:creationId xmlns:a16="http://schemas.microsoft.com/office/drawing/2014/main" id="{22F50C1B-75C8-4277-8F66-3A6F52ADE7C3}"/>
              </a:ext>
            </a:extLst>
          </p:cNvPr>
          <p:cNvSpPr/>
          <p:nvPr/>
        </p:nvSpPr>
        <p:spPr>
          <a:xfrm>
            <a:off x="7724882" y="4721572"/>
            <a:ext cx="1828800" cy="43088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ORM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C3E85A-2479-4F39-A471-1A03102D489C}"/>
              </a:ext>
            </a:extLst>
          </p:cNvPr>
          <p:cNvSpPr/>
          <p:nvPr/>
        </p:nvSpPr>
        <p:spPr>
          <a:xfrm>
            <a:off x="7749092" y="5931248"/>
            <a:ext cx="1656677" cy="236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persistence.xml</a:t>
            </a:r>
          </a:p>
        </p:txBody>
      </p:sp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7C2D348D-802F-4439-B5D5-64F1AEDD0906}"/>
              </a:ext>
            </a:extLst>
          </p:cNvPr>
          <p:cNvSpPr/>
          <p:nvPr/>
        </p:nvSpPr>
        <p:spPr>
          <a:xfrm>
            <a:off x="2696584" y="3284926"/>
            <a:ext cx="1828800" cy="43088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Contrôleurs</a:t>
            </a:r>
            <a:endParaRPr lang="fr-FR" dirty="0"/>
          </a:p>
        </p:txBody>
      </p:sp>
      <p:sp>
        <p:nvSpPr>
          <p:cNvPr id="31" name="Rectangle : avec coins rognés en diagonale 30">
            <a:extLst>
              <a:ext uri="{FF2B5EF4-FFF2-40B4-BE49-F238E27FC236}">
                <a16:creationId xmlns:a16="http://schemas.microsoft.com/office/drawing/2014/main" id="{9F3BF5FB-9074-4ADC-A880-6FF4B8B257A8}"/>
              </a:ext>
            </a:extLst>
          </p:cNvPr>
          <p:cNvSpPr/>
          <p:nvPr/>
        </p:nvSpPr>
        <p:spPr>
          <a:xfrm>
            <a:off x="5186677" y="3284925"/>
            <a:ext cx="1828800" cy="43088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Services</a:t>
            </a:r>
            <a:endParaRPr lang="fr-FR" dirty="0"/>
          </a:p>
        </p:txBody>
      </p:sp>
      <p:sp>
        <p:nvSpPr>
          <p:cNvPr id="32" name="Rectangle : avec coins rognés en diagonale 31">
            <a:extLst>
              <a:ext uri="{FF2B5EF4-FFF2-40B4-BE49-F238E27FC236}">
                <a16:creationId xmlns:a16="http://schemas.microsoft.com/office/drawing/2014/main" id="{2D63C090-5DF9-4FE6-9BBD-DD382BC1E821}"/>
              </a:ext>
            </a:extLst>
          </p:cNvPr>
          <p:cNvSpPr/>
          <p:nvPr/>
        </p:nvSpPr>
        <p:spPr>
          <a:xfrm>
            <a:off x="7717416" y="3280885"/>
            <a:ext cx="1828800" cy="43088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DAO</a:t>
            </a:r>
          </a:p>
        </p:txBody>
      </p:sp>
      <p:sp>
        <p:nvSpPr>
          <p:cNvPr id="33" name="Rectangle : avec coins rognés en diagonale 32">
            <a:extLst>
              <a:ext uri="{FF2B5EF4-FFF2-40B4-BE49-F238E27FC236}">
                <a16:creationId xmlns:a16="http://schemas.microsoft.com/office/drawing/2014/main" id="{96DDE9AC-A939-48F2-9B9A-3D5AF6893CB4}"/>
              </a:ext>
            </a:extLst>
          </p:cNvPr>
          <p:cNvSpPr/>
          <p:nvPr/>
        </p:nvSpPr>
        <p:spPr>
          <a:xfrm>
            <a:off x="7717416" y="5329188"/>
            <a:ext cx="1828800" cy="43088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Entités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86AA7FD-D9FE-4F56-A6D7-361B61ED9248}"/>
              </a:ext>
            </a:extLst>
          </p:cNvPr>
          <p:cNvSpPr txBox="1"/>
          <p:nvPr/>
        </p:nvSpPr>
        <p:spPr>
          <a:xfrm>
            <a:off x="10503794" y="3439469"/>
            <a:ext cx="176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Conteneur de </a:t>
            </a:r>
            <a:r>
              <a:rPr lang="fr-FR" sz="1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beans</a:t>
            </a:r>
            <a:r>
              <a:rPr lang="fr-FR" sz="1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Spring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28405C6-E8CE-4447-AEAF-7784EAE89D7A}"/>
              </a:ext>
            </a:extLst>
          </p:cNvPr>
          <p:cNvCxnSpPr>
            <a:cxnSpLocks/>
          </p:cNvCxnSpPr>
          <p:nvPr/>
        </p:nvCxnSpPr>
        <p:spPr>
          <a:xfrm>
            <a:off x="9802007" y="3711772"/>
            <a:ext cx="7893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133B6-7554-43CF-BE1C-728C1236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4334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31E95-1076-42B4-9D4D-440AA6F8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5AC041-3A30-4A4F-97FC-040AA175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85" y="2422241"/>
            <a:ext cx="6290049" cy="38458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019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5000"/>
                <a:lumOff val="95000"/>
              </a:schemeClr>
            </a:gs>
            <a:gs pos="100000">
              <a:schemeClr val="accent2"/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FE40E-BBAE-4079-B168-D68E19AE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7515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F6920-B658-4B53-827E-C2C8384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4609"/>
            <a:ext cx="7729728" cy="3101983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I. Mise en Situation</a:t>
            </a:r>
          </a:p>
          <a:p>
            <a:pPr algn="ctr"/>
            <a:r>
              <a:rPr lang="fr-FR" dirty="0">
                <a:latin typeface="Century Gothic" panose="020B0502020202020204" pitchFamily="34" charset="0"/>
              </a:rPr>
              <a:t>II. Architecture Globale</a:t>
            </a:r>
          </a:p>
          <a:p>
            <a:pPr algn="ctr"/>
            <a:r>
              <a:rPr lang="fr-FR" dirty="0">
                <a:latin typeface="Century Gothic" panose="020B0502020202020204" pitchFamily="34" charset="0"/>
              </a:rPr>
              <a:t>III. Modèle Conceptuel des Données</a:t>
            </a:r>
          </a:p>
          <a:p>
            <a:pPr algn="ctr"/>
            <a:r>
              <a:rPr lang="fr-FR" dirty="0">
                <a:latin typeface="Century Gothic" panose="020B0502020202020204" pitchFamily="34" charset="0"/>
              </a:rPr>
              <a:t>IV. Analyse du Besoin</a:t>
            </a:r>
          </a:p>
          <a:p>
            <a:pPr algn="ctr"/>
            <a:r>
              <a:rPr lang="fr-FR" dirty="0">
                <a:latin typeface="Century Gothic" panose="020B0502020202020204" pitchFamily="34" charset="0"/>
              </a:rPr>
              <a:t>V. Présentation des Outils &amp; Couches</a:t>
            </a:r>
          </a:p>
          <a:p>
            <a:pPr algn="ctr"/>
            <a:r>
              <a:rPr lang="fr-FR" dirty="0">
                <a:latin typeface="Century Gothic" panose="020B0502020202020204" pitchFamily="34" charset="0"/>
              </a:rPr>
              <a:t>VI. Diagrammes UML associées</a:t>
            </a:r>
          </a:p>
          <a:p>
            <a:pPr algn="ctr"/>
            <a:r>
              <a:rPr lang="fr-FR" dirty="0">
                <a:latin typeface="Century Gothic" panose="020B0502020202020204" pitchFamily="34" charset="0"/>
              </a:rPr>
              <a:t>VII. Backend</a:t>
            </a:r>
          </a:p>
          <a:p>
            <a:pPr algn="ctr"/>
            <a:r>
              <a:rPr lang="fr-FR" dirty="0">
                <a:latin typeface="Century Gothic" panose="020B0502020202020204" pitchFamily="34" charset="0"/>
              </a:rPr>
              <a:t>VIII. Frontend</a:t>
            </a:r>
          </a:p>
        </p:txBody>
      </p:sp>
    </p:spTree>
    <p:extLst>
      <p:ext uri="{BB962C8B-B14F-4D97-AF65-F5344CB8AC3E}">
        <p14:creationId xmlns:p14="http://schemas.microsoft.com/office/powerpoint/2010/main" val="39410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2">
                <a:alpha val="77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7AD0C-7F51-4218-9A74-554A0E12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Mise en situation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7FE73-8549-42C3-9FDA-BAACD3A1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638044"/>
            <a:ext cx="10312400" cy="4219956"/>
          </a:xfrm>
        </p:spPr>
        <p:txBody>
          <a:bodyPr>
            <a:normAutofit fontScale="92500"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L’entreprise </a:t>
            </a:r>
            <a:r>
              <a:rPr lang="fr-FR" sz="2400" b="1" dirty="0" err="1">
                <a:solidFill>
                  <a:srgbClr val="00B050"/>
                </a:solidFill>
              </a:rPr>
              <a:t>Proxibanque</a:t>
            </a:r>
            <a:r>
              <a:rPr lang="fr-FR" sz="2400" b="1" dirty="0">
                <a:solidFill>
                  <a:srgbClr val="00B050"/>
                </a:solidFill>
              </a:rPr>
              <a:t> souhaite ouvrir une filière d’assurance automobile avantageuse pour ses clients, mais hésite à investir dans cette voie.</a:t>
            </a:r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b="1" dirty="0">
                <a:solidFill>
                  <a:srgbClr val="FFC000"/>
                </a:solidFill>
              </a:rPr>
              <a:t>But de la mission : réaliser une application Web permettant de sonder facilement l’avis des clients avec une promesse d’adhésion à cette future assurance.</a:t>
            </a:r>
          </a:p>
          <a:p>
            <a:endParaRPr lang="fr-FR" sz="2400" b="1" dirty="0"/>
          </a:p>
          <a:p>
            <a:r>
              <a:rPr lang="fr-FR" sz="2400" b="1" dirty="0">
                <a:solidFill>
                  <a:srgbClr val="FF0000"/>
                </a:solidFill>
              </a:rPr>
              <a:t>L’objectif de cette demande est de pouvoir déployer la partie « frontend » de l’application comme écran de veille sur les tablettes en libre service dans toutes les agences.</a:t>
            </a:r>
          </a:p>
        </p:txBody>
      </p:sp>
    </p:spTree>
    <p:extLst>
      <p:ext uri="{BB962C8B-B14F-4D97-AF65-F5344CB8AC3E}">
        <p14:creationId xmlns:p14="http://schemas.microsoft.com/office/powerpoint/2010/main" val="17628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2B15B-AE53-4B02-AA76-C2F5B159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</a:t>
            </a:r>
          </a:p>
        </p:txBody>
      </p:sp>
      <p:pic>
        <p:nvPicPr>
          <p:cNvPr id="2050" name="Picture 2" descr="RÃ©sultat de recherche d'images pour &quot;mysql&quot;">
            <a:extLst>
              <a:ext uri="{FF2B5EF4-FFF2-40B4-BE49-F238E27FC236}">
                <a16:creationId xmlns:a16="http://schemas.microsoft.com/office/drawing/2014/main" id="{4BD2CC52-03CF-4269-98B9-C6AE0FCB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39" y="2794933"/>
            <a:ext cx="37528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527B3F-A117-4683-808E-DEC07433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73" y="3239320"/>
            <a:ext cx="1724025" cy="1819275"/>
          </a:xfrm>
          <a:prstGeom prst="rect">
            <a:avLst/>
          </a:prstGeom>
        </p:spPr>
      </p:pic>
      <p:pic>
        <p:nvPicPr>
          <p:cNvPr id="2054" name="Picture 6" descr="RÃ©sultat de recherche d'images pour &quot;hibernate java&quot;">
            <a:extLst>
              <a:ext uri="{FF2B5EF4-FFF2-40B4-BE49-F238E27FC236}">
                <a16:creationId xmlns:a16="http://schemas.microsoft.com/office/drawing/2014/main" id="{81965E0A-FB34-41A7-A143-3F4AC734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85" y="4985631"/>
            <a:ext cx="3049273" cy="84649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associÃ©e">
            <a:extLst>
              <a:ext uri="{FF2B5EF4-FFF2-40B4-BE49-F238E27FC236}">
                <a16:creationId xmlns:a16="http://schemas.microsoft.com/office/drawing/2014/main" id="{65D379C9-9835-4F3A-BD6F-44C46E80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61" y="5536546"/>
            <a:ext cx="1821309" cy="106596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 de recherche d'images pour &quot;maven java&quot;">
            <a:extLst>
              <a:ext uri="{FF2B5EF4-FFF2-40B4-BE49-F238E27FC236}">
                <a16:creationId xmlns:a16="http://schemas.microsoft.com/office/drawing/2014/main" id="{818B464C-3574-431B-88B9-DE6CBDDD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45" y="5795308"/>
            <a:ext cx="2734235" cy="6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 de recherche d'images pour &quot;computer icon&quot;">
            <a:extLst>
              <a:ext uri="{FF2B5EF4-FFF2-40B4-BE49-F238E27FC236}">
                <a16:creationId xmlns:a16="http://schemas.microsoft.com/office/drawing/2014/main" id="{383FCF76-FE08-438A-9BC7-3CE8757E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8" y="3173505"/>
            <a:ext cx="1755316" cy="17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Ã©sultat de recherche d'images pour &quot;angular&quot;">
            <a:extLst>
              <a:ext uri="{FF2B5EF4-FFF2-40B4-BE49-F238E27FC236}">
                <a16:creationId xmlns:a16="http://schemas.microsoft.com/office/drawing/2014/main" id="{7626C1BA-E0D3-4886-9F28-68B681D93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4" y="4667322"/>
            <a:ext cx="2734235" cy="14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6ACDC9B1-0619-48C5-9F07-0D83AF7E35D7}"/>
              </a:ext>
            </a:extLst>
          </p:cNvPr>
          <p:cNvSpPr/>
          <p:nvPr/>
        </p:nvSpPr>
        <p:spPr>
          <a:xfrm>
            <a:off x="6472518" y="4626909"/>
            <a:ext cx="1595717" cy="22223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75B08435-3C25-4BB3-AAF3-D45B52DE7966}"/>
              </a:ext>
            </a:extLst>
          </p:cNvPr>
          <p:cNvSpPr/>
          <p:nvPr/>
        </p:nvSpPr>
        <p:spPr>
          <a:xfrm rot="10800000">
            <a:off x="6459782" y="3691763"/>
            <a:ext cx="1595717" cy="22223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7FDF86F6-6539-4FAD-895A-9D45C325866F}"/>
              </a:ext>
            </a:extLst>
          </p:cNvPr>
          <p:cNvSpPr/>
          <p:nvPr/>
        </p:nvSpPr>
        <p:spPr>
          <a:xfrm>
            <a:off x="2870491" y="4626909"/>
            <a:ext cx="1595717" cy="22223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gauche 19">
            <a:extLst>
              <a:ext uri="{FF2B5EF4-FFF2-40B4-BE49-F238E27FC236}">
                <a16:creationId xmlns:a16="http://schemas.microsoft.com/office/drawing/2014/main" id="{0DDA7EBE-1437-4CF5-B04D-1546BDE864F2}"/>
              </a:ext>
            </a:extLst>
          </p:cNvPr>
          <p:cNvSpPr/>
          <p:nvPr/>
        </p:nvSpPr>
        <p:spPr>
          <a:xfrm rot="10800000">
            <a:off x="2870490" y="3691686"/>
            <a:ext cx="1595717" cy="22223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72" name="Picture 24" descr="RÃ©sultat de recherche d'images pour &quot;json&quot;">
            <a:extLst>
              <a:ext uri="{FF2B5EF4-FFF2-40B4-BE49-F238E27FC236}">
                <a16:creationId xmlns:a16="http://schemas.microsoft.com/office/drawing/2014/main" id="{67730231-A7B3-4BD7-946C-64F37C5D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131" y="4000174"/>
            <a:ext cx="549150" cy="5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62E60F-B1ED-4926-BF64-2CE51A56552E}"/>
              </a:ext>
            </a:extLst>
          </p:cNvPr>
          <p:cNvSpPr txBox="1"/>
          <p:nvPr/>
        </p:nvSpPr>
        <p:spPr>
          <a:xfrm>
            <a:off x="3472383" y="4121552"/>
            <a:ext cx="84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6731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65000">
              <a:schemeClr val="accent1">
                <a:lumMod val="5000"/>
                <a:lumOff val="95000"/>
              </a:schemeClr>
            </a:gs>
            <a:gs pos="100000">
              <a:srgbClr val="9EA7C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E663A-1121-4E01-B234-B42304D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Modèle conceptuel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4B84E7-89CE-4F7E-8CBE-7EF7DB76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20" y="2454368"/>
            <a:ext cx="9229725" cy="40290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033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/>
            </a:gs>
            <a:gs pos="55000">
              <a:schemeClr val="accent1">
                <a:lumMod val="5000"/>
                <a:lumOff val="95000"/>
              </a:schemeClr>
            </a:gs>
            <a:gs pos="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5FE7C-8419-4929-8B4E-AD08F984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700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Analyse du Besoin</a:t>
            </a:r>
          </a:p>
        </p:txBody>
      </p:sp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C193C802-E385-4F28-BCA8-9D42B1E5153B}"/>
              </a:ext>
            </a:extLst>
          </p:cNvPr>
          <p:cNvSpPr/>
          <p:nvPr/>
        </p:nvSpPr>
        <p:spPr>
          <a:xfrm>
            <a:off x="2085369" y="1637178"/>
            <a:ext cx="2115670" cy="681317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Utilisateur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69163B-558A-4FA0-ACBF-2ACEE1E1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362655"/>
            <a:ext cx="6100014" cy="449534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AA7FAEA-7379-478D-9CED-409B626E165F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1603909" y="1977837"/>
            <a:ext cx="48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2B080A4-3A16-4642-BD1B-C996A9CBC934}"/>
              </a:ext>
            </a:extLst>
          </p:cNvPr>
          <p:cNvCxnSpPr>
            <a:cxnSpLocks/>
            <a:stCxn id="9" idx="3"/>
            <a:endCxn id="53" idx="1"/>
          </p:cNvCxnSpPr>
          <p:nvPr/>
        </p:nvCxnSpPr>
        <p:spPr>
          <a:xfrm>
            <a:off x="4201039" y="1977837"/>
            <a:ext cx="434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99DD706-CDAC-429E-B484-C7E00FA758E1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>
            <a:off x="6751103" y="1977837"/>
            <a:ext cx="123986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9ECE7DD-FE2E-438F-9130-185D1CED8664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6751103" y="1977837"/>
            <a:ext cx="1239359" cy="159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 : avec coins rognés en haut 36">
            <a:extLst>
              <a:ext uri="{FF2B5EF4-FFF2-40B4-BE49-F238E27FC236}">
                <a16:creationId xmlns:a16="http://schemas.microsoft.com/office/drawing/2014/main" id="{BAF15ADA-D2FF-4AE1-A901-A2510717C100}"/>
              </a:ext>
            </a:extLst>
          </p:cNvPr>
          <p:cNvSpPr/>
          <p:nvPr/>
        </p:nvSpPr>
        <p:spPr>
          <a:xfrm rot="1830851">
            <a:off x="10476062" y="338419"/>
            <a:ext cx="1703294" cy="710734"/>
          </a:xfrm>
          <a:prstGeom prst="snip2Same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FRONTEND</a:t>
            </a: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0EF87697-4A43-46EE-AAF1-D8D8D4B26527}"/>
              </a:ext>
            </a:extLst>
          </p:cNvPr>
          <p:cNvSpPr/>
          <p:nvPr/>
        </p:nvSpPr>
        <p:spPr>
          <a:xfrm>
            <a:off x="25048" y="1637178"/>
            <a:ext cx="1578861" cy="681317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ProxiBanque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Organigramme : Alternative 52">
            <a:extLst>
              <a:ext uri="{FF2B5EF4-FFF2-40B4-BE49-F238E27FC236}">
                <a16:creationId xmlns:a16="http://schemas.microsoft.com/office/drawing/2014/main" id="{BCF4EFC6-8117-4503-9FC6-AE87FED7A43E}"/>
              </a:ext>
            </a:extLst>
          </p:cNvPr>
          <p:cNvSpPr/>
          <p:nvPr/>
        </p:nvSpPr>
        <p:spPr>
          <a:xfrm>
            <a:off x="4635433" y="1637178"/>
            <a:ext cx="2115670" cy="68131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Sondage en </a:t>
            </a:r>
            <a:r>
              <a:rPr lang="fr-FR" sz="2000" dirty="0"/>
              <a:t>cours</a:t>
            </a:r>
            <a:endParaRPr lang="fr-FR" dirty="0"/>
          </a:p>
        </p:txBody>
      </p:sp>
      <p:sp>
        <p:nvSpPr>
          <p:cNvPr id="68" name="Organigramme : Alternative 67">
            <a:extLst>
              <a:ext uri="{FF2B5EF4-FFF2-40B4-BE49-F238E27FC236}">
                <a16:creationId xmlns:a16="http://schemas.microsoft.com/office/drawing/2014/main" id="{76613364-C659-4473-B060-4B50DCD69A40}"/>
              </a:ext>
            </a:extLst>
          </p:cNvPr>
          <p:cNvSpPr/>
          <p:nvPr/>
        </p:nvSpPr>
        <p:spPr>
          <a:xfrm>
            <a:off x="7990963" y="1947278"/>
            <a:ext cx="3940803" cy="97551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Présence de la phrase :</a:t>
            </a:r>
          </a:p>
          <a:p>
            <a:pPr algn="ctr"/>
            <a:r>
              <a:rPr lang="fr-FR" dirty="0"/>
              <a:t>Voudriez-vous adhérer à un </a:t>
            </a:r>
            <a:r>
              <a:rPr lang="fr-FR" sz="2000" dirty="0"/>
              <a:t>service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d’assurance automobile </a:t>
            </a:r>
            <a:r>
              <a:rPr lang="fr-FR" dirty="0" err="1"/>
              <a:t>ProxiBanque</a:t>
            </a:r>
            <a:r>
              <a:rPr lang="fr-FR" dirty="0"/>
              <a:t> ?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:a16="http://schemas.microsoft.com/office/drawing/2014/main" id="{15DF4FE8-8EB1-4175-A898-924DF80D91E5}"/>
              </a:ext>
            </a:extLst>
          </p:cNvPr>
          <p:cNvSpPr/>
          <p:nvPr/>
        </p:nvSpPr>
        <p:spPr>
          <a:xfrm>
            <a:off x="7990462" y="3080510"/>
            <a:ext cx="3940803" cy="97551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Deux grands icônes «Pouce levé» et «Pouce baissé»</a:t>
            </a:r>
          </a:p>
        </p:txBody>
      </p:sp>
    </p:spTree>
    <p:extLst>
      <p:ext uri="{BB962C8B-B14F-4D97-AF65-F5344CB8AC3E}">
        <p14:creationId xmlns:p14="http://schemas.microsoft.com/office/powerpoint/2010/main" val="8931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/>
            </a:gs>
            <a:gs pos="55000">
              <a:schemeClr val="accent1">
                <a:lumMod val="5000"/>
                <a:lumOff val="95000"/>
              </a:schemeClr>
            </a:gs>
            <a:gs pos="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5FE7C-8419-4929-8B4E-AD08F984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700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Analyse du Besoin</a:t>
            </a:r>
          </a:p>
        </p:txBody>
      </p:sp>
      <p:sp>
        <p:nvSpPr>
          <p:cNvPr id="37" name="Rectangle : avec coins rognés en haut 36">
            <a:extLst>
              <a:ext uri="{FF2B5EF4-FFF2-40B4-BE49-F238E27FC236}">
                <a16:creationId xmlns:a16="http://schemas.microsoft.com/office/drawing/2014/main" id="{BAF15ADA-D2FF-4AE1-A901-A2510717C100}"/>
              </a:ext>
            </a:extLst>
          </p:cNvPr>
          <p:cNvSpPr/>
          <p:nvPr/>
        </p:nvSpPr>
        <p:spPr>
          <a:xfrm rot="1830851">
            <a:off x="10476062" y="338419"/>
            <a:ext cx="1703294" cy="710734"/>
          </a:xfrm>
          <a:prstGeom prst="snip2Same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FRONTEND</a:t>
            </a:r>
          </a:p>
        </p:txBody>
      </p:sp>
      <p:sp>
        <p:nvSpPr>
          <p:cNvPr id="25" name="Organigramme : Alternative 24">
            <a:extLst>
              <a:ext uri="{FF2B5EF4-FFF2-40B4-BE49-F238E27FC236}">
                <a16:creationId xmlns:a16="http://schemas.microsoft.com/office/drawing/2014/main" id="{3AF0C591-DA1B-4BF3-8EC5-5CEAB453E87A}"/>
              </a:ext>
            </a:extLst>
          </p:cNvPr>
          <p:cNvSpPr/>
          <p:nvPr/>
        </p:nvSpPr>
        <p:spPr>
          <a:xfrm>
            <a:off x="5072532" y="1660599"/>
            <a:ext cx="2115670" cy="68131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Sondage en </a:t>
            </a:r>
            <a:r>
              <a:rPr lang="fr-FR" sz="2000" dirty="0"/>
              <a:t>cours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A3529EF-EE0C-44D6-B401-3679E38CD08C}"/>
              </a:ext>
            </a:extLst>
          </p:cNvPr>
          <p:cNvCxnSpPr>
            <a:cxnSpLocks/>
            <a:stCxn id="25" idx="1"/>
            <a:endCxn id="38" idx="3"/>
          </p:cNvCxnSpPr>
          <p:nvPr/>
        </p:nvCxnSpPr>
        <p:spPr>
          <a:xfrm flipH="1">
            <a:off x="3944066" y="2001258"/>
            <a:ext cx="1128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97DF57E-1D47-458E-B626-A6E29BF47653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7188202" y="2001258"/>
            <a:ext cx="104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6B14E873-41A0-4558-BBB3-E8321D8E9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" y="2682575"/>
            <a:ext cx="6056686" cy="417542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B69D4AB-09CA-460B-857A-6D8C733CC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69" y="2682576"/>
            <a:ext cx="5987854" cy="4175424"/>
          </a:xfrm>
          <a:prstGeom prst="rect">
            <a:avLst/>
          </a:prstGeom>
        </p:spPr>
      </p:pic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DDF618EC-14EA-426C-A768-C0A90E6EAA09}"/>
              </a:ext>
            </a:extLst>
          </p:cNvPr>
          <p:cNvSpPr/>
          <p:nvPr/>
        </p:nvSpPr>
        <p:spPr>
          <a:xfrm>
            <a:off x="8238019" y="1660599"/>
            <a:ext cx="3940803" cy="681317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User choisit «Pouce levé» </a:t>
            </a:r>
            <a:r>
              <a:rPr lang="fr-FR" dirty="0">
                <a:sym typeface="Wingdings" panose="05000000000000000000" pitchFamily="2" charset="2"/>
              </a:rPr>
              <a:t>: </a:t>
            </a:r>
          </a:p>
          <a:p>
            <a:pPr algn="ctr"/>
            <a:r>
              <a:rPr lang="fr-FR" dirty="0">
                <a:sym typeface="Wingdings" panose="05000000000000000000" pitchFamily="2" charset="2"/>
              </a:rPr>
              <a:t>Peut entrer son numéro de client</a:t>
            </a:r>
            <a:endParaRPr lang="fr-FR" dirty="0"/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6F18117-BC81-4DCA-B980-0BDF8F9CA1D8}"/>
              </a:ext>
            </a:extLst>
          </p:cNvPr>
          <p:cNvSpPr/>
          <p:nvPr/>
        </p:nvSpPr>
        <p:spPr>
          <a:xfrm>
            <a:off x="3263" y="1660599"/>
            <a:ext cx="3940803" cy="681317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User choisit «Pouce baissé» :</a:t>
            </a:r>
            <a:r>
              <a:rPr lang="fr-FR" dirty="0">
                <a:sym typeface="Wingdings" panose="05000000000000000000" pitchFamily="2" charset="2"/>
              </a:rPr>
              <a:t> Peut entrer son avis personnel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2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</a:schemeClr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5FE7C-8419-4929-8B4E-AD08F984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700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Analyse du Besoin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A3529EF-EE0C-44D6-B401-3679E38CD08C}"/>
              </a:ext>
            </a:extLst>
          </p:cNvPr>
          <p:cNvCxnSpPr>
            <a:cxnSpLocks/>
            <a:stCxn id="25" idx="3"/>
            <a:endCxn id="54" idx="0"/>
          </p:cNvCxnSpPr>
          <p:nvPr/>
        </p:nvCxnSpPr>
        <p:spPr>
          <a:xfrm>
            <a:off x="7226299" y="1977837"/>
            <a:ext cx="2413159" cy="178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99DD706-CDAC-429E-B484-C7E00FA758E1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>
            <a:off x="7226299" y="1977837"/>
            <a:ext cx="2132720" cy="1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97DF57E-1D47-458E-B626-A6E29BF47653}"/>
              </a:ext>
            </a:extLst>
          </p:cNvPr>
          <p:cNvCxnSpPr>
            <a:cxnSpLocks/>
            <a:stCxn id="25" idx="3"/>
            <a:endCxn id="50" idx="1"/>
          </p:cNvCxnSpPr>
          <p:nvPr/>
        </p:nvCxnSpPr>
        <p:spPr>
          <a:xfrm>
            <a:off x="7226299" y="1977837"/>
            <a:ext cx="3057253" cy="109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21D64E4-DAA3-4B32-A35B-61DF8C942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" y="2909068"/>
            <a:ext cx="5562950" cy="3967457"/>
          </a:xfrm>
          <a:prstGeom prst="rect">
            <a:avLst/>
          </a:prstGeom>
        </p:spPr>
      </p:pic>
      <p:sp>
        <p:nvSpPr>
          <p:cNvPr id="19" name="Rectangle : avec coins rognés en haut 18">
            <a:extLst>
              <a:ext uri="{FF2B5EF4-FFF2-40B4-BE49-F238E27FC236}">
                <a16:creationId xmlns:a16="http://schemas.microsoft.com/office/drawing/2014/main" id="{CB978C73-6E1D-40E1-B801-69A27C3F93FF}"/>
              </a:ext>
            </a:extLst>
          </p:cNvPr>
          <p:cNvSpPr/>
          <p:nvPr/>
        </p:nvSpPr>
        <p:spPr>
          <a:xfrm rot="1830851">
            <a:off x="10476062" y="338419"/>
            <a:ext cx="1703294" cy="710734"/>
          </a:xfrm>
          <a:prstGeom prst="snip2Same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FRONTEND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B13532A4-F2E7-4A0A-A5C8-653807487EE2}"/>
              </a:ext>
            </a:extLst>
          </p:cNvPr>
          <p:cNvSpPr/>
          <p:nvPr/>
        </p:nvSpPr>
        <p:spPr>
          <a:xfrm>
            <a:off x="2085369" y="1637178"/>
            <a:ext cx="2115670" cy="681317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Utilisateur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2DF963-3A09-4545-840A-67C04BA1BE19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1603909" y="1977837"/>
            <a:ext cx="48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A50F0A3-BDF6-494F-9BE7-D65A504959A4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201039" y="1977837"/>
            <a:ext cx="43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27A7CB6-17C0-44CE-A0F4-2A5C6497C64C}"/>
              </a:ext>
            </a:extLst>
          </p:cNvPr>
          <p:cNvSpPr/>
          <p:nvPr/>
        </p:nvSpPr>
        <p:spPr>
          <a:xfrm>
            <a:off x="25048" y="1637178"/>
            <a:ext cx="1578861" cy="681317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ProxiBanque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rganigramme : Alternative 24">
            <a:extLst>
              <a:ext uri="{FF2B5EF4-FFF2-40B4-BE49-F238E27FC236}">
                <a16:creationId xmlns:a16="http://schemas.microsoft.com/office/drawing/2014/main" id="{1B9B9000-B073-4327-8675-7FD1C8243CB4}"/>
              </a:ext>
            </a:extLst>
          </p:cNvPr>
          <p:cNvSpPr/>
          <p:nvPr/>
        </p:nvSpPr>
        <p:spPr>
          <a:xfrm>
            <a:off x="4635432" y="1637178"/>
            <a:ext cx="2590867" cy="68131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Pas de sondage en </a:t>
            </a:r>
            <a:r>
              <a:rPr lang="fr-FR" sz="2000" dirty="0"/>
              <a:t>cours</a:t>
            </a:r>
            <a:endParaRPr lang="fr-FR" dirty="0"/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9E87A59D-AE7F-4AEB-9FD9-03B8AB17419E}"/>
              </a:ext>
            </a:extLst>
          </p:cNvPr>
          <p:cNvSpPr/>
          <p:nvPr/>
        </p:nvSpPr>
        <p:spPr>
          <a:xfrm>
            <a:off x="9359019" y="1770506"/>
            <a:ext cx="1749337" cy="449237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de Fond</a:t>
            </a:r>
          </a:p>
        </p:txBody>
      </p:sp>
      <p:sp>
        <p:nvSpPr>
          <p:cNvPr id="50" name="Organigramme : Alternative 49">
            <a:extLst>
              <a:ext uri="{FF2B5EF4-FFF2-40B4-BE49-F238E27FC236}">
                <a16:creationId xmlns:a16="http://schemas.microsoft.com/office/drawing/2014/main" id="{06AC5D81-73DE-4AF3-9435-D37A9EF3968D}"/>
              </a:ext>
            </a:extLst>
          </p:cNvPr>
          <p:cNvSpPr/>
          <p:nvPr/>
        </p:nvSpPr>
        <p:spPr>
          <a:xfrm>
            <a:off x="10283552" y="2557289"/>
            <a:ext cx="1828272" cy="1037509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Deux Boutons</a:t>
            </a:r>
          </a:p>
          <a:p>
            <a:pPr algn="ctr"/>
            <a:r>
              <a:rPr lang="fr-FR" dirty="0"/>
              <a:t>- Téléphone</a:t>
            </a:r>
          </a:p>
          <a:p>
            <a:pPr algn="ctr"/>
            <a:r>
              <a:rPr lang="fr-FR" dirty="0"/>
              <a:t>- Mail</a:t>
            </a:r>
          </a:p>
        </p:txBody>
      </p:sp>
      <p:sp>
        <p:nvSpPr>
          <p:cNvPr id="53" name="Organigramme : Alternative 52">
            <a:extLst>
              <a:ext uri="{FF2B5EF4-FFF2-40B4-BE49-F238E27FC236}">
                <a16:creationId xmlns:a16="http://schemas.microsoft.com/office/drawing/2014/main" id="{8594B8E3-1208-49CA-97F1-1A5B0337B6E1}"/>
              </a:ext>
            </a:extLst>
          </p:cNvPr>
          <p:cNvSpPr/>
          <p:nvPr/>
        </p:nvSpPr>
        <p:spPr>
          <a:xfrm>
            <a:off x="6281366" y="4627151"/>
            <a:ext cx="3953744" cy="531289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Sous-titre : « Simple-Rapide-Gratuit »</a:t>
            </a:r>
          </a:p>
        </p:txBody>
      </p:sp>
      <p:sp>
        <p:nvSpPr>
          <p:cNvPr id="54" name="Organigramme : Alternative 53">
            <a:extLst>
              <a:ext uri="{FF2B5EF4-FFF2-40B4-BE49-F238E27FC236}">
                <a16:creationId xmlns:a16="http://schemas.microsoft.com/office/drawing/2014/main" id="{3C37CD7C-1643-4F40-9CEC-4F2D5565DBCB}"/>
              </a:ext>
            </a:extLst>
          </p:cNvPr>
          <p:cNvSpPr/>
          <p:nvPr/>
        </p:nvSpPr>
        <p:spPr>
          <a:xfrm>
            <a:off x="8318358" y="3764076"/>
            <a:ext cx="2642200" cy="536764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« Obtenir un devis d’assurance automobile »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C2D3EA1-0E02-440A-A044-DF566F8FE999}"/>
              </a:ext>
            </a:extLst>
          </p:cNvPr>
          <p:cNvCxnSpPr>
            <a:cxnSpLocks/>
            <a:stCxn id="25" idx="3"/>
            <a:endCxn id="53" idx="0"/>
          </p:cNvCxnSpPr>
          <p:nvPr/>
        </p:nvCxnSpPr>
        <p:spPr>
          <a:xfrm>
            <a:off x="7226299" y="1977837"/>
            <a:ext cx="1031939" cy="26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5000"/>
                <a:lumOff val="95000"/>
              </a:schemeClr>
            </a:gs>
            <a:gs pos="75000">
              <a:schemeClr val="bg1"/>
            </a:gs>
            <a:gs pos="53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5FE7C-8419-4929-8B4E-AD08F984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700"/>
            <a:ext cx="7729728" cy="118872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Analyse du Besoin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E0805D6-AC54-475B-B487-EF79C17D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900891"/>
            <a:ext cx="5793630" cy="3967495"/>
          </a:xfrm>
          <a:prstGeom prst="rect">
            <a:avLst/>
          </a:prstGeom>
        </p:spPr>
      </p:pic>
      <p:sp>
        <p:nvSpPr>
          <p:cNvPr id="19" name="Rectangle : avec coins rognés en haut 18">
            <a:extLst>
              <a:ext uri="{FF2B5EF4-FFF2-40B4-BE49-F238E27FC236}">
                <a16:creationId xmlns:a16="http://schemas.microsoft.com/office/drawing/2014/main" id="{A11F5B3D-C123-4CF7-8721-5EF06798BF45}"/>
              </a:ext>
            </a:extLst>
          </p:cNvPr>
          <p:cNvSpPr/>
          <p:nvPr/>
        </p:nvSpPr>
        <p:spPr>
          <a:xfrm rot="1830851">
            <a:off x="10476062" y="338419"/>
            <a:ext cx="1703294" cy="710734"/>
          </a:xfrm>
          <a:prstGeom prst="snip2Same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BACKEND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D6ECA4B6-C0E3-4B67-8FE9-E74AC59901F2}"/>
              </a:ext>
            </a:extLst>
          </p:cNvPr>
          <p:cNvSpPr/>
          <p:nvPr/>
        </p:nvSpPr>
        <p:spPr>
          <a:xfrm>
            <a:off x="2173538" y="1689562"/>
            <a:ext cx="2115670" cy="681317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Administrateur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73F4140-53CC-4F9D-9BD2-0BD4CF400C9E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>
            <a:off x="1692078" y="2030221"/>
            <a:ext cx="48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533400-F73E-4F06-9EEE-7CFD76126788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4289208" y="1840868"/>
            <a:ext cx="1617104" cy="18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rganigramme : Alternative 24">
            <a:extLst>
              <a:ext uri="{FF2B5EF4-FFF2-40B4-BE49-F238E27FC236}">
                <a16:creationId xmlns:a16="http://schemas.microsoft.com/office/drawing/2014/main" id="{E94FD56D-DA29-4794-B474-4DD72C21C663}"/>
              </a:ext>
            </a:extLst>
          </p:cNvPr>
          <p:cNvSpPr/>
          <p:nvPr/>
        </p:nvSpPr>
        <p:spPr>
          <a:xfrm>
            <a:off x="113217" y="1689562"/>
            <a:ext cx="1578861" cy="681317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ProxiBanque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B5D82E2F-F099-46C4-A819-CC8B65795896}"/>
              </a:ext>
            </a:extLst>
          </p:cNvPr>
          <p:cNvSpPr/>
          <p:nvPr/>
        </p:nvSpPr>
        <p:spPr>
          <a:xfrm>
            <a:off x="5906312" y="1500209"/>
            <a:ext cx="2590867" cy="68131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Pas de sondage en </a:t>
            </a:r>
            <a:r>
              <a:rPr lang="fr-FR" sz="2000" dirty="0"/>
              <a:t>cours</a:t>
            </a:r>
            <a:endParaRPr lang="fr-FR" dirty="0"/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05761BBA-192D-4D17-AAC8-4F483003CF83}"/>
              </a:ext>
            </a:extLst>
          </p:cNvPr>
          <p:cNvSpPr/>
          <p:nvPr/>
        </p:nvSpPr>
        <p:spPr>
          <a:xfrm>
            <a:off x="5906311" y="2370879"/>
            <a:ext cx="2590867" cy="68131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Sondage en </a:t>
            </a:r>
            <a:r>
              <a:rPr lang="fr-FR" sz="2000" dirty="0"/>
              <a:t>cours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7636073-6C87-432F-9451-D70722212161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89208" y="2030221"/>
            <a:ext cx="1617103" cy="68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rganigramme : Alternative 38">
            <a:extLst>
              <a:ext uri="{FF2B5EF4-FFF2-40B4-BE49-F238E27FC236}">
                <a16:creationId xmlns:a16="http://schemas.microsoft.com/office/drawing/2014/main" id="{2A1AF06F-9977-42FD-8F85-D2FEC4516217}"/>
              </a:ext>
            </a:extLst>
          </p:cNvPr>
          <p:cNvSpPr/>
          <p:nvPr/>
        </p:nvSpPr>
        <p:spPr>
          <a:xfrm>
            <a:off x="9157024" y="2457251"/>
            <a:ext cx="2877694" cy="68131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« Le sondage a débuté le x et finira le y »</a:t>
            </a:r>
          </a:p>
        </p:txBody>
      </p:sp>
      <p:sp>
        <p:nvSpPr>
          <p:cNvPr id="41" name="Organigramme : Alternative 40">
            <a:extLst>
              <a:ext uri="{FF2B5EF4-FFF2-40B4-BE49-F238E27FC236}">
                <a16:creationId xmlns:a16="http://schemas.microsoft.com/office/drawing/2014/main" id="{A8D71DF5-56FA-4B7B-9D27-C8AE1CDE45DA}"/>
              </a:ext>
            </a:extLst>
          </p:cNvPr>
          <p:cNvSpPr/>
          <p:nvPr/>
        </p:nvSpPr>
        <p:spPr>
          <a:xfrm>
            <a:off x="9230386" y="3503385"/>
            <a:ext cx="2366374" cy="68131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Arrêter un Sondage</a:t>
            </a:r>
          </a:p>
        </p:txBody>
      </p:sp>
      <p:sp>
        <p:nvSpPr>
          <p:cNvPr id="45" name="Organigramme : Alternative 44">
            <a:extLst>
              <a:ext uri="{FF2B5EF4-FFF2-40B4-BE49-F238E27FC236}">
                <a16:creationId xmlns:a16="http://schemas.microsoft.com/office/drawing/2014/main" id="{8B50BD9F-055D-42B6-8D34-DB479762DF31}"/>
              </a:ext>
            </a:extLst>
          </p:cNvPr>
          <p:cNvSpPr/>
          <p:nvPr/>
        </p:nvSpPr>
        <p:spPr>
          <a:xfrm>
            <a:off x="9316735" y="1500209"/>
            <a:ext cx="2366374" cy="68131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sondage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DED702-FCAD-4B33-B889-F8F999B25F64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 flipV="1">
            <a:off x="8497179" y="1840867"/>
            <a:ext cx="819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FA7BB3B-4A23-417D-9DC1-F2AECC63F46B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>
            <a:off x="8497179" y="1840868"/>
            <a:ext cx="659845" cy="95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rganigramme : Alternative 54">
            <a:extLst>
              <a:ext uri="{FF2B5EF4-FFF2-40B4-BE49-F238E27FC236}">
                <a16:creationId xmlns:a16="http://schemas.microsoft.com/office/drawing/2014/main" id="{9F477E7D-9B0C-44C0-ADD7-265AA0775159}"/>
              </a:ext>
            </a:extLst>
          </p:cNvPr>
          <p:cNvSpPr/>
          <p:nvPr/>
        </p:nvSpPr>
        <p:spPr>
          <a:xfrm>
            <a:off x="8974726" y="4506900"/>
            <a:ext cx="2877694" cy="68131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« Le sondage a débuté le x et finira le y »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577192D-DE84-4DBF-9BC6-1703B4C47565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8497178" y="2711538"/>
            <a:ext cx="733208" cy="11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DD31A3BA-293C-4DE8-831F-6FBB0D79EB22}"/>
              </a:ext>
            </a:extLst>
          </p:cNvPr>
          <p:cNvCxnSpPr>
            <a:cxnSpLocks/>
            <a:stCxn id="28" idx="3"/>
            <a:endCxn id="55" idx="1"/>
          </p:cNvCxnSpPr>
          <p:nvPr/>
        </p:nvCxnSpPr>
        <p:spPr>
          <a:xfrm>
            <a:off x="8497178" y="2711538"/>
            <a:ext cx="477548" cy="213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356</TotalTime>
  <Words>332</Words>
  <Application>Microsoft Office PowerPoint</Application>
  <PresentationFormat>Grand écran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Gill Sans MT</vt:lpstr>
      <vt:lpstr>Wingdings 2</vt:lpstr>
      <vt:lpstr>HDOfficeLightV0</vt:lpstr>
      <vt:lpstr>Colis</vt:lpstr>
      <vt:lpstr>Sondage Proxibanque</vt:lpstr>
      <vt:lpstr>sommaire</vt:lpstr>
      <vt:lpstr>Mise en situation</vt:lpstr>
      <vt:lpstr>Architecture globale</vt:lpstr>
      <vt:lpstr>Modèle conceptuel données</vt:lpstr>
      <vt:lpstr>Analyse du Besoin</vt:lpstr>
      <vt:lpstr>Analyse du Besoin</vt:lpstr>
      <vt:lpstr>Analyse du Besoin</vt:lpstr>
      <vt:lpstr>Analyse du Besoin</vt:lpstr>
      <vt:lpstr>Analyse du besoin</vt:lpstr>
      <vt:lpstr>Analyse du besoin</vt:lpstr>
      <vt:lpstr>Présentation des outils</vt:lpstr>
      <vt:lpstr>Couches de l’application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Sondage Proxibanque</dc:title>
  <dc:creator>Adminl</dc:creator>
  <cp:lastModifiedBy>Adminl</cp:lastModifiedBy>
  <cp:revision>36</cp:revision>
  <dcterms:created xsi:type="dcterms:W3CDTF">2019-01-16T13:24:08Z</dcterms:created>
  <dcterms:modified xsi:type="dcterms:W3CDTF">2019-01-16T19:23:08Z</dcterms:modified>
</cp:coreProperties>
</file>