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9ADD88-85BE-48BC-9324-A0C4ED1D2A0C}" v="6" dt="2022-05-06T16:28:34.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57"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lingjosephm@gmail.com" userId="5ea7f182ebf2db78" providerId="LiveId" clId="{8E9ADD88-85BE-48BC-9324-A0C4ED1D2A0C}"/>
    <pc:docChg chg="addSld delSld modSld modShowInfo">
      <pc:chgData name="darlingjosephm@gmail.com" userId="5ea7f182ebf2db78" providerId="LiveId" clId="{8E9ADD88-85BE-48BC-9324-A0C4ED1D2A0C}" dt="2022-05-06T16:40:46.570" v="10" actId="2744"/>
      <pc:docMkLst>
        <pc:docMk/>
      </pc:docMkLst>
      <pc:sldChg chg="modTransition">
        <pc:chgData name="darlingjosephm@gmail.com" userId="5ea7f182ebf2db78" providerId="LiveId" clId="{8E9ADD88-85BE-48BC-9324-A0C4ED1D2A0C}" dt="2022-05-06T16:28:34.039" v="8"/>
        <pc:sldMkLst>
          <pc:docMk/>
          <pc:sldMk cId="2822832677" sldId="256"/>
        </pc:sldMkLst>
      </pc:sldChg>
      <pc:sldChg chg="new del">
        <pc:chgData name="darlingjosephm@gmail.com" userId="5ea7f182ebf2db78" providerId="LiveId" clId="{8E9ADD88-85BE-48BC-9324-A0C4ED1D2A0C}" dt="2022-05-06T16:26:37.883" v="6" actId="2696"/>
        <pc:sldMkLst>
          <pc:docMk/>
          <pc:sldMk cId="3823371727"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5/6/2022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68075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5/6/2022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99294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5/6/2022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869202"/>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5/6/2022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36642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5/6/2022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03411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5/6/2022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030193"/>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5/6/2022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49527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5/6/2022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46673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5/6/2022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86804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5/6/2022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50709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5/6/2022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63450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5/6/2022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10759946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Light trail in front of a car">
            <a:extLst>
              <a:ext uri="{FF2B5EF4-FFF2-40B4-BE49-F238E27FC236}">
                <a16:creationId xmlns:a16="http://schemas.microsoft.com/office/drawing/2014/main" id="{F72E0ED1-776A-E8D8-1534-66A49A73ABF6}"/>
              </a:ext>
            </a:extLst>
          </p:cNvPr>
          <p:cNvPicPr>
            <a:picLocks noChangeAspect="1"/>
          </p:cNvPicPr>
          <p:nvPr/>
        </p:nvPicPr>
        <p:blipFill rotWithShape="1">
          <a:blip r:embed="rId2">
            <a:duotone>
              <a:schemeClr val="accent1">
                <a:shade val="45000"/>
                <a:satMod val="135000"/>
              </a:schemeClr>
              <a:prstClr val="white"/>
            </a:duotone>
            <a:alphaModFix amt="35000"/>
          </a:blip>
          <a:srcRect b="11765"/>
          <a:stretch/>
        </p:blipFill>
        <p:spPr>
          <a:xfrm>
            <a:off x="20" y="-8877"/>
            <a:ext cx="12191980" cy="6858000"/>
          </a:xfrm>
          <a:prstGeom prst="rect">
            <a:avLst/>
          </a:prstGeom>
        </p:spPr>
      </p:pic>
      <p:sp>
        <p:nvSpPr>
          <p:cNvPr id="2" name="Title 1">
            <a:extLst>
              <a:ext uri="{FF2B5EF4-FFF2-40B4-BE49-F238E27FC236}">
                <a16:creationId xmlns:a16="http://schemas.microsoft.com/office/drawing/2014/main" id="{54F854F9-4BB9-944A-3A8F-61798CC1834F}"/>
              </a:ext>
            </a:extLst>
          </p:cNvPr>
          <p:cNvSpPr>
            <a:spLocks noGrp="1"/>
          </p:cNvSpPr>
          <p:nvPr>
            <p:ph type="ctrTitle"/>
          </p:nvPr>
        </p:nvSpPr>
        <p:spPr>
          <a:xfrm>
            <a:off x="3880430" y="583345"/>
            <a:ext cx="7160357" cy="4164820"/>
          </a:xfrm>
        </p:spPr>
        <p:txBody>
          <a:bodyPr anchor="t">
            <a:normAutofit/>
          </a:bodyPr>
          <a:lstStyle/>
          <a:p>
            <a:pPr algn="r"/>
            <a:r>
              <a:rPr lang="en-US" sz="6100" dirty="0">
                <a:solidFill>
                  <a:srgbClr val="FFFFFF"/>
                </a:solidFill>
              </a:rPr>
              <a:t>Data Exploration of  Motor Vehicle Crashes</a:t>
            </a:r>
          </a:p>
        </p:txBody>
      </p:sp>
      <p:sp>
        <p:nvSpPr>
          <p:cNvPr id="3" name="Subtitle 2">
            <a:extLst>
              <a:ext uri="{FF2B5EF4-FFF2-40B4-BE49-F238E27FC236}">
                <a16:creationId xmlns:a16="http://schemas.microsoft.com/office/drawing/2014/main" id="{F7F405D3-1C1E-EBE4-D5DD-5D3CE3C7CB7D}"/>
              </a:ext>
            </a:extLst>
          </p:cNvPr>
          <p:cNvSpPr>
            <a:spLocks noGrp="1"/>
          </p:cNvSpPr>
          <p:nvPr>
            <p:ph type="subTitle" idx="1"/>
          </p:nvPr>
        </p:nvSpPr>
        <p:spPr>
          <a:xfrm>
            <a:off x="1208228" y="5972174"/>
            <a:ext cx="8578699" cy="504825"/>
          </a:xfrm>
        </p:spPr>
        <p:txBody>
          <a:bodyPr>
            <a:noAutofit/>
          </a:bodyPr>
          <a:lstStyle/>
          <a:p>
            <a:r>
              <a:rPr lang="en-US" sz="3200" dirty="0">
                <a:solidFill>
                  <a:srgbClr val="FFFFFF"/>
                </a:solidFill>
              </a:rPr>
              <a:t>In Texas 2013</a:t>
            </a: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822832677"/>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38A4F1-4CED-DDBE-8CA3-BBFCC982C49D}"/>
              </a:ext>
            </a:extLst>
          </p:cNvPr>
          <p:cNvSpPr txBox="1"/>
          <p:nvPr/>
        </p:nvSpPr>
        <p:spPr>
          <a:xfrm>
            <a:off x="1798320" y="843280"/>
            <a:ext cx="7477760" cy="4524315"/>
          </a:xfrm>
          <a:prstGeom prst="rect">
            <a:avLst/>
          </a:prstGeom>
          <a:noFill/>
        </p:spPr>
        <p:txBody>
          <a:bodyPr wrap="square">
            <a:spAutoFit/>
          </a:bodyPr>
          <a:lstStyle/>
          <a:p>
            <a:r>
              <a:rPr lang="en-US" sz="2400" dirty="0"/>
              <a:t>Road accidents are a major issue in our societies all over the world. In 2010, the World Health Organization (WHO) estimated that 1.25 million people died as a result of road traffic injuries. More than 3,500 people were killed in motor vehicle accidents in Texas in 2013. Can data exploration help us understand the causes and factors that influence the severity of car accidents?</a:t>
            </a:r>
          </a:p>
          <a:p>
            <a:endParaRPr lang="en-US" sz="2400" dirty="0"/>
          </a:p>
          <a:p>
            <a:r>
              <a:rPr lang="en-US" sz="2400" dirty="0"/>
              <a:t> In this presentation, we will conduct exploratory data analysis on a dataset of motor vehicle crashes in Texas.</a:t>
            </a:r>
          </a:p>
        </p:txBody>
      </p:sp>
    </p:spTree>
    <p:extLst>
      <p:ext uri="{BB962C8B-B14F-4D97-AF65-F5344CB8AC3E}">
        <p14:creationId xmlns:p14="http://schemas.microsoft.com/office/powerpoint/2010/main" val="228173169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14A9BB-3400-8708-EBCA-C60B153D8293}"/>
              </a:ext>
            </a:extLst>
          </p:cNvPr>
          <p:cNvPicPr>
            <a:picLocks noGrp="1" noChangeAspect="1"/>
          </p:cNvPicPr>
          <p:nvPr>
            <p:ph idx="1"/>
          </p:nvPr>
        </p:nvPicPr>
        <p:blipFill>
          <a:blip r:embed="rId2"/>
          <a:stretch>
            <a:fillRect/>
          </a:stretch>
        </p:blipFill>
        <p:spPr>
          <a:xfrm>
            <a:off x="5132388" y="1564640"/>
            <a:ext cx="6510972" cy="3997960"/>
          </a:xfrm>
        </p:spPr>
      </p:pic>
      <p:sp>
        <p:nvSpPr>
          <p:cNvPr id="4" name="Text Placeholder 3">
            <a:extLst>
              <a:ext uri="{FF2B5EF4-FFF2-40B4-BE49-F238E27FC236}">
                <a16:creationId xmlns:a16="http://schemas.microsoft.com/office/drawing/2014/main" id="{3461B922-F4A2-24EF-D78F-02C593EC4AFB}"/>
              </a:ext>
            </a:extLst>
          </p:cNvPr>
          <p:cNvSpPr>
            <a:spLocks noGrp="1"/>
          </p:cNvSpPr>
          <p:nvPr>
            <p:ph type="body" sz="half" idx="2"/>
          </p:nvPr>
        </p:nvSpPr>
        <p:spPr/>
        <p:txBody>
          <a:bodyPr>
            <a:normAutofit/>
          </a:bodyPr>
          <a:lstStyle/>
          <a:p>
            <a:r>
              <a:rPr lang="en-US" sz="2400" dirty="0"/>
              <a:t>According to Tx Police, the total number of serious injuries in car accidents in Texas is 16,782. According to this graph, most of the crashes result in injuries.</a:t>
            </a:r>
          </a:p>
        </p:txBody>
      </p:sp>
    </p:spTree>
    <p:extLst>
      <p:ext uri="{BB962C8B-B14F-4D97-AF65-F5344CB8AC3E}">
        <p14:creationId xmlns:p14="http://schemas.microsoft.com/office/powerpoint/2010/main" val="24041102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4C010F-EA9F-3D5C-E8A2-E2C612EF73D5}"/>
              </a:ext>
            </a:extLst>
          </p:cNvPr>
          <p:cNvSpPr>
            <a:spLocks noGrp="1"/>
          </p:cNvSpPr>
          <p:nvPr>
            <p:ph type="body" sz="half" idx="2"/>
          </p:nvPr>
        </p:nvSpPr>
        <p:spPr>
          <a:xfrm>
            <a:off x="839788" y="2184400"/>
            <a:ext cx="3932237" cy="3684588"/>
          </a:xfrm>
        </p:spPr>
        <p:txBody>
          <a:bodyPr>
            <a:normAutofit/>
          </a:bodyPr>
          <a:lstStyle/>
          <a:p>
            <a:r>
              <a:rPr lang="en-US" sz="2400" dirty="0"/>
              <a:t>Let us examine the relationship between the speed limit and the total number of crashes. According to this bar chart in Texas, speed is a major cause of vehicle crashes.</a:t>
            </a:r>
          </a:p>
        </p:txBody>
      </p:sp>
      <p:pic>
        <p:nvPicPr>
          <p:cNvPr id="10" name="Content Placeholder 9">
            <a:extLst>
              <a:ext uri="{FF2B5EF4-FFF2-40B4-BE49-F238E27FC236}">
                <a16:creationId xmlns:a16="http://schemas.microsoft.com/office/drawing/2014/main" id="{10281ADD-BD7E-4522-18D6-1106C8C0531E}"/>
              </a:ext>
            </a:extLst>
          </p:cNvPr>
          <p:cNvPicPr>
            <a:picLocks noGrp="1" noChangeAspect="1"/>
          </p:cNvPicPr>
          <p:nvPr>
            <p:ph idx="1"/>
          </p:nvPr>
        </p:nvPicPr>
        <p:blipFill>
          <a:blip r:embed="rId2"/>
          <a:stretch>
            <a:fillRect/>
          </a:stretch>
        </p:blipFill>
        <p:spPr>
          <a:xfrm>
            <a:off x="5183188" y="1797438"/>
            <a:ext cx="6172200" cy="3253598"/>
          </a:xfrm>
        </p:spPr>
      </p:pic>
    </p:spTree>
    <p:extLst>
      <p:ext uri="{BB962C8B-B14F-4D97-AF65-F5344CB8AC3E}">
        <p14:creationId xmlns:p14="http://schemas.microsoft.com/office/powerpoint/2010/main" val="423821004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E556481-DE4F-74EA-19E2-9B3F66648C47}"/>
              </a:ext>
            </a:extLst>
          </p:cNvPr>
          <p:cNvPicPr>
            <a:picLocks noGrp="1" noChangeAspect="1"/>
          </p:cNvPicPr>
          <p:nvPr>
            <p:ph idx="1"/>
          </p:nvPr>
        </p:nvPicPr>
        <p:blipFill>
          <a:blip r:embed="rId2"/>
          <a:stretch>
            <a:fillRect/>
          </a:stretch>
        </p:blipFill>
        <p:spPr>
          <a:xfrm>
            <a:off x="5183188" y="1808144"/>
            <a:ext cx="6172200" cy="3232187"/>
          </a:xfrm>
        </p:spPr>
      </p:pic>
      <p:sp>
        <p:nvSpPr>
          <p:cNvPr id="4" name="Text Placeholder 3">
            <a:extLst>
              <a:ext uri="{FF2B5EF4-FFF2-40B4-BE49-F238E27FC236}">
                <a16:creationId xmlns:a16="http://schemas.microsoft.com/office/drawing/2014/main" id="{3B210C5E-4F79-363B-F950-9DAB87319CC6}"/>
              </a:ext>
            </a:extLst>
          </p:cNvPr>
          <p:cNvSpPr>
            <a:spLocks noGrp="1"/>
          </p:cNvSpPr>
          <p:nvPr>
            <p:ph type="body" sz="half" idx="2"/>
          </p:nvPr>
        </p:nvSpPr>
        <p:spPr/>
        <p:txBody>
          <a:bodyPr>
            <a:normAutofit/>
          </a:bodyPr>
          <a:lstStyle/>
          <a:p>
            <a:r>
              <a:rPr lang="en-US" sz="2400" dirty="0"/>
              <a:t>This diagram shows that the weather has an impact in motor crashes as well.</a:t>
            </a:r>
          </a:p>
        </p:txBody>
      </p:sp>
    </p:spTree>
    <p:extLst>
      <p:ext uri="{BB962C8B-B14F-4D97-AF65-F5344CB8AC3E}">
        <p14:creationId xmlns:p14="http://schemas.microsoft.com/office/powerpoint/2010/main" val="415171291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67F0903-124A-93FD-2585-51ABBD2184D3}"/>
              </a:ext>
            </a:extLst>
          </p:cNvPr>
          <p:cNvPicPr>
            <a:picLocks noGrp="1" noChangeAspect="1"/>
          </p:cNvPicPr>
          <p:nvPr>
            <p:ph idx="1"/>
          </p:nvPr>
        </p:nvPicPr>
        <p:blipFill>
          <a:blip r:embed="rId2"/>
          <a:stretch>
            <a:fillRect/>
          </a:stretch>
        </p:blipFill>
        <p:spPr>
          <a:xfrm>
            <a:off x="5183188" y="1812911"/>
            <a:ext cx="6172200" cy="3222652"/>
          </a:xfrm>
        </p:spPr>
      </p:pic>
      <p:sp>
        <p:nvSpPr>
          <p:cNvPr id="4" name="Text Placeholder 3">
            <a:extLst>
              <a:ext uri="{FF2B5EF4-FFF2-40B4-BE49-F238E27FC236}">
                <a16:creationId xmlns:a16="http://schemas.microsoft.com/office/drawing/2014/main" id="{6FBE8998-BEAC-B96B-3657-4632565FEDEA}"/>
              </a:ext>
            </a:extLst>
          </p:cNvPr>
          <p:cNvSpPr>
            <a:spLocks noGrp="1"/>
          </p:cNvSpPr>
          <p:nvPr>
            <p:ph type="body" sz="half" idx="2"/>
          </p:nvPr>
        </p:nvSpPr>
        <p:spPr/>
        <p:txBody>
          <a:bodyPr>
            <a:normAutofit/>
          </a:bodyPr>
          <a:lstStyle/>
          <a:p>
            <a:r>
              <a:rPr lang="en-US" sz="2400" dirty="0"/>
              <a:t>According to this graph, most vehicle crashes result in no injuries than deaths.</a:t>
            </a:r>
          </a:p>
        </p:txBody>
      </p:sp>
    </p:spTree>
    <p:extLst>
      <p:ext uri="{BB962C8B-B14F-4D97-AF65-F5344CB8AC3E}">
        <p14:creationId xmlns:p14="http://schemas.microsoft.com/office/powerpoint/2010/main" val="404356304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168</TotalTime>
  <Words>196</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Univers</vt:lpstr>
      <vt:lpstr>GradientVTI</vt:lpstr>
      <vt:lpstr>Data Exploration of  Motor Vehicle Crashes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of  Motor Vehicle Crashes</dc:title>
  <dc:creator>darlingjosephm@gmail.com</dc:creator>
  <cp:lastModifiedBy>darlingjosephm@gmail.com</cp:lastModifiedBy>
  <cp:revision>1</cp:revision>
  <dcterms:created xsi:type="dcterms:W3CDTF">2022-05-06T13:49:08Z</dcterms:created>
  <dcterms:modified xsi:type="dcterms:W3CDTF">2022-05-06T16:40:55Z</dcterms:modified>
</cp:coreProperties>
</file>