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ibreBaskervill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italic.fntdata"/><Relationship Id="rId25"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2d9e368d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2d9e368d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36ea788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36ea788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36ea788b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36ea788b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c1dee827c3c160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c1dee827c3c160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36ea788b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36ea788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36ea788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36ea788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fb6243784780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fb6243784780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2d9e36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2d9e36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2d9e368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2d9e368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36ea788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36ea788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2d9e368d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2d9e368d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36ea788b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36ea788b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9144003" cy="5226599"/>
          </a:xfrm>
          <a:prstGeom prst="rect">
            <a:avLst/>
          </a:prstGeom>
          <a:noFill/>
          <a:ln>
            <a:noFill/>
          </a:ln>
        </p:spPr>
      </p:pic>
      <p:sp>
        <p:nvSpPr>
          <p:cNvPr id="86" name="Google Shape;86;p13"/>
          <p:cNvSpPr txBox="1"/>
          <p:nvPr/>
        </p:nvSpPr>
        <p:spPr>
          <a:xfrm>
            <a:off x="5916400" y="3935100"/>
            <a:ext cx="3362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Georgia"/>
                <a:ea typeface="Georgia"/>
                <a:cs typeface="Georgia"/>
                <a:sym typeface="Georgia"/>
              </a:rPr>
              <a:t>Bacchus Winery Case Study</a:t>
            </a:r>
            <a:endParaRPr b="1" sz="2600">
              <a:solidFill>
                <a:schemeClr val="lt1"/>
              </a:solidFill>
              <a:latin typeface="Georgia"/>
              <a:ea typeface="Georgia"/>
              <a:cs typeface="Georgia"/>
              <a:sym typeface="Georgia"/>
            </a:endParaRPr>
          </a:p>
        </p:txBody>
      </p:sp>
      <p:sp>
        <p:nvSpPr>
          <p:cNvPr id="87" name="Google Shape;87;p13"/>
          <p:cNvSpPr txBox="1"/>
          <p:nvPr/>
        </p:nvSpPr>
        <p:spPr>
          <a:xfrm>
            <a:off x="6017475" y="3065900"/>
            <a:ext cx="3548700" cy="14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ibre Baskerville"/>
                <a:ea typeface="Libre Baskerville"/>
                <a:cs typeface="Libre Baskerville"/>
                <a:sym typeface="Libre Baskerville"/>
              </a:rPr>
              <a:t>CSD310 Database Development and Use</a:t>
            </a:r>
            <a:endParaRPr sz="1700">
              <a:solidFill>
                <a:schemeClr val="dk2"/>
              </a:solidFill>
              <a:latin typeface="Libre Baskerville"/>
              <a:ea typeface="Libre Baskerville"/>
              <a:cs typeface="Libre Baskerville"/>
              <a:sym typeface="Libre Baskerville"/>
            </a:endParaRPr>
          </a:p>
        </p:txBody>
      </p:sp>
      <p:sp>
        <p:nvSpPr>
          <p:cNvPr id="88" name="Google Shape;88;p13"/>
          <p:cNvSpPr txBox="1"/>
          <p:nvPr/>
        </p:nvSpPr>
        <p:spPr>
          <a:xfrm>
            <a:off x="5999400" y="3424325"/>
            <a:ext cx="3144600" cy="12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Georgia"/>
              <a:ea typeface="Georgia"/>
              <a:cs typeface="Georgia"/>
              <a:sym typeface="Georgia"/>
            </a:endParaRPr>
          </a:p>
          <a:p>
            <a:pPr indent="0" lvl="0" marL="0" rtl="0" algn="l">
              <a:spcBef>
                <a:spcPts val="0"/>
              </a:spcBef>
              <a:spcAft>
                <a:spcPts val="0"/>
              </a:spcAft>
              <a:buNone/>
            </a:pPr>
            <a:r>
              <a:t/>
            </a:r>
            <a:endParaRPr sz="21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dk2"/>
                </a:solidFill>
                <a:latin typeface="Georgia"/>
                <a:ea typeface="Georgia"/>
                <a:cs typeface="Georgia"/>
                <a:sym typeface="Georgia"/>
              </a:rPr>
              <a:t> </a:t>
            </a:r>
            <a:r>
              <a:rPr b="1" lang="en" sz="2900">
                <a:solidFill>
                  <a:srgbClr val="666666"/>
                </a:solidFill>
                <a:latin typeface="Georgia"/>
                <a:ea typeface="Georgia"/>
                <a:cs typeface="Georgia"/>
                <a:sym typeface="Georgia"/>
              </a:rPr>
              <a:t>  </a:t>
            </a:r>
            <a:r>
              <a:rPr b="1" lang="en" sz="2900">
                <a:solidFill>
                  <a:srgbClr val="666666"/>
                </a:solidFill>
                <a:latin typeface="Georgia"/>
                <a:ea typeface="Georgia"/>
                <a:cs typeface="Georgia"/>
                <a:sym typeface="Georgia"/>
              </a:rPr>
              <a:t>Wine Distribution Report Description</a:t>
            </a:r>
            <a:endParaRPr b="1" sz="2900">
              <a:solidFill>
                <a:srgbClr val="666666"/>
              </a:solidFill>
              <a:latin typeface="Georgia"/>
              <a:ea typeface="Georgia"/>
              <a:cs typeface="Georgia"/>
              <a:sym typeface="Georgia"/>
            </a:endParaRPr>
          </a:p>
        </p:txBody>
      </p:sp>
      <p:sp>
        <p:nvSpPr>
          <p:cNvPr id="163" name="Google Shape;163;p22"/>
          <p:cNvSpPr txBox="1"/>
          <p:nvPr/>
        </p:nvSpPr>
        <p:spPr>
          <a:xfrm>
            <a:off x="311700" y="1284750"/>
            <a:ext cx="7883700" cy="3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ibre Baskerville"/>
                <a:ea typeface="Libre Baskerville"/>
                <a:cs typeface="Libre Baskerville"/>
                <a:sym typeface="Libre Baskerville"/>
              </a:rPr>
              <a:t>The information needed for the report is the sales performance of each wine. Also, distribution details for each wine.</a:t>
            </a:r>
            <a:endParaRPr sz="1800">
              <a:solidFill>
                <a:schemeClr val="dk2"/>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1800">
              <a:solidFill>
                <a:schemeClr val="dk2"/>
              </a:solidFill>
              <a:highlight>
                <a:srgbClr val="EFEFEF"/>
              </a:highlight>
              <a:latin typeface="Libre Baskerville"/>
              <a:ea typeface="Libre Baskerville"/>
              <a:cs typeface="Libre Baskerville"/>
              <a:sym typeface="Libre Baskerville"/>
            </a:endParaRPr>
          </a:p>
          <a:p>
            <a:pPr indent="0" lvl="0" marL="0" rtl="0" algn="l">
              <a:lnSpc>
                <a:spcPct val="115000"/>
              </a:lnSpc>
              <a:spcBef>
                <a:spcPts val="200"/>
              </a:spcBef>
              <a:spcAft>
                <a:spcPts val="0"/>
              </a:spcAft>
              <a:buNone/>
            </a:pPr>
            <a:r>
              <a:rPr b="1" lang="en">
                <a:solidFill>
                  <a:schemeClr val="accent3"/>
                </a:solidFill>
                <a:highlight>
                  <a:srgbClr val="EFEFEF"/>
                </a:highlight>
                <a:latin typeface="Libre Baskerville"/>
                <a:ea typeface="Libre Baskerville"/>
                <a:cs typeface="Libre Baskerville"/>
                <a:sym typeface="Libre Baskerville"/>
              </a:rPr>
              <a:t>Elements of the Report:</a:t>
            </a:r>
            <a:r>
              <a:rPr b="1" i="1" lang="en">
                <a:solidFill>
                  <a:schemeClr val="accent3"/>
                </a:solidFill>
                <a:highlight>
                  <a:srgbClr val="EFEFEF"/>
                </a:highlight>
                <a:latin typeface="Libre Baskerville"/>
                <a:ea typeface="Libre Baskerville"/>
                <a:cs typeface="Libre Baskerville"/>
                <a:sym typeface="Libre Baskerville"/>
              </a:rPr>
              <a:t> </a:t>
            </a:r>
            <a:endParaRPr b="1" i="1">
              <a:solidFill>
                <a:schemeClr val="accent3"/>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Wine sales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Sales data for each wine over the last four quarters.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Identify top-selling and low-performing wines.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Distributor information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List of all distributors.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Assignment of each wine to specific distributors.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Highlight wines that are not meeting sales expectations. </a:t>
            </a:r>
            <a:endParaRPr>
              <a:solidFill>
                <a:srgbClr val="374151"/>
              </a:solidFill>
              <a:highlight>
                <a:srgbClr val="EFEFEF"/>
              </a:highlight>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
                <a:solidFill>
                  <a:srgbClr val="374151"/>
                </a:solidFill>
                <a:highlight>
                  <a:srgbClr val="FFFFFF"/>
                </a:highlight>
                <a:latin typeface="Libre Baskerville"/>
                <a:ea typeface="Libre Baskerville"/>
                <a:cs typeface="Libre Baskerville"/>
                <a:sym typeface="Libre Baskerville"/>
              </a:rPr>
              <a:t> </a:t>
            </a:r>
            <a:endParaRPr>
              <a:solidFill>
                <a:srgbClr val="374151"/>
              </a:solidFill>
              <a:highlight>
                <a:srgbClr val="FFFFFF"/>
              </a:highlight>
              <a:latin typeface="Libre Baskerville"/>
              <a:ea typeface="Libre Baskerville"/>
              <a:cs typeface="Libre Baskerville"/>
              <a:sym typeface="Libre Baskerville"/>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64" name="Google Shape;164;p22"/>
          <p:cNvPicPr preferRelativeResize="0"/>
          <p:nvPr/>
        </p:nvPicPr>
        <p:blipFill>
          <a:blip r:embed="rId3">
            <a:alphaModFix amt="55000"/>
          </a:blip>
          <a:stretch>
            <a:fillRect/>
          </a:stretch>
        </p:blipFill>
        <p:spPr>
          <a:xfrm>
            <a:off x="7865100" y="3805201"/>
            <a:ext cx="1115950" cy="1116000"/>
          </a:xfrm>
          <a:prstGeom prst="rect">
            <a:avLst/>
          </a:prstGeom>
          <a:noFill/>
          <a:ln>
            <a:noFill/>
          </a:ln>
          <a:effectLst>
            <a:outerShdw blurRad="157163" rotWithShape="0" algn="bl" dir="4620000" dist="57150">
              <a:srgbClr val="999999">
                <a:alpha val="88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483500" y="496825"/>
            <a:ext cx="3322800" cy="607800"/>
          </a:xfrm>
          <a:prstGeom prst="rect">
            <a:avLst/>
          </a:prstGeom>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accent3"/>
                </a:solidFill>
                <a:latin typeface="Georgia"/>
                <a:ea typeface="Georgia"/>
                <a:cs typeface="Georgia"/>
                <a:sym typeface="Georgia"/>
              </a:rPr>
              <a:t>Report Results</a:t>
            </a:r>
            <a:endParaRPr b="1" sz="2900">
              <a:solidFill>
                <a:schemeClr val="accent3"/>
              </a:solidFill>
              <a:latin typeface="Georgia"/>
              <a:ea typeface="Georgia"/>
              <a:cs typeface="Georgia"/>
              <a:sym typeface="Georgia"/>
            </a:endParaRPr>
          </a:p>
        </p:txBody>
      </p:sp>
      <p:pic>
        <p:nvPicPr>
          <p:cNvPr id="170" name="Google Shape;170;p23"/>
          <p:cNvPicPr preferRelativeResize="0"/>
          <p:nvPr/>
        </p:nvPicPr>
        <p:blipFill>
          <a:blip r:embed="rId3">
            <a:alphaModFix/>
          </a:blip>
          <a:stretch>
            <a:fillRect/>
          </a:stretch>
        </p:blipFill>
        <p:spPr>
          <a:xfrm>
            <a:off x="4812050" y="496825"/>
            <a:ext cx="3820900" cy="3820900"/>
          </a:xfrm>
          <a:prstGeom prst="rect">
            <a:avLst/>
          </a:prstGeom>
          <a:noFill/>
          <a:ln>
            <a:noFill/>
          </a:ln>
        </p:spPr>
      </p:pic>
      <p:pic>
        <p:nvPicPr>
          <p:cNvPr id="171" name="Google Shape;171;p23"/>
          <p:cNvPicPr preferRelativeResize="0"/>
          <p:nvPr/>
        </p:nvPicPr>
        <p:blipFill rotWithShape="1">
          <a:blip r:embed="rId4">
            <a:alphaModFix/>
          </a:blip>
          <a:srcRect b="14310" l="4464" r="36163" t="28402"/>
          <a:stretch/>
        </p:blipFill>
        <p:spPr>
          <a:xfrm>
            <a:off x="483500" y="1406424"/>
            <a:ext cx="3322651" cy="2955799"/>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555600"/>
            <a:ext cx="3146400" cy="755700"/>
          </a:xfrm>
          <a:prstGeom prst="rect">
            <a:avLst/>
          </a:prstGeom>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accent3"/>
                </a:solidFill>
                <a:latin typeface="Georgia"/>
                <a:ea typeface="Georgia"/>
                <a:cs typeface="Georgia"/>
                <a:sym typeface="Georgia"/>
              </a:rPr>
              <a:t>Report Results</a:t>
            </a:r>
            <a:endParaRPr b="1" sz="2900">
              <a:solidFill>
                <a:schemeClr val="accent3"/>
              </a:solidFill>
              <a:latin typeface="Georgia"/>
              <a:ea typeface="Georgia"/>
              <a:cs typeface="Georgia"/>
              <a:sym typeface="Georgia"/>
            </a:endParaRPr>
          </a:p>
        </p:txBody>
      </p:sp>
      <p:pic>
        <p:nvPicPr>
          <p:cNvPr id="177" name="Google Shape;177;p24"/>
          <p:cNvPicPr preferRelativeResize="0"/>
          <p:nvPr/>
        </p:nvPicPr>
        <p:blipFill>
          <a:blip r:embed="rId3">
            <a:alphaModFix/>
          </a:blip>
          <a:stretch>
            <a:fillRect/>
          </a:stretch>
        </p:blipFill>
        <p:spPr>
          <a:xfrm>
            <a:off x="311700" y="1897050"/>
            <a:ext cx="4523775" cy="2240700"/>
          </a:xfrm>
          <a:prstGeom prst="rect">
            <a:avLst/>
          </a:prstGeom>
          <a:noFill/>
          <a:ln cap="flat" cmpd="sng" w="28575">
            <a:solidFill>
              <a:schemeClr val="accent1"/>
            </a:solidFill>
            <a:prstDash val="solid"/>
            <a:round/>
            <a:headEnd len="sm" w="sm" type="none"/>
            <a:tailEnd len="sm" w="sm" type="none"/>
          </a:ln>
        </p:spPr>
      </p:pic>
      <p:pic>
        <p:nvPicPr>
          <p:cNvPr id="178" name="Google Shape;178;p24"/>
          <p:cNvPicPr preferRelativeResize="0"/>
          <p:nvPr/>
        </p:nvPicPr>
        <p:blipFill>
          <a:blip r:embed="rId4">
            <a:alphaModFix/>
          </a:blip>
          <a:stretch>
            <a:fillRect/>
          </a:stretch>
        </p:blipFill>
        <p:spPr>
          <a:xfrm>
            <a:off x="5002227" y="661300"/>
            <a:ext cx="3820900"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2" name="Shape 182"/>
        <p:cNvGrpSpPr/>
        <p:nvPr/>
      </p:nvGrpSpPr>
      <p:grpSpPr>
        <a:xfrm>
          <a:off x="0" y="0"/>
          <a:ext cx="0" cy="0"/>
          <a:chOff x="0" y="0"/>
          <a:chExt cx="0" cy="0"/>
        </a:xfrm>
      </p:grpSpPr>
      <p:sp>
        <p:nvSpPr>
          <p:cNvPr id="183" name="Google Shape;183;p25"/>
          <p:cNvSpPr txBox="1"/>
          <p:nvPr>
            <p:ph idx="1" type="body"/>
          </p:nvPr>
        </p:nvSpPr>
        <p:spPr>
          <a:xfrm>
            <a:off x="359175" y="1244475"/>
            <a:ext cx="5435400" cy="3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EFEFEF"/>
              </a:highlight>
              <a:latin typeface="Libre Baskerville"/>
              <a:ea typeface="Libre Baskerville"/>
              <a:cs typeface="Libre Baskerville"/>
              <a:sym typeface="Libre Baskerville"/>
            </a:endParaRPr>
          </a:p>
          <a:p>
            <a:pPr indent="0" lvl="0" marL="0" rtl="0" algn="l">
              <a:spcBef>
                <a:spcPts val="800"/>
              </a:spcBef>
              <a:spcAft>
                <a:spcPts val="0"/>
              </a:spcAft>
              <a:buNone/>
            </a:pPr>
            <a:r>
              <a:rPr lang="en" sz="1400">
                <a:solidFill>
                  <a:srgbClr val="000000"/>
                </a:solidFill>
                <a:highlight>
                  <a:srgbClr val="EFEFEF"/>
                </a:highlight>
                <a:latin typeface="Libre Baskerville"/>
                <a:ea typeface="Libre Baskerville"/>
                <a:cs typeface="Libre Baskerville"/>
                <a:sym typeface="Libre Baskerville"/>
              </a:rPr>
              <a:t>     While interpreting the case study to propose design ideas, several assumptions were made based on the information provided. The case implies Stan and Davis's desire to modernize the winery's operations and improve business methods. This assumption leads to suggestions for adopting technology-driven solutions and updated processes. With this assumption in mind, we wanted to make sure a modernized design was put into place, as well as a minimalistic look. Incorporating supply chain software would offer real-time tracking of orders and shipments.  Time tracking applications would prove to be helpful for accuracy.  </a:t>
            </a:r>
            <a:endParaRPr sz="1400">
              <a:solidFill>
                <a:srgbClr val="000000"/>
              </a:solidFill>
              <a:highlight>
                <a:srgbClr val="EFEFEF"/>
              </a:highlight>
              <a:latin typeface="Libre Baskerville"/>
              <a:ea typeface="Libre Baskerville"/>
              <a:cs typeface="Libre Baskerville"/>
              <a:sym typeface="Libre Baskerville"/>
            </a:endParaRPr>
          </a:p>
          <a:p>
            <a:pPr indent="0" lvl="0" marL="0" rtl="0" algn="l">
              <a:spcBef>
                <a:spcPts val="800"/>
              </a:spcBef>
              <a:spcAft>
                <a:spcPts val="1600"/>
              </a:spcAft>
              <a:buNone/>
            </a:pPr>
            <a:r>
              <a:t/>
            </a:r>
            <a:endParaRPr/>
          </a:p>
        </p:txBody>
      </p:sp>
      <p:sp>
        <p:nvSpPr>
          <p:cNvPr id="184" name="Google Shape;184;p25"/>
          <p:cNvSpPr txBox="1"/>
          <p:nvPr>
            <p:ph type="title"/>
          </p:nvPr>
        </p:nvSpPr>
        <p:spPr>
          <a:xfrm>
            <a:off x="451675" y="264425"/>
            <a:ext cx="8427600" cy="676200"/>
          </a:xfrm>
          <a:prstGeom prst="rect">
            <a:avLst/>
          </a:prstGeom>
          <a:ln cap="flat" cmpd="sng" w="2857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900">
                <a:solidFill>
                  <a:schemeClr val="accent3"/>
                </a:solidFill>
                <a:latin typeface="Georgia"/>
                <a:ea typeface="Georgia"/>
                <a:cs typeface="Georgia"/>
                <a:sym typeface="Georgia"/>
              </a:rPr>
              <a:t>Assumptions</a:t>
            </a:r>
            <a:endParaRPr b="1" sz="2900">
              <a:solidFill>
                <a:schemeClr val="accent3"/>
              </a:solidFill>
              <a:latin typeface="Georgia"/>
              <a:ea typeface="Georgia"/>
              <a:cs typeface="Georgia"/>
              <a:sym typeface="Georgia"/>
            </a:endParaRPr>
          </a:p>
        </p:txBody>
      </p:sp>
      <p:pic>
        <p:nvPicPr>
          <p:cNvPr id="185" name="Google Shape;185;p25"/>
          <p:cNvPicPr preferRelativeResize="0"/>
          <p:nvPr/>
        </p:nvPicPr>
        <p:blipFill>
          <a:blip r:embed="rId3">
            <a:alphaModFix amt="41000"/>
          </a:blip>
          <a:stretch>
            <a:fillRect/>
          </a:stretch>
        </p:blipFill>
        <p:spPr>
          <a:xfrm>
            <a:off x="5794575" y="1244475"/>
            <a:ext cx="3214900" cy="321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3">
            <a:alphaModFix/>
          </a:blip>
          <a:stretch>
            <a:fillRect/>
          </a:stretch>
        </p:blipFill>
        <p:spPr>
          <a:xfrm>
            <a:off x="0" y="0"/>
            <a:ext cx="9289748" cy="6068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body"/>
          </p:nvPr>
        </p:nvSpPr>
        <p:spPr>
          <a:xfrm>
            <a:off x="311700" y="1465804"/>
            <a:ext cx="2808000" cy="3103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CEO</a:t>
            </a:r>
            <a:endParaRPr sz="1100">
              <a:solidFill>
                <a:schemeClr val="lt1"/>
              </a:solidFill>
            </a:endParaRPr>
          </a:p>
        </p:txBody>
      </p:sp>
      <p:sp>
        <p:nvSpPr>
          <p:cNvPr id="94" name="Google Shape;94;p14"/>
          <p:cNvSpPr/>
          <p:nvPr/>
        </p:nvSpPr>
        <p:spPr>
          <a:xfrm>
            <a:off x="630950" y="300575"/>
            <a:ext cx="7378200" cy="824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rgbClr val="FFFFFF"/>
                </a:solidFill>
                <a:latin typeface="Georgia"/>
                <a:ea typeface="Georgia"/>
                <a:cs typeface="Georgia"/>
                <a:sym typeface="Georgia"/>
              </a:rPr>
              <a:t>Bacchus Case Study Project Members</a:t>
            </a:r>
            <a:endParaRPr b="1" sz="2900">
              <a:solidFill>
                <a:srgbClr val="FFFFFF"/>
              </a:solidFill>
              <a:latin typeface="Georgia"/>
              <a:ea typeface="Georgia"/>
              <a:cs typeface="Georgia"/>
              <a:sym typeface="Georgia"/>
            </a:endParaRPr>
          </a:p>
        </p:txBody>
      </p:sp>
      <p:sp>
        <p:nvSpPr>
          <p:cNvPr id="95" name="Google Shape;95;p14"/>
          <p:cNvSpPr/>
          <p:nvPr/>
        </p:nvSpPr>
        <p:spPr>
          <a:xfrm>
            <a:off x="583075" y="1748300"/>
            <a:ext cx="4560300" cy="2328900"/>
          </a:xfrm>
          <a:prstGeom prst="rect">
            <a:avLst/>
          </a:prstGeom>
          <a:solidFill>
            <a:srgbClr val="EFEFE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800"/>
          </a:p>
          <a:p>
            <a:pPr indent="0" lvl="0" marL="0" rtl="0" algn="ctr">
              <a:lnSpc>
                <a:spcPct val="150000"/>
              </a:lnSpc>
              <a:spcBef>
                <a:spcPts val="0"/>
              </a:spcBef>
              <a:spcAft>
                <a:spcPts val="0"/>
              </a:spcAft>
              <a:buNone/>
            </a:pPr>
            <a:r>
              <a:rPr b="1" lang="en" sz="1800">
                <a:latin typeface="Libre Baskerville"/>
                <a:ea typeface="Libre Baskerville"/>
                <a:cs typeface="Libre Baskerville"/>
                <a:sym typeface="Libre Baskerville"/>
              </a:rPr>
              <a:t>Ashley Landin</a:t>
            </a:r>
            <a:endParaRPr b="1" sz="1800">
              <a:latin typeface="Libre Baskerville"/>
              <a:ea typeface="Libre Baskerville"/>
              <a:cs typeface="Libre Baskerville"/>
              <a:sym typeface="Libre Baskerville"/>
            </a:endParaRPr>
          </a:p>
          <a:p>
            <a:pPr indent="0" lvl="0" marL="0" rtl="0" algn="ctr">
              <a:lnSpc>
                <a:spcPct val="150000"/>
              </a:lnSpc>
              <a:spcBef>
                <a:spcPts val="0"/>
              </a:spcBef>
              <a:spcAft>
                <a:spcPts val="0"/>
              </a:spcAft>
              <a:buNone/>
            </a:pPr>
            <a:r>
              <a:rPr b="1" lang="en" sz="1800">
                <a:latin typeface="Libre Baskerville"/>
                <a:ea typeface="Libre Baskerville"/>
                <a:cs typeface="Libre Baskerville"/>
                <a:sym typeface="Libre Baskerville"/>
              </a:rPr>
              <a:t>Cody Ferre</a:t>
            </a:r>
            <a:endParaRPr b="1" sz="1800">
              <a:latin typeface="Libre Baskerville"/>
              <a:ea typeface="Libre Baskerville"/>
              <a:cs typeface="Libre Baskerville"/>
              <a:sym typeface="Libre Baskerville"/>
            </a:endParaRPr>
          </a:p>
          <a:p>
            <a:pPr indent="0" lvl="0" marL="0" rtl="0" algn="ctr">
              <a:lnSpc>
                <a:spcPct val="150000"/>
              </a:lnSpc>
              <a:spcBef>
                <a:spcPts val="0"/>
              </a:spcBef>
              <a:spcAft>
                <a:spcPts val="0"/>
              </a:spcAft>
              <a:buNone/>
            </a:pPr>
            <a:r>
              <a:rPr b="1" lang="en" sz="1800">
                <a:latin typeface="Libre Baskerville"/>
                <a:ea typeface="Libre Baskerville"/>
                <a:cs typeface="Libre Baskerville"/>
                <a:sym typeface="Libre Baskerville"/>
              </a:rPr>
              <a:t>Deandra Ash</a:t>
            </a:r>
            <a:endParaRPr b="1" sz="1800">
              <a:latin typeface="Libre Baskerville"/>
              <a:ea typeface="Libre Baskerville"/>
              <a:cs typeface="Libre Baskerville"/>
              <a:sym typeface="Libre Baskerville"/>
            </a:endParaRPr>
          </a:p>
          <a:p>
            <a:pPr indent="0" lvl="0" marL="0" rtl="0" algn="ctr">
              <a:lnSpc>
                <a:spcPct val="150000"/>
              </a:lnSpc>
              <a:spcBef>
                <a:spcPts val="0"/>
              </a:spcBef>
              <a:spcAft>
                <a:spcPts val="0"/>
              </a:spcAft>
              <a:buNone/>
            </a:pPr>
            <a:r>
              <a:rPr b="1" lang="en" sz="1800">
                <a:latin typeface="Libre Baskerville"/>
                <a:ea typeface="Libre Baskerville"/>
                <a:cs typeface="Libre Baskerville"/>
                <a:sym typeface="Libre Baskerville"/>
              </a:rPr>
              <a:t>Irene Carrillo Jaramillo</a:t>
            </a:r>
            <a:endParaRPr b="1" sz="1800">
              <a:latin typeface="Libre Baskerville"/>
              <a:ea typeface="Libre Baskerville"/>
              <a:cs typeface="Libre Baskerville"/>
              <a:sym typeface="Libre Baskerville"/>
            </a:endParaRPr>
          </a:p>
          <a:p>
            <a:pPr indent="0" lvl="0" marL="0" rtl="0" algn="ctr">
              <a:lnSpc>
                <a:spcPct val="150000"/>
              </a:lnSpc>
              <a:spcBef>
                <a:spcPts val="0"/>
              </a:spcBef>
              <a:spcAft>
                <a:spcPts val="0"/>
              </a:spcAft>
              <a:buNone/>
            </a:pPr>
            <a:r>
              <a:rPr b="1" lang="en" sz="1800">
                <a:latin typeface="Libre Baskerville"/>
                <a:ea typeface="Libre Baskerville"/>
                <a:cs typeface="Libre Baskerville"/>
                <a:sym typeface="Libre Baskerville"/>
              </a:rPr>
              <a:t>Samuel Segars</a:t>
            </a:r>
            <a:endParaRPr b="1" sz="1800">
              <a:latin typeface="Libre Baskerville"/>
              <a:ea typeface="Libre Baskerville"/>
              <a:cs typeface="Libre Baskerville"/>
              <a:sym typeface="Libre Baskerville"/>
            </a:endParaRPr>
          </a:p>
          <a:p>
            <a:pPr indent="0" lvl="0" marL="0" rtl="0" algn="l">
              <a:spcBef>
                <a:spcPts val="0"/>
              </a:spcBef>
              <a:spcAft>
                <a:spcPts val="0"/>
              </a:spcAft>
              <a:buNone/>
            </a:pPr>
            <a:r>
              <a:t/>
            </a:r>
            <a:endParaRPr/>
          </a:p>
        </p:txBody>
      </p:sp>
      <p:pic>
        <p:nvPicPr>
          <p:cNvPr id="96" name="Google Shape;96;p14"/>
          <p:cNvPicPr preferRelativeResize="0"/>
          <p:nvPr/>
        </p:nvPicPr>
        <p:blipFill>
          <a:blip r:embed="rId3">
            <a:alphaModFix/>
          </a:blip>
          <a:stretch>
            <a:fillRect/>
          </a:stretch>
        </p:blipFill>
        <p:spPr>
          <a:xfrm>
            <a:off x="5364850" y="1287675"/>
            <a:ext cx="3542775" cy="354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914400" rtl="0" algn="l">
              <a:spcBef>
                <a:spcPts val="0"/>
              </a:spcBef>
              <a:spcAft>
                <a:spcPts val="0"/>
              </a:spcAft>
              <a:buNone/>
            </a:pPr>
            <a:r>
              <a:rPr b="1" lang="en" sz="2900">
                <a:solidFill>
                  <a:srgbClr val="666666"/>
                </a:solidFill>
                <a:latin typeface="Georgia"/>
                <a:ea typeface="Georgia"/>
                <a:cs typeface="Georgia"/>
                <a:sym typeface="Georgia"/>
              </a:rPr>
              <a:t>C</a:t>
            </a:r>
            <a:r>
              <a:rPr b="1" lang="en" sz="2900">
                <a:solidFill>
                  <a:srgbClr val="666666"/>
                </a:solidFill>
                <a:latin typeface="Georgia"/>
                <a:ea typeface="Georgia"/>
                <a:cs typeface="Georgia"/>
                <a:sym typeface="Georgia"/>
              </a:rPr>
              <a:t>ase Study: Bacchus Winery</a:t>
            </a:r>
            <a:endParaRPr b="1" sz="2900">
              <a:solidFill>
                <a:srgbClr val="666666"/>
              </a:solidFill>
              <a:latin typeface="Georgia"/>
              <a:ea typeface="Georgia"/>
              <a:cs typeface="Georgia"/>
              <a:sym typeface="Georgia"/>
            </a:endParaRPr>
          </a:p>
        </p:txBody>
      </p:sp>
      <p:grpSp>
        <p:nvGrpSpPr>
          <p:cNvPr id="102" name="Google Shape;102;p15"/>
          <p:cNvGrpSpPr/>
          <p:nvPr/>
        </p:nvGrpSpPr>
        <p:grpSpPr>
          <a:xfrm>
            <a:off x="431925" y="1253303"/>
            <a:ext cx="2628925" cy="3756332"/>
            <a:chOff x="431925" y="1304875"/>
            <a:chExt cx="2628925" cy="3416400"/>
          </a:xfrm>
        </p:grpSpPr>
        <p:sp>
          <p:nvSpPr>
            <p:cNvPr id="103" name="Google Shape;10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4294967295" type="body"/>
          </p:nvPr>
        </p:nvSpPr>
        <p:spPr>
          <a:xfrm>
            <a:off x="432000" y="1253275"/>
            <a:ext cx="2628900" cy="513000"/>
          </a:xfrm>
          <a:prstGeom prst="rect">
            <a:avLst/>
          </a:prstGeom>
          <a:solidFill>
            <a:schemeClr val="accent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ibre Baskerville"/>
                <a:ea typeface="Libre Baskerville"/>
                <a:cs typeface="Libre Baskerville"/>
                <a:sym typeface="Libre Baskerville"/>
              </a:rPr>
              <a:t>Company History</a:t>
            </a:r>
            <a:endParaRPr b="1">
              <a:solidFill>
                <a:schemeClr val="lt1"/>
              </a:solidFill>
              <a:latin typeface="Libre Baskerville"/>
              <a:ea typeface="Libre Baskerville"/>
              <a:cs typeface="Libre Baskerville"/>
              <a:sym typeface="Libre Baskerville"/>
            </a:endParaRPr>
          </a:p>
        </p:txBody>
      </p:sp>
      <p:sp>
        <p:nvSpPr>
          <p:cNvPr id="106" name="Google Shape;10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Libre Baskerville"/>
              <a:buChar char="●"/>
            </a:pPr>
            <a:r>
              <a:rPr lang="en" sz="1200">
                <a:solidFill>
                  <a:srgbClr val="000000"/>
                </a:solidFill>
                <a:latin typeface="Libre Baskerville"/>
                <a:ea typeface="Libre Baskerville"/>
                <a:cs typeface="Libre Baskerville"/>
                <a:sym typeface="Libre Baskerville"/>
              </a:rPr>
              <a:t>The company was inherited by Stan and Davis Bacchus from their father after his retirement. </a:t>
            </a:r>
            <a:endParaRPr sz="1200">
              <a:solidFill>
                <a:srgbClr val="000000"/>
              </a:solidFill>
              <a:latin typeface="Libre Baskerville"/>
              <a:ea typeface="Libre Baskerville"/>
              <a:cs typeface="Libre Baskerville"/>
              <a:sym typeface="Libre Baskerville"/>
            </a:endParaRPr>
          </a:p>
          <a:p>
            <a:pPr indent="-304800" lvl="0" marL="457200" rtl="0" algn="l">
              <a:spcBef>
                <a:spcPts val="0"/>
              </a:spcBef>
              <a:spcAft>
                <a:spcPts val="0"/>
              </a:spcAft>
              <a:buClr>
                <a:srgbClr val="000000"/>
              </a:buClr>
              <a:buSzPts val="1200"/>
              <a:buFont typeface="Libre Baskerville"/>
              <a:buChar char="●"/>
            </a:pPr>
            <a:r>
              <a:rPr lang="en" sz="1200">
                <a:solidFill>
                  <a:srgbClr val="000000"/>
                </a:solidFill>
                <a:latin typeface="Libre Baskerville"/>
                <a:ea typeface="Libre Baskerville"/>
                <a:cs typeface="Libre Baskerville"/>
                <a:sym typeface="Libre Baskerville"/>
              </a:rPr>
              <a:t>They are currently hoping to implement new business methods to further the company’s success</a:t>
            </a:r>
            <a:endParaRPr sz="1200">
              <a:solidFill>
                <a:srgbClr val="000000"/>
              </a:solidFill>
              <a:latin typeface="Libre Baskerville"/>
              <a:ea typeface="Libre Baskerville"/>
              <a:cs typeface="Libre Baskerville"/>
              <a:sym typeface="Libre Baskerville"/>
            </a:endParaRPr>
          </a:p>
        </p:txBody>
      </p:sp>
      <p:grpSp>
        <p:nvGrpSpPr>
          <p:cNvPr id="107" name="Google Shape;107;p15"/>
          <p:cNvGrpSpPr/>
          <p:nvPr/>
        </p:nvGrpSpPr>
        <p:grpSpPr>
          <a:xfrm>
            <a:off x="3320450" y="1253224"/>
            <a:ext cx="2632500" cy="3756332"/>
            <a:chOff x="3320450" y="1304875"/>
            <a:chExt cx="2632500" cy="3416400"/>
          </a:xfrm>
        </p:grpSpPr>
        <p:sp>
          <p:nvSpPr>
            <p:cNvPr id="108" name="Google Shape;10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320450" y="1304875"/>
              <a:ext cx="2628900" cy="3416400"/>
            </a:xfrm>
            <a:prstGeom prst="rect">
              <a:avLst/>
            </a:prstGeom>
            <a:noFill/>
            <a:ln cap="flat" cmpd="sng" w="9525">
              <a:solidFill>
                <a:srgbClr val="3741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5"/>
          <p:cNvSpPr txBox="1"/>
          <p:nvPr>
            <p:ph idx="4294967295" type="body"/>
          </p:nvPr>
        </p:nvSpPr>
        <p:spPr>
          <a:xfrm>
            <a:off x="3320450" y="1253325"/>
            <a:ext cx="2632500" cy="513000"/>
          </a:xfrm>
          <a:prstGeom prst="rect">
            <a:avLst/>
          </a:prstGeom>
          <a:solidFill>
            <a:schemeClr val="accent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ibre Baskerville"/>
                <a:ea typeface="Libre Baskerville"/>
                <a:cs typeface="Libre Baskerville"/>
                <a:sym typeface="Libre Baskerville"/>
              </a:rPr>
              <a:t>Business Practices</a:t>
            </a:r>
            <a:endParaRPr b="1">
              <a:solidFill>
                <a:schemeClr val="lt1"/>
              </a:solidFill>
              <a:latin typeface="Libre Baskerville"/>
              <a:ea typeface="Libre Baskerville"/>
              <a:cs typeface="Libre Baskerville"/>
              <a:sym typeface="Libre Baskerville"/>
            </a:endParaRPr>
          </a:p>
        </p:txBody>
      </p:sp>
      <p:sp>
        <p:nvSpPr>
          <p:cNvPr id="111" name="Google Shape;11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Bacchus Winery grows grapes for their Merlot, Cabernet, Chablis, and Chardonnay.</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They have suppliers for the following products: bottles and corks, labels and boxes, and vats and tubing. Each shipment comes every month. </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Stan and Davis keep track of the supply inventory.</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Maria is the one in charge of distribution.</a:t>
            </a:r>
            <a:endParaRPr sz="1100">
              <a:solidFill>
                <a:srgbClr val="000000"/>
              </a:solidFill>
              <a:latin typeface="Libre Baskerville"/>
              <a:ea typeface="Libre Baskerville"/>
              <a:cs typeface="Libre Baskerville"/>
              <a:sym typeface="Libre Baskerville"/>
            </a:endParaRPr>
          </a:p>
        </p:txBody>
      </p:sp>
      <p:grpSp>
        <p:nvGrpSpPr>
          <p:cNvPr id="112" name="Google Shape;112;p15"/>
          <p:cNvGrpSpPr/>
          <p:nvPr/>
        </p:nvGrpSpPr>
        <p:grpSpPr>
          <a:xfrm>
            <a:off x="6212550" y="1253327"/>
            <a:ext cx="2632500" cy="3756332"/>
            <a:chOff x="6212550" y="1304875"/>
            <a:chExt cx="2632500" cy="3416400"/>
          </a:xfrm>
        </p:grpSpPr>
        <p:sp>
          <p:nvSpPr>
            <p:cNvPr id="113" name="Google Shape;11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6212550" y="1304875"/>
              <a:ext cx="2632500" cy="46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ph idx="4294967295" type="body"/>
          </p:nvPr>
        </p:nvSpPr>
        <p:spPr>
          <a:xfrm>
            <a:off x="6212550" y="1253325"/>
            <a:ext cx="2494500" cy="461400"/>
          </a:xfrm>
          <a:prstGeom prst="rect">
            <a:avLst/>
          </a:prstGeom>
          <a:solidFill>
            <a:schemeClr val="accent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Libre Baskerville"/>
                <a:ea typeface="Libre Baskerville"/>
                <a:cs typeface="Libre Baskerville"/>
                <a:sym typeface="Libre Baskerville"/>
              </a:rPr>
              <a:t>Case Study Questions</a:t>
            </a:r>
            <a:endParaRPr b="1" sz="1600">
              <a:solidFill>
                <a:schemeClr val="lt1"/>
              </a:solidFill>
              <a:latin typeface="Libre Baskerville"/>
              <a:ea typeface="Libre Baskerville"/>
              <a:cs typeface="Libre Baskerville"/>
              <a:sym typeface="Libre Baskerville"/>
            </a:endParaRPr>
          </a:p>
        </p:txBody>
      </p:sp>
      <p:sp>
        <p:nvSpPr>
          <p:cNvPr id="116" name="Google Shape;116;p15"/>
          <p:cNvSpPr txBox="1"/>
          <p:nvPr>
            <p:ph idx="4294967295" type="body"/>
          </p:nvPr>
        </p:nvSpPr>
        <p:spPr>
          <a:xfrm>
            <a:off x="6286475" y="1766275"/>
            <a:ext cx="2478600" cy="3031200"/>
          </a:xfrm>
          <a:prstGeom prst="rect">
            <a:avLst/>
          </a:prstGeom>
          <a:solidFill>
            <a:srgbClr val="F3F3F3"/>
          </a:solidFill>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Are all suppliers delivering on time? </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Is there a large gap between expected delivery and actual delivery? </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The wine distribution, are all wines selling as they thought? </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Is one wine not selling? </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Which distributor carries which wine? </a:t>
            </a:r>
            <a:endParaRPr sz="1100">
              <a:solidFill>
                <a:srgbClr val="000000"/>
              </a:solidFill>
              <a:latin typeface="Libre Baskerville"/>
              <a:ea typeface="Libre Baskerville"/>
              <a:cs typeface="Libre Baskerville"/>
              <a:sym typeface="Libre Baskerville"/>
            </a:endParaRPr>
          </a:p>
          <a:p>
            <a:pPr indent="-298450" lvl="0" marL="457200" rtl="0" algn="l">
              <a:spcBef>
                <a:spcPts val="0"/>
              </a:spcBef>
              <a:spcAft>
                <a:spcPts val="0"/>
              </a:spcAft>
              <a:buClr>
                <a:srgbClr val="000000"/>
              </a:buClr>
              <a:buSzPts val="1100"/>
              <a:buFont typeface="Libre Baskerville"/>
              <a:buChar char="●"/>
            </a:pPr>
            <a:r>
              <a:rPr lang="en" sz="1100">
                <a:solidFill>
                  <a:srgbClr val="000000"/>
                </a:solidFill>
                <a:latin typeface="Libre Baskerville"/>
                <a:ea typeface="Libre Baskerville"/>
                <a:cs typeface="Libre Baskerville"/>
                <a:sym typeface="Libre Baskerville"/>
              </a:rPr>
              <a:t>During the last four quarters, how many hours did each employee work?</a:t>
            </a:r>
            <a:endParaRPr sz="11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0" name="Shape 120"/>
        <p:cNvGrpSpPr/>
        <p:nvPr/>
      </p:nvGrpSpPr>
      <p:grpSpPr>
        <a:xfrm>
          <a:off x="0" y="0"/>
          <a:ext cx="0" cy="0"/>
          <a:chOff x="0" y="0"/>
          <a:chExt cx="0" cy="0"/>
        </a:xfrm>
      </p:grpSpPr>
      <p:sp>
        <p:nvSpPr>
          <p:cNvPr id="121" name="Google Shape;121;p16"/>
          <p:cNvSpPr txBox="1"/>
          <p:nvPr>
            <p:ph type="title"/>
          </p:nvPr>
        </p:nvSpPr>
        <p:spPr>
          <a:xfrm>
            <a:off x="747625" y="205375"/>
            <a:ext cx="79170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666666"/>
                </a:solidFill>
                <a:latin typeface="Georgia"/>
                <a:ea typeface="Georgia"/>
                <a:cs typeface="Georgia"/>
                <a:sym typeface="Georgia"/>
              </a:rPr>
              <a:t>Finalized ERD</a:t>
            </a:r>
            <a:endParaRPr b="1" sz="2900">
              <a:solidFill>
                <a:srgbClr val="666666"/>
              </a:solidFill>
              <a:latin typeface="Georgia"/>
              <a:ea typeface="Georgia"/>
              <a:cs typeface="Georgia"/>
              <a:sym typeface="Georgia"/>
            </a:endParaRPr>
          </a:p>
        </p:txBody>
      </p:sp>
      <p:pic>
        <p:nvPicPr>
          <p:cNvPr id="122" name="Google Shape;122;p16"/>
          <p:cNvPicPr preferRelativeResize="0"/>
          <p:nvPr/>
        </p:nvPicPr>
        <p:blipFill>
          <a:blip r:embed="rId3">
            <a:alphaModFix/>
          </a:blip>
          <a:stretch>
            <a:fillRect/>
          </a:stretch>
        </p:blipFill>
        <p:spPr>
          <a:xfrm>
            <a:off x="1561088" y="1002325"/>
            <a:ext cx="6021825" cy="3947925"/>
          </a:xfrm>
          <a:prstGeom prst="rect">
            <a:avLst/>
          </a:prstGeom>
          <a:noFill/>
          <a:ln cap="flat" cmpd="sng" w="38100">
            <a:solidFill>
              <a:schemeClr val="accent3"/>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410000"/>
            <a:ext cx="85206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666666"/>
                </a:solidFill>
                <a:latin typeface="Georgia"/>
                <a:ea typeface="Georgia"/>
                <a:cs typeface="Georgia"/>
                <a:sym typeface="Georgia"/>
              </a:rPr>
              <a:t>Supplier/Shipment Report Description</a:t>
            </a:r>
            <a:endParaRPr b="1" sz="2900">
              <a:solidFill>
                <a:srgbClr val="666666"/>
              </a:solidFill>
              <a:latin typeface="Georgia"/>
              <a:ea typeface="Georgia"/>
              <a:cs typeface="Georgia"/>
              <a:sym typeface="Georgia"/>
            </a:endParaRPr>
          </a:p>
        </p:txBody>
      </p:sp>
      <p:sp>
        <p:nvSpPr>
          <p:cNvPr id="128" name="Google Shape;128;p17"/>
          <p:cNvSpPr txBox="1"/>
          <p:nvPr/>
        </p:nvSpPr>
        <p:spPr>
          <a:xfrm>
            <a:off x="185025" y="1325250"/>
            <a:ext cx="8916900" cy="30660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highlight>
                  <a:srgbClr val="EFEFEF"/>
                </a:highlight>
                <a:latin typeface="Libre Baskerville"/>
                <a:ea typeface="Libre Baskerville"/>
                <a:cs typeface="Libre Baskerville"/>
                <a:sym typeface="Libre Baskerville"/>
              </a:rPr>
              <a:t>The information needed for the report is the time stamp for deliveries from each supplier and the comparison between expected and actual delivery time. </a:t>
            </a:r>
            <a:endParaRPr sz="1500">
              <a:solidFill>
                <a:srgbClr val="374151"/>
              </a:solidFill>
              <a:highlight>
                <a:srgbClr val="EFEFEF"/>
              </a:highlight>
              <a:latin typeface="Libre Baskerville"/>
              <a:ea typeface="Libre Baskerville"/>
              <a:cs typeface="Libre Baskerville"/>
              <a:sym typeface="Libre Baskerville"/>
            </a:endParaRPr>
          </a:p>
          <a:p>
            <a:pPr indent="0" lvl="0" marL="0" rtl="0" algn="l">
              <a:spcBef>
                <a:spcPts val="0"/>
              </a:spcBef>
              <a:spcAft>
                <a:spcPts val="0"/>
              </a:spcAft>
              <a:buNone/>
            </a:pPr>
            <a:r>
              <a:t/>
            </a:r>
            <a:endParaRPr b="1">
              <a:solidFill>
                <a:srgbClr val="374151"/>
              </a:solidFill>
              <a:highlight>
                <a:srgbClr val="FFFFFF"/>
              </a:highlight>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b="1" lang="en" sz="1500" u="sng">
                <a:solidFill>
                  <a:schemeClr val="accent3"/>
                </a:solidFill>
                <a:highlight>
                  <a:srgbClr val="EFEFEF"/>
                </a:highlight>
                <a:latin typeface="Libre Baskerville"/>
                <a:ea typeface="Libre Baskerville"/>
                <a:cs typeface="Libre Baskerville"/>
                <a:sym typeface="Libre Baskerville"/>
              </a:rPr>
              <a:t>Elements of the Report</a:t>
            </a:r>
            <a:r>
              <a:rPr b="1" lang="en" u="sng">
                <a:solidFill>
                  <a:schemeClr val="accent3"/>
                </a:solidFill>
                <a:highlight>
                  <a:srgbClr val="EFEFEF"/>
                </a:highlight>
                <a:latin typeface="Libre Baskerville"/>
                <a:ea typeface="Libre Baskerville"/>
                <a:cs typeface="Libre Baskerville"/>
                <a:sym typeface="Libre Baskerville"/>
              </a:rPr>
              <a:t> </a:t>
            </a:r>
            <a:endParaRPr b="1" u="sng">
              <a:solidFill>
                <a:schemeClr val="accent3"/>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Supplier List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Names and contact information of all suppliers.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Delivery time analysis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A month-by-month breakdown of expected delivery times versus actual delivery times for each supplier.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Highlight any significant delays or discrepancies. </a:t>
            </a:r>
            <a:endParaRPr>
              <a:solidFill>
                <a:srgbClr val="374151"/>
              </a:solidFill>
              <a:highlight>
                <a:srgbClr val="EFEFEF"/>
              </a:highlight>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t/>
            </a:r>
            <a:endParaRPr sz="1500" u="sng">
              <a:solidFill>
                <a:srgbClr val="374151"/>
              </a:solidFill>
              <a:highlight>
                <a:srgbClr val="EFEFEF"/>
              </a:highlight>
              <a:latin typeface="Libre Baskerville"/>
              <a:ea typeface="Libre Baskerville"/>
              <a:cs typeface="Libre Baskerville"/>
              <a:sym typeface="Libre Baskerville"/>
            </a:endParaRPr>
          </a:p>
          <a:p>
            <a:pPr indent="0" lvl="0" marL="457200" rtl="0" algn="l">
              <a:lnSpc>
                <a:spcPct val="115000"/>
              </a:lnSpc>
              <a:spcBef>
                <a:spcPts val="0"/>
              </a:spcBef>
              <a:spcAft>
                <a:spcPts val="0"/>
              </a:spcAft>
              <a:buNone/>
            </a:pPr>
            <a:r>
              <a:rPr b="1" lang="en" sz="1500" u="sng">
                <a:solidFill>
                  <a:schemeClr val="accent3"/>
                </a:solidFill>
                <a:highlight>
                  <a:srgbClr val="EFEFEF"/>
                </a:highlight>
                <a:latin typeface="Libre Baskerville"/>
                <a:ea typeface="Libre Baskerville"/>
                <a:cs typeface="Libre Baskerville"/>
                <a:sym typeface="Libre Baskerville"/>
              </a:rPr>
              <a:t>Key areas of focus are:</a:t>
            </a:r>
            <a:r>
              <a:rPr b="1" lang="en" sz="1500" u="sng">
                <a:solidFill>
                  <a:srgbClr val="374151"/>
                </a:solidFill>
                <a:highlight>
                  <a:srgbClr val="EFEFEF"/>
                </a:highlight>
                <a:latin typeface="Libre Baskerville"/>
                <a:ea typeface="Libre Baskerville"/>
                <a:cs typeface="Libre Baskerville"/>
                <a:sym typeface="Libre Baskerville"/>
              </a:rPr>
              <a:t> </a:t>
            </a:r>
            <a:endParaRPr b="1" sz="1500" u="sng">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Identify suppliers with consistently delayed deliveries.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Provide recommendations for improvement. </a:t>
            </a:r>
            <a:endParaRPr>
              <a:solidFill>
                <a:srgbClr val="374151"/>
              </a:solidFill>
              <a:highlight>
                <a:srgbClr val="EFEFEF"/>
              </a:highlight>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 sz="1100">
                <a:highlight>
                  <a:srgbClr val="FFFFFF"/>
                </a:highlight>
              </a:rPr>
              <a:t> </a:t>
            </a:r>
            <a:endParaRPr sz="1100">
              <a:highlight>
                <a:srgbClr val="FFFFFF"/>
              </a:highlight>
            </a:endParaRPr>
          </a:p>
          <a:p>
            <a:pPr indent="0" lvl="0" marL="457200" rtl="0" algn="l">
              <a:lnSpc>
                <a:spcPct val="115000"/>
              </a:lnSpc>
              <a:spcBef>
                <a:spcPts val="800"/>
              </a:spcBef>
              <a:spcAft>
                <a:spcPts val="0"/>
              </a:spcAft>
              <a:buNone/>
            </a:pPr>
            <a:r>
              <a:t/>
            </a:r>
            <a:endParaRPr sz="1200">
              <a:solidFill>
                <a:srgbClr val="374151"/>
              </a:solidFill>
              <a:highlight>
                <a:srgbClr val="FFFFFF"/>
              </a:highlight>
            </a:endParaRPr>
          </a:p>
          <a:p>
            <a:pPr indent="0" lvl="0" marL="0" rtl="0" algn="l">
              <a:spcBef>
                <a:spcPts val="0"/>
              </a:spcBef>
              <a:spcAft>
                <a:spcPts val="0"/>
              </a:spcAft>
              <a:buNone/>
            </a:pPr>
            <a:r>
              <a:t/>
            </a:r>
            <a:endParaRPr sz="1200">
              <a:solidFill>
                <a:srgbClr val="374151"/>
              </a:solidFill>
              <a:highlight>
                <a:srgbClr val="FFFFFF"/>
              </a:highlight>
            </a:endParaRPr>
          </a:p>
        </p:txBody>
      </p:sp>
      <p:pic>
        <p:nvPicPr>
          <p:cNvPr id="129" name="Google Shape;129;p17"/>
          <p:cNvPicPr preferRelativeResize="0"/>
          <p:nvPr/>
        </p:nvPicPr>
        <p:blipFill>
          <a:blip r:embed="rId3">
            <a:alphaModFix amt="55000"/>
          </a:blip>
          <a:stretch>
            <a:fillRect/>
          </a:stretch>
        </p:blipFill>
        <p:spPr>
          <a:xfrm>
            <a:off x="7913025" y="3901050"/>
            <a:ext cx="1106350" cy="1106400"/>
          </a:xfrm>
          <a:prstGeom prst="rect">
            <a:avLst/>
          </a:prstGeom>
          <a:noFill/>
          <a:ln>
            <a:noFill/>
          </a:ln>
          <a:effectLst>
            <a:outerShdw blurRad="157163" rotWithShape="0" algn="bl" dir="4620000" dist="57150">
              <a:srgbClr val="999999">
                <a:alpha val="88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410000"/>
            <a:ext cx="51048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Georgia"/>
                <a:ea typeface="Georgia"/>
                <a:cs typeface="Georgia"/>
                <a:sym typeface="Georgia"/>
              </a:rPr>
              <a:t>Report Results</a:t>
            </a:r>
            <a:endParaRPr b="1">
              <a:solidFill>
                <a:schemeClr val="accent3"/>
              </a:solidFill>
              <a:latin typeface="Georgia"/>
              <a:ea typeface="Georgia"/>
              <a:cs typeface="Georgia"/>
              <a:sym typeface="Georgia"/>
            </a:endParaRPr>
          </a:p>
        </p:txBody>
      </p:sp>
      <p:pic>
        <p:nvPicPr>
          <p:cNvPr id="135" name="Google Shape;135;p18"/>
          <p:cNvPicPr preferRelativeResize="0"/>
          <p:nvPr/>
        </p:nvPicPr>
        <p:blipFill>
          <a:blip r:embed="rId3">
            <a:alphaModFix/>
          </a:blip>
          <a:stretch>
            <a:fillRect/>
          </a:stretch>
        </p:blipFill>
        <p:spPr>
          <a:xfrm>
            <a:off x="311700" y="1403250"/>
            <a:ext cx="5104800" cy="3382000"/>
          </a:xfrm>
          <a:prstGeom prst="rect">
            <a:avLst/>
          </a:prstGeom>
          <a:noFill/>
          <a:ln cap="flat" cmpd="sng" w="38100">
            <a:solidFill>
              <a:schemeClr val="accent3"/>
            </a:solidFill>
            <a:prstDash val="solid"/>
            <a:round/>
            <a:headEnd len="sm" w="sm" type="none"/>
            <a:tailEnd len="sm" w="sm" type="none"/>
          </a:ln>
        </p:spPr>
      </p:pic>
      <p:pic>
        <p:nvPicPr>
          <p:cNvPr id="136" name="Google Shape;136;p18"/>
          <p:cNvPicPr preferRelativeResize="0"/>
          <p:nvPr/>
        </p:nvPicPr>
        <p:blipFill rotWithShape="1">
          <a:blip r:embed="rId4">
            <a:alphaModFix/>
          </a:blip>
          <a:srcRect b="3530" l="3530" r="0" t="0"/>
          <a:stretch/>
        </p:blipFill>
        <p:spPr>
          <a:xfrm>
            <a:off x="5759975" y="699475"/>
            <a:ext cx="3216200" cy="313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0" name="Shape 140"/>
        <p:cNvGrpSpPr/>
        <p:nvPr/>
      </p:nvGrpSpPr>
      <p:grpSpPr>
        <a:xfrm>
          <a:off x="0" y="0"/>
          <a:ext cx="0" cy="0"/>
          <a:chOff x="0" y="0"/>
          <a:chExt cx="0" cy="0"/>
        </a:xfrm>
      </p:grpSpPr>
      <p:sp>
        <p:nvSpPr>
          <p:cNvPr id="141" name="Google Shape;141;p19"/>
          <p:cNvSpPr txBox="1"/>
          <p:nvPr/>
        </p:nvSpPr>
        <p:spPr>
          <a:xfrm>
            <a:off x="406550" y="1464425"/>
            <a:ext cx="8130900" cy="31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EFEFEF"/>
                </a:highlight>
                <a:latin typeface="Libre Baskerville"/>
                <a:ea typeface="Libre Baskerville"/>
                <a:cs typeface="Libre Baskerville"/>
                <a:sym typeface="Libre Baskerville"/>
              </a:rPr>
              <a:t>The information needed for the report is the hours worked by each employee each quarter</a:t>
            </a:r>
            <a:r>
              <a:rPr lang="en" sz="1500">
                <a:solidFill>
                  <a:srgbClr val="2F5496"/>
                </a:solidFill>
                <a:highlight>
                  <a:srgbClr val="EFEFEF"/>
                </a:highlight>
                <a:latin typeface="Libre Baskerville"/>
                <a:ea typeface="Libre Baskerville"/>
                <a:cs typeface="Libre Baskerville"/>
                <a:sym typeface="Libre Baskerville"/>
              </a:rPr>
              <a:t>.</a:t>
            </a:r>
            <a:endParaRPr sz="1500">
              <a:solidFill>
                <a:srgbClr val="2F5496"/>
              </a:solidFill>
              <a:highlight>
                <a:srgbClr val="EFEFEF"/>
              </a:highlight>
              <a:latin typeface="Libre Baskerville"/>
              <a:ea typeface="Libre Baskerville"/>
              <a:cs typeface="Libre Baskerville"/>
              <a:sym typeface="Libre Baskerville"/>
            </a:endParaRPr>
          </a:p>
          <a:p>
            <a:pPr indent="0" lvl="0" marL="0" rtl="0" algn="l">
              <a:spcBef>
                <a:spcPts val="0"/>
              </a:spcBef>
              <a:spcAft>
                <a:spcPts val="0"/>
              </a:spcAft>
              <a:buNone/>
            </a:pPr>
            <a:r>
              <a:t/>
            </a:r>
            <a:endParaRPr b="1">
              <a:solidFill>
                <a:srgbClr val="2F5496"/>
              </a:solidFill>
              <a:highlight>
                <a:srgbClr val="EFEFEF"/>
              </a:highlight>
              <a:latin typeface="Libre Baskerville"/>
              <a:ea typeface="Libre Baskerville"/>
              <a:cs typeface="Libre Baskerville"/>
              <a:sym typeface="Libre Baskerville"/>
            </a:endParaRPr>
          </a:p>
          <a:p>
            <a:pPr indent="0" lvl="0" marL="0" rtl="0" algn="l">
              <a:lnSpc>
                <a:spcPct val="115000"/>
              </a:lnSpc>
              <a:spcBef>
                <a:spcPts val="200"/>
              </a:spcBef>
              <a:spcAft>
                <a:spcPts val="0"/>
              </a:spcAft>
              <a:buNone/>
            </a:pPr>
            <a:r>
              <a:rPr b="1" lang="en" sz="1500">
                <a:solidFill>
                  <a:schemeClr val="accent3"/>
                </a:solidFill>
                <a:highlight>
                  <a:srgbClr val="EFEFEF"/>
                </a:highlight>
                <a:latin typeface="Libre Baskerville"/>
                <a:ea typeface="Libre Baskerville"/>
                <a:cs typeface="Libre Baskerville"/>
                <a:sym typeface="Libre Baskerville"/>
              </a:rPr>
              <a:t>Elements of the report:</a:t>
            </a:r>
            <a:r>
              <a:rPr b="1" i="1" lang="en" sz="1300">
                <a:solidFill>
                  <a:schemeClr val="accent3"/>
                </a:solidFill>
                <a:highlight>
                  <a:srgbClr val="EFEFEF"/>
                </a:highlight>
                <a:latin typeface="Libre Baskerville"/>
                <a:ea typeface="Libre Baskerville"/>
                <a:cs typeface="Libre Baskerville"/>
                <a:sym typeface="Libre Baskerville"/>
              </a:rPr>
              <a:t> </a:t>
            </a:r>
            <a:endParaRPr b="1" i="1" sz="1300">
              <a:solidFill>
                <a:schemeClr val="accent3"/>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Names and roles of all employees.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Breakdown of hours worked by each employee for each quarter.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Identify any patterns or trends in employee time.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Total hours worked </a:t>
            </a:r>
            <a:endParaRPr>
              <a:solidFill>
                <a:srgbClr val="374151"/>
              </a:solidFill>
              <a:highlight>
                <a:srgbClr val="EFEFEF"/>
              </a:highlight>
              <a:latin typeface="Libre Baskerville"/>
              <a:ea typeface="Libre Baskerville"/>
              <a:cs typeface="Libre Baskerville"/>
              <a:sym typeface="Libre Baskerville"/>
            </a:endParaRPr>
          </a:p>
          <a:p>
            <a:pPr indent="-317500" lvl="0" marL="685800" rtl="0" algn="l">
              <a:lnSpc>
                <a:spcPct val="115000"/>
              </a:lnSpc>
              <a:spcBef>
                <a:spcPts val="0"/>
              </a:spcBef>
              <a:spcAft>
                <a:spcPts val="0"/>
              </a:spcAft>
              <a:buSzPts val="1400"/>
              <a:buFont typeface="Libre Baskerville"/>
              <a:buChar char="●"/>
            </a:pPr>
            <a:r>
              <a:rPr lang="en">
                <a:solidFill>
                  <a:srgbClr val="374151"/>
                </a:solidFill>
                <a:highlight>
                  <a:srgbClr val="EFEFEF"/>
                </a:highlight>
                <a:latin typeface="Libre Baskerville"/>
                <a:ea typeface="Libre Baskerville"/>
                <a:cs typeface="Libre Baskerville"/>
                <a:sym typeface="Libre Baskerville"/>
              </a:rPr>
              <a:t>Summarize the total hours worked by each employee over the entire year. </a:t>
            </a:r>
            <a:endParaRPr>
              <a:solidFill>
                <a:srgbClr val="374151"/>
              </a:solidFill>
              <a:highlight>
                <a:srgbClr val="EFEFEF"/>
              </a:highlight>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 sz="1200">
                <a:highlight>
                  <a:srgbClr val="FFFFFF"/>
                </a:highlight>
                <a:latin typeface="Libre Baskerville"/>
                <a:ea typeface="Libre Baskerville"/>
                <a:cs typeface="Libre Baskerville"/>
                <a:sym typeface="Libre Baskerville"/>
              </a:rPr>
              <a:t> </a:t>
            </a:r>
            <a:endParaRPr sz="1200">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sz="1500">
              <a:solidFill>
                <a:srgbClr val="2F5496"/>
              </a:solidFill>
              <a:highlight>
                <a:srgbClr val="FFFFFF"/>
              </a:highlight>
            </a:endParaRPr>
          </a:p>
          <a:p>
            <a:pPr indent="0" lvl="0" marL="0" rtl="0" algn="l">
              <a:spcBef>
                <a:spcPts val="0"/>
              </a:spcBef>
              <a:spcAft>
                <a:spcPts val="0"/>
              </a:spcAft>
              <a:buNone/>
            </a:pPr>
            <a:r>
              <a:t/>
            </a:r>
            <a:endParaRPr>
              <a:solidFill>
                <a:srgbClr val="2F5496"/>
              </a:solidFill>
              <a:highlight>
                <a:srgbClr val="FFFFFF"/>
              </a:highlight>
            </a:endParaRPr>
          </a:p>
          <a:p>
            <a:pPr indent="0" lvl="0" marL="0" rtl="0" algn="l">
              <a:spcBef>
                <a:spcPts val="0"/>
              </a:spcBef>
              <a:spcAft>
                <a:spcPts val="0"/>
              </a:spcAft>
              <a:buNone/>
            </a:pPr>
            <a:r>
              <a:t/>
            </a:r>
            <a:endParaRPr>
              <a:solidFill>
                <a:srgbClr val="2F5496"/>
              </a:solidFill>
              <a:highlight>
                <a:srgbClr val="FFFFFF"/>
              </a:highlight>
            </a:endParaRPr>
          </a:p>
        </p:txBody>
      </p:sp>
      <p:sp>
        <p:nvSpPr>
          <p:cNvPr id="142" name="Google Shape;142;p19"/>
          <p:cNvSpPr txBox="1"/>
          <p:nvPr>
            <p:ph type="title"/>
          </p:nvPr>
        </p:nvSpPr>
        <p:spPr>
          <a:xfrm>
            <a:off x="211700" y="447200"/>
            <a:ext cx="85206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666666"/>
                </a:solidFill>
                <a:latin typeface="Georgia"/>
                <a:ea typeface="Georgia"/>
                <a:cs typeface="Georgia"/>
                <a:sym typeface="Georgia"/>
              </a:rPr>
              <a:t>Employee Hours Report Description</a:t>
            </a:r>
            <a:endParaRPr b="1" sz="2900">
              <a:solidFill>
                <a:srgbClr val="666666"/>
              </a:solidFill>
              <a:latin typeface="Georgia"/>
              <a:ea typeface="Georgia"/>
              <a:cs typeface="Georgia"/>
              <a:sym typeface="Georgia"/>
            </a:endParaRPr>
          </a:p>
        </p:txBody>
      </p:sp>
      <p:pic>
        <p:nvPicPr>
          <p:cNvPr id="143" name="Google Shape;143;p19"/>
          <p:cNvPicPr preferRelativeResize="0"/>
          <p:nvPr/>
        </p:nvPicPr>
        <p:blipFill>
          <a:blip r:embed="rId3">
            <a:alphaModFix amt="55000"/>
          </a:blip>
          <a:stretch>
            <a:fillRect/>
          </a:stretch>
        </p:blipFill>
        <p:spPr>
          <a:xfrm>
            <a:off x="7913000" y="3843526"/>
            <a:ext cx="1106375" cy="1106425"/>
          </a:xfrm>
          <a:prstGeom prst="rect">
            <a:avLst/>
          </a:prstGeom>
          <a:noFill/>
          <a:ln>
            <a:noFill/>
          </a:ln>
          <a:effectLst>
            <a:outerShdw blurRad="157163" rotWithShape="0" algn="bl" dir="4620000" dist="57150">
              <a:srgbClr val="999999">
                <a:alpha val="88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7" name="Shape 147"/>
        <p:cNvGrpSpPr/>
        <p:nvPr/>
      </p:nvGrpSpPr>
      <p:grpSpPr>
        <a:xfrm>
          <a:off x="0" y="0"/>
          <a:ext cx="0" cy="0"/>
          <a:chOff x="0" y="0"/>
          <a:chExt cx="0" cy="0"/>
        </a:xfrm>
      </p:grpSpPr>
      <p:pic>
        <p:nvPicPr>
          <p:cNvPr id="148" name="Google Shape;148;p20"/>
          <p:cNvPicPr preferRelativeResize="0"/>
          <p:nvPr/>
        </p:nvPicPr>
        <p:blipFill>
          <a:blip r:embed="rId3">
            <a:alphaModFix/>
          </a:blip>
          <a:stretch>
            <a:fillRect/>
          </a:stretch>
        </p:blipFill>
        <p:spPr>
          <a:xfrm>
            <a:off x="3646025" y="970500"/>
            <a:ext cx="5303075" cy="3873901"/>
          </a:xfrm>
          <a:prstGeom prst="rect">
            <a:avLst/>
          </a:prstGeom>
          <a:noFill/>
          <a:ln cap="flat" cmpd="sng" w="28575">
            <a:solidFill>
              <a:schemeClr val="accent3"/>
            </a:solidFill>
            <a:prstDash val="solid"/>
            <a:round/>
            <a:headEnd len="sm" w="sm" type="none"/>
            <a:tailEnd len="sm" w="sm" type="none"/>
          </a:ln>
        </p:spPr>
      </p:pic>
      <p:sp>
        <p:nvSpPr>
          <p:cNvPr id="149" name="Google Shape;149;p20"/>
          <p:cNvSpPr txBox="1"/>
          <p:nvPr>
            <p:ph type="title"/>
          </p:nvPr>
        </p:nvSpPr>
        <p:spPr>
          <a:xfrm>
            <a:off x="125525" y="281475"/>
            <a:ext cx="3405900" cy="594900"/>
          </a:xfrm>
          <a:prstGeom prst="rect">
            <a:avLst/>
          </a:prstGeom>
          <a:ln cap="flat" cmpd="sng" w="2857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900">
                <a:solidFill>
                  <a:srgbClr val="666666"/>
                </a:solidFill>
                <a:latin typeface="Georgia"/>
                <a:ea typeface="Georgia"/>
                <a:cs typeface="Georgia"/>
                <a:sym typeface="Georgia"/>
              </a:rPr>
              <a:t>Employee Roles</a:t>
            </a:r>
            <a:endParaRPr b="1" sz="2900">
              <a:solidFill>
                <a:srgbClr val="666666"/>
              </a:solidFill>
              <a:latin typeface="Georgia"/>
              <a:ea typeface="Georgia"/>
              <a:cs typeface="Georgia"/>
              <a:sym typeface="Georgia"/>
            </a:endParaRPr>
          </a:p>
        </p:txBody>
      </p:sp>
      <p:sp>
        <p:nvSpPr>
          <p:cNvPr id="150" name="Google Shape;150;p20"/>
          <p:cNvSpPr txBox="1"/>
          <p:nvPr>
            <p:ph idx="1" type="body"/>
          </p:nvPr>
        </p:nvSpPr>
        <p:spPr>
          <a:xfrm>
            <a:off x="408875" y="1099025"/>
            <a:ext cx="29586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Libre Baskerville"/>
                <a:ea typeface="Libre Baskerville"/>
                <a:cs typeface="Libre Baskerville"/>
                <a:sym typeface="Libre Baskerville"/>
              </a:rPr>
              <a:t>Janet Collins- Finances and Payroll</a:t>
            </a:r>
            <a:endParaRPr b="1" sz="1400">
              <a:latin typeface="Libre Baskerville"/>
              <a:ea typeface="Libre Baskerville"/>
              <a:cs typeface="Libre Baskerville"/>
              <a:sym typeface="Libre Baskerville"/>
            </a:endParaRPr>
          </a:p>
          <a:p>
            <a:pPr indent="0" lvl="0" marL="0" rtl="0" algn="l">
              <a:spcBef>
                <a:spcPts val="1600"/>
              </a:spcBef>
              <a:spcAft>
                <a:spcPts val="0"/>
              </a:spcAft>
              <a:buNone/>
            </a:pPr>
            <a:r>
              <a:rPr b="1" lang="en" sz="1400">
                <a:latin typeface="Libre Baskerville"/>
                <a:ea typeface="Libre Baskerville"/>
                <a:cs typeface="Libre Baskerville"/>
                <a:sym typeface="Libre Baskerville"/>
              </a:rPr>
              <a:t>Roz </a:t>
            </a:r>
            <a:r>
              <a:rPr b="1" lang="en" sz="1400">
                <a:latin typeface="Libre Baskerville"/>
                <a:ea typeface="Libre Baskerville"/>
                <a:cs typeface="Libre Baskerville"/>
                <a:sym typeface="Libre Baskerville"/>
              </a:rPr>
              <a:t>Murphy - Marketing</a:t>
            </a:r>
            <a:endParaRPr b="1" sz="1400">
              <a:latin typeface="Libre Baskerville"/>
              <a:ea typeface="Libre Baskerville"/>
              <a:cs typeface="Libre Baskerville"/>
              <a:sym typeface="Libre Baskerville"/>
            </a:endParaRPr>
          </a:p>
          <a:p>
            <a:pPr indent="0" lvl="0" marL="0" rtl="0" algn="l">
              <a:spcBef>
                <a:spcPts val="1600"/>
              </a:spcBef>
              <a:spcAft>
                <a:spcPts val="0"/>
              </a:spcAft>
              <a:buNone/>
            </a:pPr>
            <a:r>
              <a:rPr b="1" lang="en" sz="1400">
                <a:latin typeface="Libre Baskerville"/>
                <a:ea typeface="Libre Baskerville"/>
                <a:cs typeface="Libre Baskerville"/>
                <a:sym typeface="Libre Baskerville"/>
              </a:rPr>
              <a:t>Bob Ulrich - Marketing Assistant</a:t>
            </a:r>
            <a:endParaRPr b="1" sz="1400">
              <a:latin typeface="Libre Baskerville"/>
              <a:ea typeface="Libre Baskerville"/>
              <a:cs typeface="Libre Baskerville"/>
              <a:sym typeface="Libre Baskerville"/>
            </a:endParaRPr>
          </a:p>
          <a:p>
            <a:pPr indent="0" lvl="0" marL="0" rtl="0" algn="l">
              <a:spcBef>
                <a:spcPts val="1600"/>
              </a:spcBef>
              <a:spcAft>
                <a:spcPts val="0"/>
              </a:spcAft>
              <a:buNone/>
            </a:pPr>
            <a:r>
              <a:rPr b="1" lang="en" sz="1400">
                <a:latin typeface="Libre Baskerville"/>
                <a:ea typeface="Libre Baskerville"/>
                <a:cs typeface="Libre Baskerville"/>
                <a:sym typeface="Libre Baskerville"/>
              </a:rPr>
              <a:t>Maria Constanza - Distribution Manager</a:t>
            </a:r>
            <a:endParaRPr b="1" sz="1400">
              <a:latin typeface="Libre Baskerville"/>
              <a:ea typeface="Libre Baskerville"/>
              <a:cs typeface="Libre Baskerville"/>
              <a:sym typeface="Libre Baskerville"/>
            </a:endParaRPr>
          </a:p>
          <a:p>
            <a:pPr indent="0" lvl="0" marL="0" rtl="0" algn="l">
              <a:spcBef>
                <a:spcPts val="1600"/>
              </a:spcBef>
              <a:spcAft>
                <a:spcPts val="0"/>
              </a:spcAft>
              <a:buNone/>
            </a:pPr>
            <a:r>
              <a:rPr b="1" lang="en" sz="1400">
                <a:latin typeface="Libre Baskerville"/>
                <a:ea typeface="Libre Baskerville"/>
                <a:cs typeface="Libre Baskerville"/>
                <a:sym typeface="Libre Baskerville"/>
              </a:rPr>
              <a:t>Henry Doyle - Production Line Manager</a:t>
            </a:r>
            <a:endParaRPr b="1" sz="1400">
              <a:latin typeface="Libre Baskerville"/>
              <a:ea typeface="Libre Baskerville"/>
              <a:cs typeface="Libre Baskerville"/>
              <a:sym typeface="Libre Baskerville"/>
            </a:endParaRPr>
          </a:p>
          <a:p>
            <a:pPr indent="0" lvl="0" marL="0" rtl="0" algn="l">
              <a:spcBef>
                <a:spcPts val="1600"/>
              </a:spcBef>
              <a:spcAft>
                <a:spcPts val="0"/>
              </a:spcAft>
              <a:buNone/>
            </a:pPr>
            <a:r>
              <a:rPr b="1" lang="en" sz="1400">
                <a:latin typeface="Libre Baskerville"/>
                <a:ea typeface="Libre Baskerville"/>
                <a:cs typeface="Libre Baskerville"/>
                <a:sym typeface="Libre Baskerville"/>
              </a:rPr>
              <a:t>Production consists of 20 member crew.</a:t>
            </a:r>
            <a:endParaRPr b="1" sz="1400">
              <a:latin typeface="Libre Baskerville"/>
              <a:ea typeface="Libre Baskerville"/>
              <a:cs typeface="Libre Baskerville"/>
              <a:sym typeface="Libre Baskerville"/>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875950" y="308400"/>
            <a:ext cx="3275100" cy="6078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accent3"/>
                </a:solidFill>
                <a:latin typeface="Georgia"/>
                <a:ea typeface="Georgia"/>
                <a:cs typeface="Georgia"/>
                <a:sym typeface="Georgia"/>
              </a:rPr>
              <a:t>Report Results</a:t>
            </a:r>
            <a:endParaRPr b="1" sz="2900">
              <a:solidFill>
                <a:schemeClr val="accent3"/>
              </a:solidFill>
              <a:latin typeface="Georgia"/>
              <a:ea typeface="Georgia"/>
              <a:cs typeface="Georgia"/>
              <a:sym typeface="Georgia"/>
            </a:endParaRPr>
          </a:p>
        </p:txBody>
      </p:sp>
      <p:pic>
        <p:nvPicPr>
          <p:cNvPr id="156" name="Google Shape;156;p21"/>
          <p:cNvPicPr preferRelativeResize="0"/>
          <p:nvPr/>
        </p:nvPicPr>
        <p:blipFill>
          <a:blip r:embed="rId3">
            <a:alphaModFix/>
          </a:blip>
          <a:stretch>
            <a:fillRect/>
          </a:stretch>
        </p:blipFill>
        <p:spPr>
          <a:xfrm>
            <a:off x="5121800" y="661300"/>
            <a:ext cx="3401700" cy="3820900"/>
          </a:xfrm>
          <a:prstGeom prst="rect">
            <a:avLst/>
          </a:prstGeom>
          <a:noFill/>
          <a:ln>
            <a:noFill/>
          </a:ln>
        </p:spPr>
      </p:pic>
      <p:pic>
        <p:nvPicPr>
          <p:cNvPr id="157" name="Google Shape;157;p21"/>
          <p:cNvPicPr preferRelativeResize="0"/>
          <p:nvPr/>
        </p:nvPicPr>
        <p:blipFill>
          <a:blip r:embed="rId4">
            <a:alphaModFix/>
          </a:blip>
          <a:stretch>
            <a:fillRect/>
          </a:stretch>
        </p:blipFill>
        <p:spPr>
          <a:xfrm>
            <a:off x="1643337" y="1090614"/>
            <a:ext cx="1740325" cy="3863599"/>
          </a:xfrm>
          <a:prstGeom prst="rect">
            <a:avLst/>
          </a:prstGeom>
          <a:noFill/>
          <a:ln cap="flat" cmpd="sng" w="38100">
            <a:solidFill>
              <a:schemeClr val="accent3"/>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