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Миска салата с жареным рисом, варёными яйцами и палочками для еды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Тарелка с рублеными котлетами из лосося, салатом и хумусом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Тарелка пасты папарделле с зелёным маслом из петрушки, жареным фундуком и стружкой сыра пармезан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миска салата с жареным рисом, варёными яйцами и палочками для еды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Тарелка пасты папарделле с зелёным маслом из петрушки, жареным фундуком и стружкой сыра пармезан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Москва, 2022 г."/>
          <p:cNvSpPr txBox="1"/>
          <p:nvPr>
            <p:ph type="body" idx="21"/>
          </p:nvPr>
        </p:nvSpPr>
        <p:spPr>
          <a:xfrm>
            <a:off x="1206499" y="12239011"/>
            <a:ext cx="21971002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0"/>
            </a:lvl1pPr>
          </a:lstStyle>
          <a:p>
            <a:pPr/>
            <a:r>
              <a:t>Москва, 2022 г.</a:t>
            </a:r>
          </a:p>
        </p:txBody>
      </p:sp>
      <p:sp>
        <p:nvSpPr>
          <p:cNvPr id="152" name="Классификация известных методов определения заимствований в исходных кодах программ"/>
          <p:cNvSpPr txBox="1"/>
          <p:nvPr>
            <p:ph type="ctrTitle"/>
          </p:nvPr>
        </p:nvSpPr>
        <p:spPr>
          <a:xfrm>
            <a:off x="1727827" y="4075407"/>
            <a:ext cx="21971004" cy="4648201"/>
          </a:xfrm>
          <a:prstGeom prst="rect">
            <a:avLst/>
          </a:prstGeom>
        </p:spPr>
        <p:txBody>
          <a:bodyPr/>
          <a:lstStyle>
            <a:lvl1pPr algn="ctr">
              <a:defRPr spc="-188" sz="9400"/>
            </a:lvl1pPr>
          </a:lstStyle>
          <a:p>
            <a:pPr/>
            <a:r>
              <a:t>Классификация известных методов определения заимствований в исходных кодах программ</a:t>
            </a:r>
          </a:p>
        </p:txBody>
      </p:sp>
      <p:sp>
        <p:nvSpPr>
          <p:cNvPr id="153" name="Министерство науки и высшего образования Российской Федерации…"/>
          <p:cNvSpPr txBox="1"/>
          <p:nvPr>
            <p:ph type="subTitle" sz="half" idx="1"/>
          </p:nvPr>
        </p:nvSpPr>
        <p:spPr>
          <a:xfrm>
            <a:off x="6108993" y="945643"/>
            <a:ext cx="17465522" cy="3921231"/>
          </a:xfrm>
          <a:prstGeom prst="rect">
            <a:avLst/>
          </a:prstGeom>
        </p:spPr>
        <p:txBody>
          <a:bodyPr/>
          <a:lstStyle/>
          <a:p>
            <a:pPr algn="ctr" defTabSz="274320">
              <a:spcBef>
                <a:spcPts val="700"/>
              </a:spcBef>
              <a:defRPr sz="324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Министерство науки и высшего образования Российской Федерации</a:t>
            </a:r>
          </a:p>
          <a:p>
            <a:pPr algn="ctr" defTabSz="274320">
              <a:spcBef>
                <a:spcPts val="700"/>
              </a:spcBef>
              <a:defRPr sz="324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Федеральное государственное бюджетное образовательное учреждение высшего образования </a:t>
            </a:r>
          </a:p>
          <a:p>
            <a:pPr algn="ctr" defTabSz="274320">
              <a:spcBef>
                <a:spcPts val="700"/>
              </a:spcBef>
              <a:defRPr sz="324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«Московский государственный технический университетимени Н.Э. Баумана</a:t>
            </a:r>
          </a:p>
          <a:p>
            <a:pPr algn="ctr" defTabSz="274320">
              <a:spcBef>
                <a:spcPts val="700"/>
              </a:spcBef>
              <a:defRPr sz="324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(национальный исследовательский университет)»</a:t>
            </a:r>
            <a:br/>
            <a:r>
              <a:t>(МГТУ им. Н.Э. Баумана) </a:t>
            </a:r>
            <a:endParaRPr b="0"/>
          </a:p>
        </p:txBody>
      </p:sp>
      <p:pic>
        <p:nvPicPr>
          <p:cNvPr id="154" name="bmstu.png" descr="bmstu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6928" y="798964"/>
            <a:ext cx="2870873" cy="329750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Студент: Чепиго Д.С., ИУ7-54Б…"/>
          <p:cNvSpPr txBox="1"/>
          <p:nvPr/>
        </p:nvSpPr>
        <p:spPr>
          <a:xfrm>
            <a:off x="8342593" y="9532397"/>
            <a:ext cx="15501103" cy="3102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r" defTabSz="457200">
              <a:spcBef>
                <a:spcPts val="1200"/>
              </a:spcBef>
              <a:defRPr b="1" sz="51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Студент: Чепиго Д.С., ИУ7-54Б</a:t>
            </a:r>
          </a:p>
          <a:p>
            <a:pPr algn="r" defTabSz="457200">
              <a:spcBef>
                <a:spcPts val="1200"/>
              </a:spcBef>
              <a:defRPr b="1" sz="51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Руководитель: Майков К.А.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Цель и задач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Цель и задачи</a:t>
            </a:r>
          </a:p>
        </p:txBody>
      </p:sp>
      <p:sp>
        <p:nvSpPr>
          <p:cNvPr id="158" name="Цель работы —  провести обзор существующих алгоритмических реализаций известных методов определения заимствований в исходных кодах программ.…"/>
          <p:cNvSpPr txBox="1"/>
          <p:nvPr>
            <p:ph type="body" idx="1"/>
          </p:nvPr>
        </p:nvSpPr>
        <p:spPr>
          <a:xfrm>
            <a:off x="1064319" y="2969264"/>
            <a:ext cx="22676536" cy="10021023"/>
          </a:xfrm>
          <a:prstGeom prst="rect">
            <a:avLst/>
          </a:prstGeom>
        </p:spPr>
        <p:txBody>
          <a:bodyPr/>
          <a:lstStyle/>
          <a:p>
            <a:pPr defTabSz="792479">
              <a:spcBef>
                <a:spcPts val="1700"/>
              </a:spcBef>
              <a:defRPr spc="-52" sz="5280"/>
            </a:pPr>
            <a:r>
              <a:rPr b="1"/>
              <a:t>Цель работы </a:t>
            </a:r>
            <a:r>
              <a:t>—  провести обзор существующих алгоритмических реализаций известных методов определения заимствований в исходных кодах программ.</a:t>
            </a:r>
          </a:p>
          <a:p>
            <a:pPr defTabSz="792479">
              <a:spcBef>
                <a:spcPts val="1700"/>
              </a:spcBef>
              <a:defRPr spc="-52" sz="5280"/>
            </a:pPr>
            <a:r>
              <a:rPr b="1"/>
              <a:t>Задачи</a:t>
            </a:r>
            <a:r>
              <a:t>:</a:t>
            </a:r>
          </a:p>
          <a:p>
            <a:pPr defTabSz="792479">
              <a:spcBef>
                <a:spcPts val="1700"/>
              </a:spcBef>
              <a:defRPr spc="-52" sz="5280"/>
            </a:pPr>
            <a:r>
              <a:t>— провести анализ предметной области и обзор существующих решений;</a:t>
            </a:r>
          </a:p>
          <a:p>
            <a:pPr defTabSz="792479">
              <a:spcBef>
                <a:spcPts val="1700"/>
              </a:spcBef>
              <a:defRPr spc="-52" sz="5280"/>
            </a:pPr>
            <a:r>
              <a:t>— установить критерии принадлежности программного кода к категории плагиата;</a:t>
            </a:r>
          </a:p>
          <a:p>
            <a:pPr defTabSz="792479">
              <a:spcBef>
                <a:spcPts val="1700"/>
              </a:spcBef>
              <a:defRPr spc="-52" sz="5280"/>
            </a:pPr>
            <a:r>
              <a:t>— сформулировать критерии сравнения методов;</a:t>
            </a:r>
          </a:p>
          <a:p>
            <a:pPr defTabSz="792479">
              <a:spcBef>
                <a:spcPts val="1700"/>
              </a:spcBef>
              <a:defRPr spc="-52" sz="5280"/>
            </a:pPr>
            <a:r>
              <a:t>— классифицировать существующие методы определения заимствований в исходных кодах программ.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Области применения определения заимствований в исходных кодах программ:…"/>
          <p:cNvSpPr txBox="1"/>
          <p:nvPr>
            <p:ph type="body" idx="1"/>
          </p:nvPr>
        </p:nvSpPr>
        <p:spPr>
          <a:xfrm>
            <a:off x="1253893" y="3381693"/>
            <a:ext cx="22629866" cy="9122823"/>
          </a:xfrm>
          <a:prstGeom prst="rect">
            <a:avLst/>
          </a:prstGeom>
        </p:spPr>
        <p:txBody>
          <a:bodyPr/>
          <a:lstStyle/>
          <a:p>
            <a:pPr>
              <a:defRPr spc="-64" sz="6400"/>
            </a:pPr>
            <a:r>
              <a:t>Области применения определения заимствований в исходных кодах программ:</a:t>
            </a:r>
          </a:p>
          <a:p>
            <a:pPr>
              <a:defRPr spc="-64" sz="6400"/>
            </a:pPr>
            <a:r>
              <a:t>— cфера образования;</a:t>
            </a:r>
          </a:p>
          <a:p>
            <a:pPr>
              <a:defRPr spc="-64" sz="6400"/>
            </a:pPr>
            <a:r>
              <a:t>— соревнования по программированию;</a:t>
            </a:r>
          </a:p>
          <a:p>
            <a:pPr>
              <a:defRPr spc="-64" sz="6400"/>
            </a:pPr>
            <a:r>
              <a:t>— разработка программного обеспечения.</a:t>
            </a:r>
          </a:p>
        </p:txBody>
      </p:sp>
      <p:sp>
        <p:nvSpPr>
          <p:cNvPr id="161" name="Анализ предметной област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Анализ предметной области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Рассмотрены следующие методы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Рассмотрены следующие методы:</a:t>
            </a:r>
          </a:p>
        </p:txBody>
      </p:sp>
      <p:sp>
        <p:nvSpPr>
          <p:cNvPr id="164" name="— метод сравнения текста;…"/>
          <p:cNvSpPr txBox="1"/>
          <p:nvPr>
            <p:ph type="body" idx="1"/>
          </p:nvPr>
        </p:nvSpPr>
        <p:spPr>
          <a:xfrm>
            <a:off x="1206500" y="3558993"/>
            <a:ext cx="21971000" cy="8940628"/>
          </a:xfrm>
          <a:prstGeom prst="rect">
            <a:avLst/>
          </a:prstGeom>
        </p:spPr>
        <p:txBody>
          <a:bodyPr/>
          <a:lstStyle/>
          <a:p>
            <a:pPr>
              <a:defRPr spc="-62" sz="6200"/>
            </a:pPr>
            <a:r>
              <a:t>— метод сравнения текста;</a:t>
            </a:r>
          </a:p>
          <a:p>
            <a:pPr>
              <a:defRPr spc="-62" sz="6200"/>
            </a:pPr>
            <a:r>
              <a:t>— метод сравнения токенов;</a:t>
            </a:r>
          </a:p>
          <a:p>
            <a:pPr>
              <a:defRPr spc="-62" sz="6200"/>
            </a:pPr>
            <a:r>
              <a:t>— метод сравнения метрик;</a:t>
            </a:r>
          </a:p>
          <a:p>
            <a:pPr>
              <a:defRPr spc="-62" sz="6200"/>
            </a:pPr>
            <a:r>
              <a:t>— метод сравнения деревьев;</a:t>
            </a:r>
          </a:p>
          <a:p>
            <a:pPr>
              <a:defRPr spc="-62" sz="6200"/>
            </a:pPr>
            <a:r>
              <a:t>— метод низкоуровневого сравнения кода.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Метод сравнения текста"/>
          <p:cNvSpPr txBox="1"/>
          <p:nvPr>
            <p:ph type="title"/>
          </p:nvPr>
        </p:nvSpPr>
        <p:spPr>
          <a:xfrm>
            <a:off x="1206500" y="1079500"/>
            <a:ext cx="10198078" cy="6846007"/>
          </a:xfrm>
          <a:prstGeom prst="rect">
            <a:avLst/>
          </a:prstGeom>
        </p:spPr>
        <p:txBody>
          <a:bodyPr/>
          <a:lstStyle/>
          <a:p>
            <a:pPr/>
            <a:r>
              <a:t>Метод сравнения текста</a:t>
            </a:r>
          </a:p>
        </p:txBody>
      </p:sp>
      <p:sp>
        <p:nvSpPr>
          <p:cNvPr id="167" name="Заключается в сравнении текстовых представлений программ на основе таких метрик, как:…"/>
          <p:cNvSpPr txBox="1"/>
          <p:nvPr>
            <p:ph type="body" sz="half" idx="1"/>
          </p:nvPr>
        </p:nvSpPr>
        <p:spPr>
          <a:xfrm>
            <a:off x="1206500" y="4248504"/>
            <a:ext cx="11194528" cy="8256012"/>
          </a:xfrm>
          <a:prstGeom prst="rect">
            <a:avLst/>
          </a:prstGeom>
        </p:spPr>
        <p:txBody>
          <a:bodyPr/>
          <a:lstStyle/>
          <a:p>
            <a:pPr>
              <a:defRPr spc="-50" sz="5000"/>
            </a:pPr>
            <a:r>
              <a:t>Заключается в сравнении текстовых представлений программ на основе таких метрик, как:</a:t>
            </a:r>
          </a:p>
          <a:p>
            <a:pPr>
              <a:defRPr spc="-50" sz="5000"/>
            </a:pPr>
            <a:r>
              <a:t>— расстояние Жаккара;</a:t>
            </a:r>
          </a:p>
          <a:p>
            <a:pPr>
              <a:defRPr spc="-50" sz="5000"/>
            </a:pPr>
            <a:r>
              <a:t>— расстояние Джаро-Виклера;</a:t>
            </a:r>
          </a:p>
          <a:p>
            <a:pPr>
              <a:defRPr spc="-50" sz="5000"/>
            </a:pPr>
            <a:r>
              <a:t>— расстояние Левенштейна;</a:t>
            </a:r>
          </a:p>
          <a:p>
            <a:pPr>
              <a:defRPr spc="-50" sz="5000"/>
            </a:pPr>
            <a:r>
              <a:t>— Колмогоровская сложность.</a:t>
            </a:r>
          </a:p>
        </p:txBody>
      </p:sp>
      <p:sp>
        <p:nvSpPr>
          <p:cNvPr id="168" name="Метод сравнения токенов"/>
          <p:cNvSpPr txBox="1"/>
          <p:nvPr/>
        </p:nvSpPr>
        <p:spPr>
          <a:xfrm>
            <a:off x="13608439" y="1079500"/>
            <a:ext cx="10198078" cy="3355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Метод сравнения токенов</a:t>
            </a:r>
          </a:p>
        </p:txBody>
      </p:sp>
      <p:sp>
        <p:nvSpPr>
          <p:cNvPr id="169" name="Метод основан на преобразовании программы в токены.…"/>
          <p:cNvSpPr txBox="1"/>
          <p:nvPr/>
        </p:nvSpPr>
        <p:spPr>
          <a:xfrm>
            <a:off x="13050989" y="4248504"/>
            <a:ext cx="11338379" cy="9199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</a:defRPr>
            </a:pPr>
            <a:r>
              <a:t>Метод основан на преобразовании программы в токены. 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</a:defRPr>
            </a:pPr>
            <a:r>
              <a:t>Процесс токенизации: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</a:defRPr>
            </a:pPr>
            <a:r>
              <a:t>— каждому оператору присваивает уникальный идентификатор;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</a:defRPr>
            </a:pPr>
            <a:r>
              <a:t>— по полученным идентификаторам строится строка;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</a:defRPr>
            </a:pPr>
            <a:r>
              <a:t>— полученные строки сравниваются любым доступным способом.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Метод сравнения метрик"/>
          <p:cNvSpPr txBox="1"/>
          <p:nvPr>
            <p:ph type="title"/>
          </p:nvPr>
        </p:nvSpPr>
        <p:spPr>
          <a:xfrm>
            <a:off x="1206500" y="1079500"/>
            <a:ext cx="9578507" cy="5707352"/>
          </a:xfrm>
          <a:prstGeom prst="rect">
            <a:avLst/>
          </a:prstGeom>
        </p:spPr>
        <p:txBody>
          <a:bodyPr/>
          <a:lstStyle>
            <a:lvl1pPr>
              <a:defRPr spc="-164" sz="8200"/>
            </a:lvl1pPr>
          </a:lstStyle>
          <a:p>
            <a:pPr/>
            <a:r>
              <a:t>Метод сравнения метрик</a:t>
            </a:r>
          </a:p>
        </p:txBody>
      </p:sp>
      <p:sp>
        <p:nvSpPr>
          <p:cNvPr id="172" name="Данный метод сравнивает код после этапа компиляции или интерпретации.…"/>
          <p:cNvSpPr txBox="1"/>
          <p:nvPr>
            <p:ph type="body" sz="half" idx="1"/>
          </p:nvPr>
        </p:nvSpPr>
        <p:spPr>
          <a:xfrm>
            <a:off x="12516608" y="4793531"/>
            <a:ext cx="10877926" cy="8256011"/>
          </a:xfrm>
          <a:prstGeom prst="rect">
            <a:avLst/>
          </a:prstGeom>
        </p:spPr>
        <p:txBody>
          <a:bodyPr/>
          <a:lstStyle/>
          <a:p>
            <a:pPr>
              <a:defRPr spc="-51" sz="5100"/>
            </a:pPr>
            <a:r>
              <a:t>Данный метод сравнивает код после этапа компиляции или интерпретации. </a:t>
            </a:r>
          </a:p>
          <a:p>
            <a:pPr>
              <a:defRPr spc="-51" sz="5100"/>
            </a:pPr>
            <a:r>
              <a:t>В зависимости от специфики языка программирования, такой подход может показывать разную точность.</a:t>
            </a:r>
          </a:p>
        </p:txBody>
      </p:sp>
      <p:sp>
        <p:nvSpPr>
          <p:cNvPr id="173" name="Метод низкоуровневого сравнения кода"/>
          <p:cNvSpPr txBox="1"/>
          <p:nvPr/>
        </p:nvSpPr>
        <p:spPr>
          <a:xfrm>
            <a:off x="11638727" y="1079500"/>
            <a:ext cx="12633688" cy="5707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>
              <a:lnSpc>
                <a:spcPct val="80000"/>
              </a:lnSpc>
              <a:defRPr b="1" spc="-164" sz="8200">
                <a:solidFill>
                  <a:srgbClr val="000000"/>
                </a:solidFill>
              </a:defRPr>
            </a:lvl1pPr>
          </a:lstStyle>
          <a:p>
            <a:pPr/>
            <a:r>
              <a:t>Метод низкоуровневого сравнения кода</a:t>
            </a:r>
          </a:p>
        </p:txBody>
      </p:sp>
      <p:sp>
        <p:nvSpPr>
          <p:cNvPr id="174" name="Метод дополняет алгоритмы токенизации. На их основе он определяет метрики, например:…"/>
          <p:cNvSpPr txBox="1"/>
          <p:nvPr/>
        </p:nvSpPr>
        <p:spPr>
          <a:xfrm>
            <a:off x="1030556" y="4793531"/>
            <a:ext cx="10579126" cy="825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08990">
              <a:spcBef>
                <a:spcPts val="1700"/>
              </a:spcBef>
              <a:defRPr spc="-53" sz="5390">
                <a:solidFill>
                  <a:srgbClr val="000000"/>
                </a:solidFill>
              </a:defRPr>
            </a:pPr>
            <a:r>
              <a:t>Метод дополняет алгоритмы токенизации. На их основе он определяет метрики, например:</a:t>
            </a:r>
          </a:p>
          <a:p>
            <a:pPr algn="l" defTabSz="808990">
              <a:spcBef>
                <a:spcPts val="1700"/>
              </a:spcBef>
              <a:defRPr spc="-53" sz="5390">
                <a:solidFill>
                  <a:srgbClr val="000000"/>
                </a:solidFill>
              </a:defRPr>
            </a:pPr>
            <a:r>
              <a:t>—количество условных</a:t>
            </a:r>
            <a:r>
              <a:rPr spc="-48" sz="4900"/>
              <a:t> </a:t>
            </a:r>
            <a:r>
              <a:t>конструкций;</a:t>
            </a:r>
          </a:p>
          <a:p>
            <a:pPr algn="l" defTabSz="808990">
              <a:spcBef>
                <a:spcPts val="1700"/>
              </a:spcBef>
              <a:defRPr spc="-53" sz="5390">
                <a:solidFill>
                  <a:srgbClr val="000000"/>
                </a:solidFill>
              </a:defRPr>
            </a:pPr>
            <a:r>
              <a:t>—количество используемых циклов;</a:t>
            </a:r>
          </a:p>
          <a:p>
            <a:pPr algn="l" defTabSz="808990">
              <a:spcBef>
                <a:spcPts val="1700"/>
              </a:spcBef>
              <a:defRPr spc="-53" sz="5390">
                <a:solidFill>
                  <a:srgbClr val="000000"/>
                </a:solidFill>
              </a:defRPr>
            </a:pPr>
            <a:r>
              <a:t>— количество глобальных переменных.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Метод сравнения деревье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Метод сравнения деревьев</a:t>
            </a:r>
          </a:p>
        </p:txBody>
      </p:sp>
      <p:sp>
        <p:nvSpPr>
          <p:cNvPr id="177" name="Подход  основан на представлении кода в виде абстрактного синтаксического дерева. Таким образом, метод состоит из двух этапов: построение деревьев и их анализ, любым доступным способом."/>
          <p:cNvSpPr txBox="1"/>
          <p:nvPr>
            <p:ph type="body" sz="half" idx="1"/>
          </p:nvPr>
        </p:nvSpPr>
        <p:spPr>
          <a:xfrm>
            <a:off x="1206500" y="3798265"/>
            <a:ext cx="11587531" cy="8256012"/>
          </a:xfrm>
          <a:prstGeom prst="rect">
            <a:avLst/>
          </a:prstGeom>
        </p:spPr>
        <p:txBody>
          <a:bodyPr/>
          <a:lstStyle/>
          <a:p>
            <a:pPr/>
            <a:r>
              <a:t>Подход  основан на представлении кода в виде абстрактного синтаксического дерева. Таким образом, метод состоит из двух этапов: построение деревьев и их анализ, любым доступным способом.</a:t>
            </a:r>
          </a:p>
        </p:txBody>
      </p:sp>
      <p:pic>
        <p:nvPicPr>
          <p:cNvPr id="178" name="ast2.png" descr="ast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20072" y="2939562"/>
            <a:ext cx="9569059" cy="7836876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Пример абстрактного синтаксического дерева для выражения while (x &gt; 0) x = x - 1."/>
          <p:cNvSpPr txBox="1"/>
          <p:nvPr/>
        </p:nvSpPr>
        <p:spPr>
          <a:xfrm>
            <a:off x="13327848" y="11201400"/>
            <a:ext cx="10353508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94360">
              <a:spcBef>
                <a:spcPts val="1200"/>
              </a:spcBef>
              <a:defRPr spc="-39" sz="3960">
                <a:solidFill>
                  <a:srgbClr val="000000"/>
                </a:solidFill>
              </a:defRPr>
            </a:lvl1pPr>
          </a:lstStyle>
          <a:p>
            <a:pPr/>
            <a:r>
              <a:t>Пример абстрактного синтаксического дерева для выражения while (x &gt; 0) x = x - 1.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Критерии принадлежности кода к плагиату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2340805">
              <a:defRPr spc="-163" sz="8160"/>
            </a:lvl1pPr>
          </a:lstStyle>
          <a:p>
            <a:pPr/>
            <a:r>
              <a:t>Критерии принадлежности кода к плагиату</a:t>
            </a:r>
          </a:p>
        </p:txBody>
      </p:sp>
      <p:sp>
        <p:nvSpPr>
          <p:cNvPr id="182" name="Программный код скопирован без каких-либо изменений.…"/>
          <p:cNvSpPr txBox="1"/>
          <p:nvPr>
            <p:ph type="body" idx="1"/>
          </p:nvPr>
        </p:nvSpPr>
        <p:spPr>
          <a:xfrm>
            <a:off x="1156174" y="2959077"/>
            <a:ext cx="22071652" cy="9711316"/>
          </a:xfrm>
          <a:prstGeom prst="rect">
            <a:avLst/>
          </a:prstGeom>
        </p:spPr>
        <p:txBody>
          <a:bodyPr/>
          <a:lstStyle/>
          <a:p>
            <a:pPr defTabSz="503555">
              <a:spcBef>
                <a:spcPts val="1000"/>
              </a:spcBef>
              <a:defRPr spc="-50" sz="5063"/>
            </a:pPr>
          </a:p>
          <a:p>
            <a:pPr marL="621374" indent="-621374" defTabSz="503555">
              <a:spcBef>
                <a:spcPts val="1000"/>
              </a:spcBef>
              <a:buSzPct val="100000"/>
              <a:buAutoNum type="arabicPeriod" startAt="1"/>
              <a:defRPr spc="-50" sz="5063"/>
            </a:pPr>
            <a:r>
              <a:t>Программный код скопирован без каких-либо изменений.</a:t>
            </a:r>
          </a:p>
          <a:p>
            <a:pPr marL="621374" indent="-621374" defTabSz="503555">
              <a:spcBef>
                <a:spcPts val="1000"/>
              </a:spcBef>
              <a:buSzPct val="100000"/>
              <a:buAutoNum type="arabicPeriod" startAt="1"/>
              <a:defRPr spc="-50" sz="5063"/>
            </a:pPr>
            <a:r>
              <a:t>Код скопирован с «косметическими» заменами идентификаторов.</a:t>
            </a:r>
          </a:p>
          <a:p>
            <a:pPr marL="621374" indent="-621374" defTabSz="503555">
              <a:spcBef>
                <a:spcPts val="1000"/>
              </a:spcBef>
              <a:buSzPct val="100000"/>
              <a:buAutoNum type="arabicPeriod" startAt="1"/>
              <a:defRPr spc="-50" sz="5063"/>
            </a:pPr>
            <a:r>
              <a:t>Код может включать заимствования второго типа и модифицирован путем добавления, редактирование или удаления его фрагментов или бесполезных участков кода. Также возможны изменения порядка, не влияющие на логику самой программы.</a:t>
            </a:r>
          </a:p>
          <a:p>
            <a:pPr marL="621374" indent="-621374" defTabSz="503555">
              <a:spcBef>
                <a:spcPts val="1000"/>
              </a:spcBef>
              <a:buSzPct val="100000"/>
              <a:buAutoNum type="arabicPeriod" startAt="1"/>
              <a:defRPr spc="-50" sz="5063"/>
            </a:pPr>
            <a:r>
              <a:t>Программа некоторым образом переписана с общим сохранением логики работы и функциональности, однако синтаксически она может абсолютно отличаться от оригинала.</a:t>
            </a:r>
          </a:p>
          <a:p>
            <a:pPr defTabSz="503555">
              <a:spcBef>
                <a:spcPts val="1000"/>
              </a:spcBef>
              <a:defRPr spc="-35" sz="3599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Классификация существующих методов определения заимствований в  исходных кодах программ"/>
          <p:cNvSpPr txBox="1"/>
          <p:nvPr>
            <p:ph type="title"/>
          </p:nvPr>
        </p:nvSpPr>
        <p:spPr>
          <a:xfrm>
            <a:off x="1206500" y="541595"/>
            <a:ext cx="21971000" cy="2521757"/>
          </a:xfrm>
          <a:prstGeom prst="rect">
            <a:avLst/>
          </a:prstGeom>
        </p:spPr>
        <p:txBody>
          <a:bodyPr/>
          <a:lstStyle>
            <a:lvl1pPr algn="ctr" defTabSz="256031">
              <a:lnSpc>
                <a:spcPct val="100000"/>
              </a:lnSpc>
              <a:spcBef>
                <a:spcPts val="600"/>
              </a:spcBef>
              <a:defRPr spc="0" sz="6346"/>
            </a:lvl1pPr>
          </a:lstStyle>
          <a:p>
            <a:pPr/>
            <a:r>
              <a:t>Классификация существующих методов определения заимствований в  исходных кодах программ</a:t>
            </a:r>
          </a:p>
        </p:txBody>
      </p:sp>
      <p:sp>
        <p:nvSpPr>
          <p:cNvPr id="185" name="Темы повестки дня"/>
          <p:cNvSpPr txBox="1"/>
          <p:nvPr>
            <p:ph type="body" sz="quarter" idx="1"/>
          </p:nvPr>
        </p:nvSpPr>
        <p:spPr>
          <a:xfrm>
            <a:off x="1088016" y="6684379"/>
            <a:ext cx="21590004" cy="2192339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1200"/>
              </a:spcBef>
              <a:defRPr spc="0" sz="6400"/>
            </a:pPr>
          </a:p>
        </p:txBody>
      </p:sp>
      <p:graphicFrame>
        <p:nvGraphicFramePr>
          <p:cNvPr id="186" name="Tаблица 1"/>
          <p:cNvGraphicFramePr/>
          <p:nvPr/>
        </p:nvGraphicFramePr>
        <p:xfrm>
          <a:off x="1206500" y="3040974"/>
          <a:ext cx="21983700" cy="990467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3633809"/>
                <a:gridCol w="2479167"/>
                <a:gridCol w="3111268"/>
                <a:gridCol w="2410032"/>
                <a:gridCol w="2389310"/>
                <a:gridCol w="2464272"/>
                <a:gridCol w="2736764"/>
                <a:gridCol w="3501204"/>
              </a:tblGrid>
              <a:tr h="278597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Поддержка разных языков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Замена комментариев и пустых строк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Изменение имен, типов данных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Изменение порядка выполнения кода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Выделение частей кода в функции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Средняя точность на небольшом объеме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Низкоуровневое сравнение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3837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Текст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Нет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100 %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80 %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76 %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65 %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80 %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Нет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5274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Токены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Да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100 %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92 %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87 %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74 %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88 %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Нет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1755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Метрики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Да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100 %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87 %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95 %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72 %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89 %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Нет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486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Деревья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Да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100 %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93 $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91 %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60 %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84 %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Нет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486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Низкоуровневый
код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Да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99 %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100 %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85 %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80 %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91 %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Да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