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1" r:id="rId5"/>
    <p:sldId id="272" r:id="rId6"/>
    <p:sldId id="269" r:id="rId7"/>
    <p:sldId id="263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B234-ADA9-4273-993F-CA551ACA122A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CF17-1D85-4C3A-AAFB-9A40C2B62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477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HACKATHON ‘17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(MINISTRY OF HRD)</a:t>
            </a:r>
            <a:br>
              <a:rPr lang="en-US" sz="4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IMAGE DATA PROCESSING AND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EVALUATION</a:t>
            </a:r>
            <a:b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Team </a:t>
            </a:r>
            <a:r>
              <a:rPr lang="en-US" sz="2000" b="1" u="sng" dirty="0" smtClean="0">
                <a:solidFill>
                  <a:schemeClr val="tx1"/>
                </a:solidFill>
              </a:rPr>
              <a:t>L</a:t>
            </a:r>
            <a:r>
              <a:rPr lang="en-US" sz="2000" b="1" u="sng" dirty="0" smtClean="0">
                <a:solidFill>
                  <a:schemeClr val="tx1"/>
                </a:solidFill>
              </a:rPr>
              <a:t>eader: Ms</a:t>
            </a:r>
            <a:r>
              <a:rPr lang="en-US" sz="2000" b="1" u="sng" dirty="0">
                <a:solidFill>
                  <a:schemeClr val="tx1"/>
                </a:solidFill>
              </a:rPr>
              <a:t>. LAVINA AGARWAL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Ms. SNIGDHA CHAUDHARI</a:t>
            </a:r>
          </a:p>
          <a:p>
            <a:r>
              <a:rPr lang="en-US" sz="2000" dirty="0">
                <a:solidFill>
                  <a:schemeClr val="tx1"/>
                </a:solidFill>
              </a:rPr>
              <a:t>Ms. AKSHATA JAHAGIRDAR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Ms. SHRUTI LIMAYE</a:t>
            </a:r>
          </a:p>
          <a:p>
            <a:r>
              <a:rPr lang="en-US" sz="2000" dirty="0">
                <a:solidFill>
                  <a:schemeClr val="tx1"/>
                </a:solidFill>
              </a:rPr>
              <a:t>Ms. SHRUTI DAMLE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Ms. SHREEDA GHATPANDE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College Code   :      </a:t>
            </a:r>
          </a:p>
          <a:p>
            <a:r>
              <a:rPr lang="en-US" sz="2000" b="1" dirty="0" smtClean="0"/>
              <a:t>Problem Code</a:t>
            </a:r>
            <a:r>
              <a:rPr lang="en-US" sz="2000" b="1" smtClean="0"/>
              <a:t>: #CBS2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Showstopper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overloading.</a:t>
            </a:r>
          </a:p>
          <a:p>
            <a:r>
              <a:rPr lang="en-US" dirty="0" smtClean="0"/>
              <a:t>Improper net service: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-If the internet service is slow uploading time will increase.</a:t>
            </a:r>
          </a:p>
          <a:p>
            <a:r>
              <a:rPr lang="en-US" dirty="0" smtClean="0"/>
              <a:t>Failure of centralized main computer at exam centre.</a:t>
            </a:r>
          </a:p>
          <a:p>
            <a:r>
              <a:rPr lang="en-US" dirty="0" smtClean="0"/>
              <a:t>Error in scanning.</a:t>
            </a:r>
          </a:p>
          <a:p>
            <a:r>
              <a:rPr lang="en-US" dirty="0" smtClean="0"/>
              <a:t>Loss of data during extraction and downloading.</a:t>
            </a:r>
          </a:p>
          <a:p>
            <a:r>
              <a:rPr lang="en-US" dirty="0" smtClean="0"/>
              <a:t>If the template of the OMR sheet changes then the corresponding algorithm will also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OMR sheets to be scanned using a normal scanner and uploaded from examination center on the central server.</a:t>
            </a:r>
          </a:p>
          <a:p>
            <a:r>
              <a:rPr lang="en-US" dirty="0" smtClean="0"/>
              <a:t>At the main server the software will generate acknowledgement having information about total OMR answer sheet uploaded against the total strength of the center.</a:t>
            </a:r>
          </a:p>
          <a:p>
            <a:r>
              <a:rPr lang="en-US" dirty="0" smtClean="0"/>
              <a:t>Displays the candidates allotted to the center, OMR images received and candidates absent.</a:t>
            </a:r>
          </a:p>
          <a:p>
            <a:r>
              <a:rPr lang="en-US" dirty="0" smtClean="0"/>
              <a:t>Audit trail report like time of initializing upload, total time taken to upload, order of uploading , IP address, location of uploading and date and time stamp.</a:t>
            </a:r>
          </a:p>
          <a:p>
            <a:r>
              <a:rPr lang="en-US" dirty="0" smtClean="0"/>
              <a:t>Read the uploaded images, process data generated and prepare the result.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Ideology/Solution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248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100" dirty="0" smtClean="0"/>
              <a:t>AT EXAM CENTER</a:t>
            </a:r>
          </a:p>
          <a:p>
            <a:pPr>
              <a:buNone/>
            </a:pPr>
            <a:endParaRPr lang="en-US" dirty="0" smtClean="0"/>
          </a:p>
          <a:p>
            <a:r>
              <a:rPr lang="en-US" sz="5100" dirty="0" smtClean="0"/>
              <a:t>Scanned OMR sheets are converted from RGB to Gray scale image. </a:t>
            </a:r>
            <a:endParaRPr lang="en-US" sz="5100" dirty="0" smtClean="0"/>
          </a:p>
          <a:p>
            <a:r>
              <a:rPr lang="en-US" sz="5100" dirty="0" smtClean="0"/>
              <a:t>Applying threshold values convert the Gray image to BMP/TIFF.</a:t>
            </a:r>
          </a:p>
          <a:p>
            <a:r>
              <a:rPr lang="en-US" sz="5100" dirty="0" smtClean="0"/>
              <a:t>This is then transferred in the form of a SQL database using a suitable protocol(FTP).</a:t>
            </a:r>
          </a:p>
          <a:p>
            <a:pPr>
              <a:buNone/>
            </a:pPr>
            <a:r>
              <a:rPr lang="en-US" sz="5100" dirty="0" smtClean="0"/>
              <a:t> </a:t>
            </a:r>
            <a:r>
              <a:rPr lang="en-US" sz="5100" dirty="0" smtClean="0"/>
              <a:t>     FTP  provides the IP address.</a:t>
            </a:r>
          </a:p>
          <a:p>
            <a:pPr>
              <a:buNone/>
            </a:pPr>
            <a:r>
              <a:rPr lang="en-US" sz="5100" dirty="0" smtClean="0"/>
              <a:t>    - SQL database provides security through username and password. </a:t>
            </a:r>
          </a:p>
          <a:p>
            <a:pPr>
              <a:buNone/>
            </a:pPr>
            <a:r>
              <a:rPr lang="en-US" sz="5100" dirty="0" smtClean="0"/>
              <a:t>    - It will reduce the size of the uploaded document considerably.</a:t>
            </a:r>
          </a:p>
          <a:p>
            <a:r>
              <a:rPr lang="en-US" sz="5400" dirty="0" smtClean="0"/>
              <a:t>If uploading fails , the client server will receive a failure message .</a:t>
            </a:r>
          </a:p>
          <a:p>
            <a:r>
              <a:rPr lang="en-US" sz="5400" dirty="0" smtClean="0"/>
              <a:t> On successful uploading an acknowledgement is sent. </a:t>
            </a:r>
          </a:p>
          <a:p>
            <a:endParaRPr lang="en-US" sz="5100" dirty="0" smtClean="0"/>
          </a:p>
          <a:p>
            <a:pPr>
              <a:buNone/>
            </a:pPr>
            <a:endParaRPr lang="en-US" sz="51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AT CENTRAL SERVER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Images are extracted from the received database.  </a:t>
            </a:r>
          </a:p>
          <a:p>
            <a:r>
              <a:rPr lang="en-US" dirty="0" smtClean="0"/>
              <a:t>The student’s I.D. is extracted after processing the image.</a:t>
            </a:r>
          </a:p>
          <a:p>
            <a:r>
              <a:rPr lang="en-US" dirty="0" smtClean="0"/>
              <a:t>The image will also be processed section wise to generate marks of the respective section by comparing with the model answer sheet .</a:t>
            </a:r>
          </a:p>
          <a:p>
            <a:r>
              <a:rPr lang="en-US" dirty="0" smtClean="0"/>
              <a:t>The number of allocated </a:t>
            </a:r>
            <a:r>
              <a:rPr lang="en-US" dirty="0" smtClean="0"/>
              <a:t> </a:t>
            </a:r>
            <a:r>
              <a:rPr lang="en-US" dirty="0" smtClean="0"/>
              <a:t>students to a center is known and the number of  scanned images is known, from this the number of absentees is calculated.</a:t>
            </a:r>
          </a:p>
          <a:p>
            <a:r>
              <a:rPr lang="en-US" dirty="0" smtClean="0"/>
              <a:t>All the extracted information is entered in the database where I.D. acts as the primary key. </a:t>
            </a:r>
          </a:p>
          <a:p>
            <a:r>
              <a:rPr lang="en-US" dirty="0" smtClean="0"/>
              <a:t>Using the Identification number the location in the original database at the central server is found using a searching algorithm ,  and subject – wise marks are updated.</a:t>
            </a:r>
          </a:p>
          <a:p>
            <a:r>
              <a:rPr lang="en-US" dirty="0" smtClean="0"/>
              <a:t>A field in the database indicating the strength of the centre and the absentees is added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 for evaluating marks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991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1.Get </a:t>
            </a:r>
            <a:r>
              <a:rPr lang="en-US" sz="2000" dirty="0" smtClean="0"/>
              <a:t>the co-ordinates of the two red squares </a:t>
            </a:r>
            <a:endParaRPr lang="en-US" sz="2000" dirty="0" smtClean="0"/>
          </a:p>
          <a:p>
            <a:r>
              <a:rPr lang="en-US" sz="2000" dirty="0" smtClean="0"/>
              <a:t>2. </a:t>
            </a:r>
            <a:r>
              <a:rPr lang="en-US" sz="2000" dirty="0" smtClean="0"/>
              <a:t>Applying the equation y = </a:t>
            </a:r>
            <a:r>
              <a:rPr lang="en-US" sz="2000" dirty="0" err="1" smtClean="0"/>
              <a:t>mx</a:t>
            </a:r>
            <a:r>
              <a:rPr lang="en-US" sz="2000" dirty="0" smtClean="0"/>
              <a:t> + c get the slope of the line </a:t>
            </a:r>
            <a:endParaRPr lang="en-US" sz="2000" dirty="0" smtClean="0"/>
          </a:p>
          <a:p>
            <a:r>
              <a:rPr lang="en-US" sz="2000" dirty="0" smtClean="0"/>
              <a:t>3. </a:t>
            </a:r>
            <a:r>
              <a:rPr lang="en-US" sz="2000" dirty="0" smtClean="0"/>
              <a:t>Accordingly rotate the image to make it perfectly vertical i.e. zero degree rotation </a:t>
            </a:r>
            <a:endParaRPr lang="en-US" sz="2000" dirty="0" smtClean="0"/>
          </a:p>
          <a:p>
            <a:r>
              <a:rPr lang="en-US" sz="2000" dirty="0" smtClean="0"/>
              <a:t>4. </a:t>
            </a:r>
            <a:r>
              <a:rPr lang="en-US" sz="2000" dirty="0" smtClean="0"/>
              <a:t>Cut the sheet into seat number, section one and section two </a:t>
            </a:r>
            <a:r>
              <a:rPr lang="en-US" sz="2000" dirty="0" smtClean="0"/>
              <a:t>sections</a:t>
            </a:r>
          </a:p>
          <a:p>
            <a:r>
              <a:rPr lang="en-US" sz="2000" dirty="0" smtClean="0"/>
              <a:t>5. </a:t>
            </a:r>
            <a:r>
              <a:rPr lang="en-US" sz="2000" dirty="0" smtClean="0"/>
              <a:t>Scan each row of the seat number for identifying each number of the seat number </a:t>
            </a:r>
            <a:endParaRPr lang="en-US" sz="2000" dirty="0" smtClean="0"/>
          </a:p>
          <a:p>
            <a:r>
              <a:rPr lang="en-US" sz="2000" dirty="0" smtClean="0"/>
              <a:t>6. </a:t>
            </a:r>
            <a:r>
              <a:rPr lang="en-US" sz="2000" dirty="0" smtClean="0"/>
              <a:t>Using the moments in x &amp; y direction and the spatial moments, calculate the x and </a:t>
            </a:r>
            <a:r>
              <a:rPr lang="en-US" sz="2000" dirty="0" smtClean="0"/>
              <a:t>         y coordinates</a:t>
            </a:r>
          </a:p>
          <a:p>
            <a:r>
              <a:rPr lang="en-US" sz="2000" dirty="0" smtClean="0"/>
              <a:t>7. </a:t>
            </a:r>
            <a:r>
              <a:rPr lang="en-US" sz="2000" dirty="0" smtClean="0"/>
              <a:t>Map the found co-ordinates for finding the respective marked seat number </a:t>
            </a:r>
            <a:endParaRPr lang="en-US" sz="2000" dirty="0" smtClean="0"/>
          </a:p>
          <a:p>
            <a:r>
              <a:rPr lang="en-US" sz="2000" dirty="0" smtClean="0"/>
              <a:t>8. </a:t>
            </a:r>
            <a:r>
              <a:rPr lang="en-US" sz="2000" dirty="0" smtClean="0"/>
              <a:t>Scan each row of the first section for identifying answer marked for each section </a:t>
            </a:r>
            <a:endParaRPr lang="en-US" sz="2000" dirty="0" smtClean="0"/>
          </a:p>
          <a:p>
            <a:r>
              <a:rPr lang="en-US" sz="2000" dirty="0" smtClean="0"/>
              <a:t>9</a:t>
            </a:r>
            <a:r>
              <a:rPr lang="en-US" sz="2000" dirty="0" smtClean="0"/>
              <a:t>. </a:t>
            </a:r>
            <a:r>
              <a:rPr lang="en-US" sz="2000" dirty="0" smtClean="0"/>
              <a:t>Using the moments in x &amp; y direction and the spatial moments, calculate the x and y coordinates </a:t>
            </a:r>
            <a:endParaRPr lang="en-US" sz="2000" dirty="0" smtClean="0"/>
          </a:p>
          <a:p>
            <a:r>
              <a:rPr lang="en-US" sz="2000" dirty="0" smtClean="0"/>
              <a:t>10. </a:t>
            </a:r>
            <a:r>
              <a:rPr lang="en-US" sz="2000" dirty="0" smtClean="0"/>
              <a:t>Map the found co-ordinates for finding the respective marked answer </a:t>
            </a:r>
            <a:endParaRPr lang="en-US" sz="2000" dirty="0" smtClean="0"/>
          </a:p>
          <a:p>
            <a:r>
              <a:rPr lang="en-US" sz="2000" dirty="0" smtClean="0"/>
              <a:t>11. </a:t>
            </a:r>
            <a:r>
              <a:rPr lang="en-US" sz="2000" dirty="0" smtClean="0"/>
              <a:t>Follow the same steps to identify the marked answers for section </a:t>
            </a:r>
            <a:r>
              <a:rPr lang="en-US" sz="2000" dirty="0" smtClean="0"/>
              <a:t>two</a:t>
            </a:r>
          </a:p>
          <a:p>
            <a:r>
              <a:rPr lang="en-US" sz="2000" dirty="0" smtClean="0"/>
              <a:t>12. </a:t>
            </a:r>
            <a:r>
              <a:rPr lang="en-US" sz="2000" dirty="0" smtClean="0"/>
              <a:t>Compare the stored scanned answers in the array with actual answers in the database 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: TIFF or BMP</a:t>
            </a:r>
          </a:p>
          <a:p>
            <a:r>
              <a:rPr lang="en-US" dirty="0" smtClean="0"/>
              <a:t>SQL Database of scanned and converted files</a:t>
            </a:r>
          </a:p>
          <a:p>
            <a:r>
              <a:rPr lang="en-US" dirty="0" smtClean="0"/>
              <a:t>File Transfer Protocol(FTP)with Windows </a:t>
            </a:r>
            <a:r>
              <a:rPr lang="en-US" dirty="0" smtClean="0"/>
              <a:t>F</a:t>
            </a:r>
            <a:r>
              <a:rPr lang="en-US" dirty="0" smtClean="0"/>
              <a:t>irewall.</a:t>
            </a:r>
          </a:p>
          <a:p>
            <a:r>
              <a:rPr lang="en-US" dirty="0" smtClean="0"/>
              <a:t> At central </a:t>
            </a:r>
            <a:r>
              <a:rPr lang="en-US" dirty="0" smtClean="0"/>
              <a:t>s</a:t>
            </a:r>
            <a:r>
              <a:rPr lang="en-US" dirty="0" smtClean="0"/>
              <a:t>erver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Open CV for image processing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Multithreading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Working: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90600"/>
            <a:ext cx="2133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Images are scanned and uploaded by the client server( i.e. exam centre's) on the Central server</a:t>
            </a: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0" y="990600"/>
            <a:ext cx="2438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successful uploading an acknowledgement will be sent to client server. If failed an error message will be sent.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990600"/>
            <a:ext cx="2438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total number of sheets uploaded against the strength of the centre will be displayed.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3733800"/>
            <a:ext cx="2286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Date and time stamp will be provided by the </a:t>
            </a:r>
            <a:r>
              <a:rPr lang="en-IN" dirty="0" smtClean="0"/>
              <a:t>FTP.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95400" y="3733800"/>
            <a:ext cx="2438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scanned images are then processed and sorted at the Central server and are linked to the existing database.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209800" y="1548384"/>
            <a:ext cx="838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5512777" y="1548384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6629400" y="2590800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3733800" y="4291584"/>
            <a:ext cx="1295400" cy="509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81000" y="5867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*The security and the efficiency will be maintained using suitable algorithms. </a:t>
            </a:r>
          </a:p>
          <a:p>
            <a:r>
              <a:rPr lang="en-IN" dirty="0">
                <a:solidFill>
                  <a:schemeClr val="accent1"/>
                </a:solidFill>
              </a:rPr>
              <a:t>*The quality of the Image being uploaded will also be maintained so as there is no data loss. </a:t>
            </a:r>
          </a:p>
        </p:txBody>
      </p:sp>
    </p:spTree>
    <p:extLst>
      <p:ext uri="{BB962C8B-B14F-4D97-AF65-F5344CB8AC3E}">
        <p14:creationId xmlns:p14="http://schemas.microsoft.com/office/powerpoint/2010/main" xmlns="" val="194548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0574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6000" y="1828800"/>
            <a:ext cx="1447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center client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1752600" y="1524000"/>
            <a:ext cx="745426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526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3"/>
          </p:cNvCxnSpPr>
          <p:nvPr/>
        </p:nvCxnSpPr>
        <p:spPr>
          <a:xfrm flipV="1">
            <a:off x="1752600" y="2609289"/>
            <a:ext cx="745426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47244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9600" y="55626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3886200"/>
            <a:ext cx="12192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62200" y="4495800"/>
            <a:ext cx="1447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center client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1828800" y="4191000"/>
            <a:ext cx="745426" cy="43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28800" y="495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3" idx="3"/>
          </p:cNvCxnSpPr>
          <p:nvPr/>
        </p:nvCxnSpPr>
        <p:spPr>
          <a:xfrm flipV="1">
            <a:off x="1828800" y="5276289"/>
            <a:ext cx="745426" cy="591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9200" y="2895600"/>
            <a:ext cx="19812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6"/>
          </p:cNvCxnSpPr>
          <p:nvPr/>
        </p:nvCxnSpPr>
        <p:spPr>
          <a:xfrm>
            <a:off x="3733800" y="22860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6"/>
          </p:cNvCxnSpPr>
          <p:nvPr/>
        </p:nvCxnSpPr>
        <p:spPr>
          <a:xfrm flipV="1">
            <a:off x="3810000" y="44196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470672">
            <a:off x="3894142" y="194362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Database will be uploaded using secured protocol</a:t>
            </a:r>
            <a:endParaRPr lang="en-US" sz="1400" dirty="0"/>
          </a:p>
        </p:txBody>
      </p:sp>
      <p:cxnSp>
        <p:nvCxnSpPr>
          <p:cNvPr id="36" name="Shape 35"/>
          <p:cNvCxnSpPr/>
          <p:nvPr/>
        </p:nvCxnSpPr>
        <p:spPr>
          <a:xfrm rot="10800000">
            <a:off x="3124200" y="2743202"/>
            <a:ext cx="1905000" cy="1142999"/>
          </a:xfrm>
          <a:prstGeom prst="curvedConnector3">
            <a:avLst>
              <a:gd name="adj1" fmla="val 618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0" y="3505200"/>
            <a:ext cx="170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Acknowledgement  message </a:t>
            </a:r>
            <a:endParaRPr lang="en-US" sz="1400" dirty="0"/>
          </a:p>
        </p:txBody>
      </p:sp>
      <p:cxnSp>
        <p:nvCxnSpPr>
          <p:cNvPr id="41" name="Shape 35"/>
          <p:cNvCxnSpPr/>
          <p:nvPr/>
        </p:nvCxnSpPr>
        <p:spPr>
          <a:xfrm rot="10800000" flipV="1">
            <a:off x="3352800" y="3886202"/>
            <a:ext cx="1600200" cy="609598"/>
          </a:xfrm>
          <a:prstGeom prst="curvedConnector3">
            <a:avLst>
              <a:gd name="adj1" fmla="val 693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472951">
            <a:off x="3682483" y="26602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20187634">
            <a:off x="3912394" y="47086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2400"/>
            <a:ext cx="1981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Server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3619500" y="1333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76400" y="2667000"/>
            <a:ext cx="152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2667000"/>
            <a:ext cx="152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II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95600" y="4572000"/>
            <a:ext cx="18288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11" idx="1"/>
          </p:cNvCxnSpPr>
          <p:nvPr/>
        </p:nvCxnSpPr>
        <p:spPr>
          <a:xfrm rot="16200000" flipH="1">
            <a:off x="2151297" y="3716103"/>
            <a:ext cx="1299229" cy="72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28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3429000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using an image processing algorithm Student I.D. is generated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3200400" y="30480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66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complete, go to PASS II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11" idx="7"/>
          </p:cNvCxnSpPr>
          <p:nvPr/>
        </p:nvCxnSpPr>
        <p:spPr>
          <a:xfrm rot="5400000">
            <a:off x="4359975" y="3525603"/>
            <a:ext cx="1299229" cy="11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7800" y="3733800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Using an image processing algorithm marks are evaluated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1600200"/>
            <a:ext cx="1905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Imports an Image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8" idx="0"/>
          </p:cNvCxnSpPr>
          <p:nvPr/>
        </p:nvCxnSpPr>
        <p:spPr>
          <a:xfrm rot="5400000">
            <a:off x="2362200" y="2133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0"/>
          </p:cNvCxnSpPr>
          <p:nvPr/>
        </p:nvCxnSpPr>
        <p:spPr>
          <a:xfrm>
            <a:off x="4800600" y="2057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841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HACKATHON ‘17 (MINISTRY OF HRD) IMAGE DATA PROCESSING AND EVALUATION  </vt:lpstr>
      <vt:lpstr>PROBLEM STATEMENT</vt:lpstr>
      <vt:lpstr>Ideology/Solution</vt:lpstr>
      <vt:lpstr>Slide 4</vt:lpstr>
      <vt:lpstr>Algorithm for evaluating marks</vt:lpstr>
      <vt:lpstr>Technology Stack</vt:lpstr>
      <vt:lpstr>Working:</vt:lpstr>
      <vt:lpstr>Use Case</vt:lpstr>
      <vt:lpstr>Slide 9</vt:lpstr>
      <vt:lpstr>Showstopper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‘17  IMAGE DATA PROCESSING AND EVALUATION</dc:title>
  <dc:creator>Admin-PC</dc:creator>
  <cp:lastModifiedBy>Admin-PC</cp:lastModifiedBy>
  <cp:revision>100</cp:revision>
  <dcterms:created xsi:type="dcterms:W3CDTF">2017-01-08T08:17:55Z</dcterms:created>
  <dcterms:modified xsi:type="dcterms:W3CDTF">2017-01-19T10:11:53Z</dcterms:modified>
</cp:coreProperties>
</file>