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2" name="PlaceHolder 3"/>
          <p:cNvSpPr>
            <a:spLocks noGrp="1"/>
          </p:cNvSpPr>
          <p:nvPr>
            <p:ph type="dt"/>
          </p:nvPr>
        </p:nvSpPr>
        <p:spPr>
          <a:xfrm>
            <a:off x="457200" y="6356520"/>
            <a:ext cx="2133360" cy="364680"/>
          </a:xfrm>
          <a:prstGeom prst="rect">
            <a:avLst/>
          </a:prstGeom>
        </p:spPr>
        <p:txBody>
          <a:bodyPr anchor="ctr"/>
          <a:lstStyle/>
          <a:p>
            <a:pPr>
              <a:lnSpc>
                <a:spcPct val="100000"/>
              </a:lnSpc>
            </a:pPr>
            <a:fld id="{B800568A-9D9A-4F49-8104-D37953AF1433}" type="datetime">
              <a:rPr lang="en-IN" sz="1200" b="0" strike="noStrike" spc="-1">
                <a:solidFill>
                  <a:srgbClr val="8B8B8B"/>
                </a:solidFill>
                <a:latin typeface="Calibri"/>
              </a:rPr>
              <a:t>31-12-2017</a:t>
            </a:fld>
            <a:endParaRPr lang="en-IN" sz="1200" b="0" strike="noStrike" spc="-1">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544ECE70-AA9C-4455-9D02-42EEE1FFCD26}"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457200" y="152280"/>
            <a:ext cx="8229240" cy="4107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ea typeface="Calibri"/>
              </a:rPr>
              <a:t>SMART INDIA HACKATHON ‘18</a:t>
            </a:r>
            <a:endParaRPr lang="en-US" sz="2000" b="0" strike="noStrike" spc="-1">
              <a:solidFill>
                <a:srgbClr val="000000"/>
              </a:solidFill>
              <a:latin typeface="Calibri"/>
            </a:endParaRPr>
          </a:p>
        </p:txBody>
      </p:sp>
      <p:sp>
        <p:nvSpPr>
          <p:cNvPr id="42" name="CustomShape 2"/>
          <p:cNvSpPr/>
          <p:nvPr/>
        </p:nvSpPr>
        <p:spPr>
          <a:xfrm>
            <a:off x="419040" y="533520"/>
            <a:ext cx="8305200" cy="147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latin typeface="Calibri"/>
                <a:ea typeface="Calibri"/>
              </a:rPr>
              <a:t>Ministry Category</a:t>
            </a:r>
            <a:r>
              <a:rPr lang="en-IN" sz="1800" b="0" strike="noStrike" spc="-1">
                <a:solidFill>
                  <a:srgbClr val="000000"/>
                </a:solidFill>
                <a:latin typeface="Calibri"/>
                <a:ea typeface="Calibri"/>
              </a:rPr>
              <a:t>: Ministry of Space(ISRO)</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Problem Statement</a:t>
            </a:r>
            <a:r>
              <a:rPr lang="en-IN" sz="1800" b="0" strike="noStrike" spc="-1">
                <a:solidFill>
                  <a:srgbClr val="000000"/>
                </a:solidFill>
                <a:latin typeface="Calibri"/>
                <a:ea typeface="Calibri"/>
              </a:rPr>
              <a:t>: Enable customized animation over the internet	</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Problem Code</a:t>
            </a:r>
            <a:r>
              <a:rPr lang="en-IN" sz="1800" b="0" strike="noStrike" spc="-1">
                <a:solidFill>
                  <a:srgbClr val="000000"/>
                </a:solidFill>
                <a:latin typeface="Calibri"/>
                <a:ea typeface="Calibri"/>
              </a:rPr>
              <a:t>:  #ISR4			         </a:t>
            </a:r>
            <a:r>
              <a:rPr lang="en-IN" sz="1800" b="1" strike="noStrike" spc="-1">
                <a:solidFill>
                  <a:srgbClr val="000000"/>
                </a:solidFill>
                <a:latin typeface="Calibri"/>
                <a:ea typeface="Calibri"/>
              </a:rPr>
              <a:t>Team Name:  X-GEN</a:t>
            </a:r>
            <a:endParaRPr lang="en-IN" sz="1800" b="0" strike="noStrike" spc="-1">
              <a:latin typeface="Arial"/>
            </a:endParaRPr>
          </a:p>
          <a:p>
            <a:pPr>
              <a:lnSpc>
                <a:spcPct val="100000"/>
              </a:lnSpc>
              <a:spcBef>
                <a:spcPts val="320"/>
              </a:spcBef>
            </a:pPr>
            <a:r>
              <a:rPr lang="en-IN" sz="1800" b="1" strike="noStrike" spc="-1">
                <a:solidFill>
                  <a:srgbClr val="000000"/>
                </a:solidFill>
                <a:latin typeface="Calibri"/>
                <a:ea typeface="Calibri"/>
              </a:rPr>
              <a:t>Team Leader Name</a:t>
            </a:r>
            <a:r>
              <a:rPr lang="en-IN" sz="1800" b="0" strike="noStrike" spc="-1">
                <a:solidFill>
                  <a:srgbClr val="000000"/>
                </a:solidFill>
                <a:latin typeface="Calibri"/>
                <a:ea typeface="Calibri"/>
              </a:rPr>
              <a:t>: Akshata  Jahagirdar	         </a:t>
            </a:r>
            <a:r>
              <a:rPr lang="en-IN" sz="1800" b="1" strike="noStrike" spc="-1">
                <a:solidFill>
                  <a:srgbClr val="000000"/>
                </a:solidFill>
                <a:latin typeface="Calibri"/>
                <a:ea typeface="Calibri"/>
              </a:rPr>
              <a:t>College Code</a:t>
            </a:r>
            <a:r>
              <a:rPr lang="en-IN" sz="1800" b="0" strike="noStrike" spc="-1">
                <a:solidFill>
                  <a:srgbClr val="000000"/>
                </a:solidFill>
                <a:latin typeface="Calibri"/>
                <a:ea typeface="Calibri"/>
              </a:rPr>
              <a:t>:1-3328028571</a:t>
            </a:r>
            <a:endParaRPr lang="en-IN" sz="1800" b="0" strike="noStrike" spc="-1">
              <a:latin typeface="Arial"/>
            </a:endParaRPr>
          </a:p>
        </p:txBody>
      </p:sp>
      <p:sp>
        <p:nvSpPr>
          <p:cNvPr id="43" name="TextShape 3"/>
          <p:cNvSpPr txBox="1"/>
          <p:nvPr/>
        </p:nvSpPr>
        <p:spPr>
          <a:xfrm>
            <a:off x="481320" y="2362320"/>
            <a:ext cx="8229240" cy="4296960"/>
          </a:xfrm>
          <a:prstGeom prst="rect">
            <a:avLst/>
          </a:prstGeom>
          <a:noFill/>
          <a:ln>
            <a:noFill/>
          </a:ln>
        </p:spPr>
        <p:txBody>
          <a:bodyPr>
            <a:normAutofit/>
          </a:bodyPr>
          <a:lstStyle/>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 server with database consisting of address of images, timestamps (IST and GMT) and name of the satellite is maintained.</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As a new image is added in the database a multi-resolution VP9(open source) encoded frame is created by a ‘pre-processing worker’ and then the multi-resolution .</a:t>
            </a:r>
            <a:r>
              <a:rPr lang="en-US" sz="1600" b="0" strike="noStrike" spc="-1" dirty="0" err="1">
                <a:solidFill>
                  <a:srgbClr val="000000"/>
                </a:solidFill>
                <a:latin typeface="Calibri"/>
              </a:rPr>
              <a:t>mov</a:t>
            </a:r>
            <a:r>
              <a:rPr lang="en-US" sz="1600" b="0" strike="noStrike" spc="-1" dirty="0">
                <a:solidFill>
                  <a:srgbClr val="000000"/>
                </a:solidFill>
                <a:latin typeface="Calibri"/>
              </a:rPr>
              <a:t> frame is created and appended to the existing stream. Location of the frame is stored along with the corresponding frame number.</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heavy computing and the encoding is done at the server. This facilitates smooth , lag free streaming at the run time.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 The required resolution from the multi-resolution stream is extracted. The transcoded stream is created from the extracted stream while adjusting the frame rate at run time by the ‘display worker’. The display worker is spawned as the end user requests the service.</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The web server authenticates the user. The display worker sends the encoded live stream to the web server. The end user can access the live stream  from the webserver as per requirement sent previously.  </a:t>
            </a:r>
          </a:p>
          <a:p>
            <a:pPr marL="343080" indent="-342720">
              <a:lnSpc>
                <a:spcPct val="100000"/>
              </a:lnSpc>
              <a:spcBef>
                <a:spcPts val="360"/>
              </a:spcBef>
              <a:buClr>
                <a:srgbClr val="000000"/>
              </a:buClr>
              <a:buFont typeface="Arial"/>
              <a:buChar char="•"/>
            </a:pPr>
            <a:r>
              <a:rPr lang="en-US" sz="1600" b="0" strike="noStrike" spc="-1" dirty="0">
                <a:solidFill>
                  <a:srgbClr val="000000"/>
                </a:solidFill>
                <a:latin typeface="Calibri"/>
              </a:rPr>
              <a:t>This web server also caches the previously encoded video of most frequently used speed and resolution.</a:t>
            </a:r>
          </a:p>
          <a:p>
            <a:pPr>
              <a:lnSpc>
                <a:spcPct val="100000"/>
              </a:lnSpc>
              <a:spcBef>
                <a:spcPts val="360"/>
              </a:spcBef>
            </a:pPr>
            <a:endParaRPr lang="en-US" sz="1600" b="0" strike="noStrike" spc="-1" dirty="0">
              <a:solidFill>
                <a:srgbClr val="000000"/>
              </a:solidFill>
              <a:latin typeface="Calibri"/>
            </a:endParaRPr>
          </a:p>
        </p:txBody>
      </p:sp>
      <p:sp>
        <p:nvSpPr>
          <p:cNvPr id="44" name="CustomShape 4"/>
          <p:cNvSpPr/>
          <p:nvPr/>
        </p:nvSpPr>
        <p:spPr>
          <a:xfrm>
            <a:off x="2081880" y="1905120"/>
            <a:ext cx="4799880" cy="50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2000" b="1" strike="noStrike" spc="-1">
                <a:solidFill>
                  <a:srgbClr val="000000"/>
                </a:solidFill>
                <a:latin typeface="Calibri"/>
                <a:ea typeface="Calibri"/>
              </a:rPr>
              <a:t>IDEA / SOLUTION / PROTOTYPE</a:t>
            </a:r>
            <a:endParaRPr lang="en-IN"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000" b="1" strike="noStrike" spc="-1">
                <a:solidFill>
                  <a:srgbClr val="000000"/>
                </a:solidFill>
                <a:latin typeface="Calibri"/>
              </a:rPr>
              <a:t>TECHNOLOGY STACK</a:t>
            </a:r>
            <a:endParaRPr lang="en-US" sz="2000" b="0" strike="noStrike" spc="-1">
              <a:solidFill>
                <a:srgbClr val="000000"/>
              </a:solidFill>
              <a:latin typeface="Calibri"/>
            </a:endParaRPr>
          </a:p>
        </p:txBody>
      </p:sp>
      <p:sp>
        <p:nvSpPr>
          <p:cNvPr id="46" name="TextShape 2"/>
          <p:cNvSpPr txBox="1"/>
          <p:nvPr/>
        </p:nvSpPr>
        <p:spPr>
          <a:xfrm>
            <a:off x="457200" y="762120"/>
            <a:ext cx="8229240" cy="1904760"/>
          </a:xfrm>
          <a:prstGeom prst="rect">
            <a:avLst/>
          </a:prstGeom>
          <a:noFill/>
          <a:ln>
            <a:noFill/>
          </a:ln>
        </p:spPr>
        <p:txBody>
          <a:bodyPr>
            <a:normAutofit/>
          </a:bodyPr>
          <a:lstStyle/>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Open source encoders like VP9</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Browser based front end client</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Database: PostgreSQL</a:t>
            </a:r>
          </a:p>
          <a:p>
            <a:pPr marL="343080" indent="-342720">
              <a:lnSpc>
                <a:spcPct val="100000"/>
              </a:lnSpc>
              <a:spcBef>
                <a:spcPts val="360"/>
              </a:spcBef>
              <a:buClr>
                <a:srgbClr val="000000"/>
              </a:buClr>
              <a:buFont typeface="Arial"/>
              <a:buChar char="•"/>
            </a:pPr>
            <a:r>
              <a:rPr lang="en-US" sz="1800" b="0" strike="noStrike" spc="-1">
                <a:solidFill>
                  <a:srgbClr val="000000"/>
                </a:solidFill>
                <a:latin typeface="Calibri"/>
              </a:rPr>
              <a:t>Languages used: Python for web interface, Rust/Go for encoders</a:t>
            </a:r>
          </a:p>
        </p:txBody>
      </p:sp>
      <p:sp>
        <p:nvSpPr>
          <p:cNvPr id="47" name="CustomShape 3"/>
          <p:cNvSpPr/>
          <p:nvPr/>
        </p:nvSpPr>
        <p:spPr>
          <a:xfrm>
            <a:off x="457200" y="2895480"/>
            <a:ext cx="8229240" cy="41076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IN" sz="2000" b="1" strike="noStrike" spc="-1">
                <a:solidFill>
                  <a:srgbClr val="000000"/>
                </a:solidFill>
                <a:latin typeface="Calibri"/>
              </a:rPr>
              <a:t>DEPENDENCIES/SHOW-STOPPERS</a:t>
            </a:r>
            <a:endParaRPr lang="en-IN" sz="2000" b="0" strike="noStrike" spc="-1">
              <a:latin typeface="Arial"/>
            </a:endParaRPr>
          </a:p>
        </p:txBody>
      </p:sp>
      <p:sp>
        <p:nvSpPr>
          <p:cNvPr id="48" name="CustomShape 4"/>
          <p:cNvSpPr/>
          <p:nvPr/>
        </p:nvSpPr>
        <p:spPr>
          <a:xfrm>
            <a:off x="457200" y="3429000"/>
            <a:ext cx="8229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IN" sz="1800" b="0" strike="noStrike" spc="-1">
                <a:solidFill>
                  <a:srgbClr val="000000"/>
                </a:solidFill>
                <a:latin typeface="Calibri"/>
              </a:rPr>
              <a:t>The encoders should be able to smoothly encode in real-time without any losses and delay.</a:t>
            </a:r>
            <a:endParaRPr lang="en-IN" sz="1800" b="0" strike="noStrike" spc="-1">
              <a:latin typeface="Arial"/>
            </a:endParaRPr>
          </a:p>
          <a:p>
            <a:pPr marL="285840" indent="-285480">
              <a:lnSpc>
                <a:spcPct val="100000"/>
              </a:lnSpc>
              <a:buClr>
                <a:srgbClr val="000000"/>
              </a:buClr>
              <a:buFont typeface="Arial"/>
              <a:buChar char="•"/>
            </a:pPr>
            <a:r>
              <a:rPr lang="en-IN" sz="1800" b="0" strike="noStrike" spc="-1">
                <a:solidFill>
                  <a:srgbClr val="000000"/>
                </a:solidFill>
                <a:latin typeface="Calibri"/>
              </a:rPr>
              <a:t>Fast network/filesystem interface from workers/where the images are stored.</a:t>
            </a:r>
            <a:endParaRPr lang="en-IN"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457200" y="228600"/>
            <a:ext cx="2667000" cy="338554"/>
          </a:xfrm>
          <a:prstGeom prst="rect">
            <a:avLst/>
          </a:prstGeom>
          <a:noFill/>
        </p:spPr>
        <p:txBody>
          <a:bodyPr wrap="square" rtlCol="0">
            <a:spAutoFit/>
          </a:bodyPr>
          <a:lstStyle/>
          <a:p>
            <a:r>
              <a:rPr lang="en-IN" sz="1600" dirty="0" smtClean="0">
                <a:latin typeface="Calibri" pitchFamily="34" charset="0"/>
                <a:cs typeface="Calibri" pitchFamily="34" charset="0"/>
              </a:rPr>
              <a:t>Pre-processing </a:t>
            </a:r>
            <a:endParaRPr lang="en-US" sz="1600" dirty="0">
              <a:latin typeface="Calibri" pitchFamily="34" charset="0"/>
              <a:cs typeface="Calibri" pitchFamily="34" charset="0"/>
            </a:endParaRPr>
          </a:p>
        </p:txBody>
      </p:sp>
      <p:sp>
        <p:nvSpPr>
          <p:cNvPr id="59" name="Rectangle 58"/>
          <p:cNvSpPr/>
          <p:nvPr/>
        </p:nvSpPr>
        <p:spPr>
          <a:xfrm>
            <a:off x="436418" y="762000"/>
            <a:ext cx="19812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Images are added in database according to name of satellite</a:t>
            </a:r>
            <a:endParaRPr lang="en-US" sz="1600" dirty="0">
              <a:latin typeface="Calibri" pitchFamily="34" charset="0"/>
              <a:cs typeface="Calibri" pitchFamily="34" charset="0"/>
            </a:endParaRPr>
          </a:p>
        </p:txBody>
      </p:sp>
      <p:sp>
        <p:nvSpPr>
          <p:cNvPr id="60" name="Rectangle 59"/>
          <p:cNvSpPr/>
          <p:nvPr/>
        </p:nvSpPr>
        <p:spPr>
          <a:xfrm>
            <a:off x="436417" y="1905000"/>
            <a:ext cx="2447059"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600" dirty="0" smtClean="0">
                <a:latin typeface="Calibri" pitchFamily="34" charset="0"/>
                <a:cs typeface="Calibri" pitchFamily="34" charset="0"/>
              </a:rPr>
              <a:t>The images are pre-processed using multi-resolution VP9 encoder by the pre-processing worker</a:t>
            </a:r>
            <a:endParaRPr lang="en-US" sz="1600" dirty="0">
              <a:latin typeface="Calibri" pitchFamily="34" charset="0"/>
              <a:cs typeface="Calibri" pitchFamily="34" charset="0"/>
            </a:endParaRPr>
          </a:p>
        </p:txBody>
      </p:sp>
      <p:sp>
        <p:nvSpPr>
          <p:cNvPr id="61" name="Rectangle 60"/>
          <p:cNvSpPr/>
          <p:nvPr/>
        </p:nvSpPr>
        <p:spPr>
          <a:xfrm>
            <a:off x="436418" y="3093026"/>
            <a:ext cx="2230582" cy="109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The addresses of the frame are stored and frame is appended to existing in .</a:t>
            </a:r>
            <a:r>
              <a:rPr lang="en-IN" sz="1600" dirty="0" err="1" smtClean="0">
                <a:latin typeface="Calibri" pitchFamily="34" charset="0"/>
                <a:cs typeface="Calibri" pitchFamily="34" charset="0"/>
              </a:rPr>
              <a:t>mov</a:t>
            </a:r>
            <a:r>
              <a:rPr lang="en-IN" sz="1600" dirty="0" smtClean="0">
                <a:latin typeface="Calibri" pitchFamily="34" charset="0"/>
                <a:cs typeface="Calibri" pitchFamily="34" charset="0"/>
              </a:rPr>
              <a:t> format.</a:t>
            </a:r>
            <a:endParaRPr lang="en-US" sz="1600" dirty="0">
              <a:latin typeface="Calibri" pitchFamily="34" charset="0"/>
              <a:cs typeface="Calibri" pitchFamily="34" charset="0"/>
            </a:endParaRPr>
          </a:p>
        </p:txBody>
      </p:sp>
      <p:cxnSp>
        <p:nvCxnSpPr>
          <p:cNvPr id="62" name="Straight Arrow Connector 61"/>
          <p:cNvCxnSpPr>
            <a:stCxn id="59" idx="2"/>
          </p:cNvCxnSpPr>
          <p:nvPr/>
        </p:nvCxnSpPr>
        <p:spPr>
          <a:xfrm>
            <a:off x="1427018" y="16002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406236" y="2895600"/>
            <a:ext cx="0" cy="1974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58000" y="762000"/>
            <a:ext cx="1350818" cy="419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User</a:t>
            </a:r>
            <a:endParaRPr lang="en-US" sz="1600" dirty="0">
              <a:latin typeface="Calibri" pitchFamily="34" charset="0"/>
              <a:cs typeface="Calibri" pitchFamily="34" charset="0"/>
            </a:endParaRPr>
          </a:p>
        </p:txBody>
      </p:sp>
      <p:sp>
        <p:nvSpPr>
          <p:cNvPr id="65" name="Rectangle 64"/>
          <p:cNvSpPr/>
          <p:nvPr/>
        </p:nvSpPr>
        <p:spPr>
          <a:xfrm>
            <a:off x="6553200" y="1752600"/>
            <a:ext cx="1884218" cy="5715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 </a:t>
            </a:r>
            <a:r>
              <a:rPr lang="en-IN" sz="1600" dirty="0">
                <a:latin typeface="Calibri" pitchFamily="34" charset="0"/>
                <a:cs typeface="Calibri" pitchFamily="34" charset="0"/>
              </a:rPr>
              <a:t>A</a:t>
            </a:r>
            <a:r>
              <a:rPr lang="en-IN" sz="1600" dirty="0" smtClean="0">
                <a:latin typeface="Calibri" pitchFamily="34" charset="0"/>
                <a:cs typeface="Calibri" pitchFamily="34" charset="0"/>
              </a:rPr>
              <a:t>uthentication successful?</a:t>
            </a:r>
            <a:endParaRPr lang="en-US" sz="1600" dirty="0">
              <a:latin typeface="Calibri" pitchFamily="34" charset="0"/>
              <a:cs typeface="Calibri" pitchFamily="34" charset="0"/>
            </a:endParaRPr>
          </a:p>
        </p:txBody>
      </p:sp>
      <p:sp>
        <p:nvSpPr>
          <p:cNvPr id="66" name="Rectangle 65"/>
          <p:cNvSpPr/>
          <p:nvPr/>
        </p:nvSpPr>
        <p:spPr>
          <a:xfrm>
            <a:off x="6248400" y="2642755"/>
            <a:ext cx="2275609" cy="8243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User specifies start and end time, resolution and frame rate(speed)</a:t>
            </a:r>
            <a:endParaRPr lang="en-US" sz="1600" dirty="0">
              <a:latin typeface="Calibri" pitchFamily="34" charset="0"/>
              <a:cs typeface="Calibri" pitchFamily="34" charset="0"/>
            </a:endParaRPr>
          </a:p>
        </p:txBody>
      </p:sp>
      <p:cxnSp>
        <p:nvCxnSpPr>
          <p:cNvPr id="67" name="Straight Arrow Connector 66"/>
          <p:cNvCxnSpPr>
            <a:stCxn id="64" idx="2"/>
          </p:cNvCxnSpPr>
          <p:nvPr/>
        </p:nvCxnSpPr>
        <p:spPr>
          <a:xfrm>
            <a:off x="7533409" y="1181100"/>
            <a:ext cx="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68045" y="23241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324600" y="228600"/>
            <a:ext cx="2227118" cy="338554"/>
          </a:xfrm>
          <a:prstGeom prst="rect">
            <a:avLst/>
          </a:prstGeom>
          <a:noFill/>
        </p:spPr>
        <p:txBody>
          <a:bodyPr wrap="square" rtlCol="0">
            <a:spAutoFit/>
          </a:bodyPr>
          <a:lstStyle/>
          <a:p>
            <a:r>
              <a:rPr lang="en-IN" sz="1600" dirty="0" smtClean="0">
                <a:latin typeface="Calibri" pitchFamily="34" charset="0"/>
                <a:cs typeface="Calibri" pitchFamily="34" charset="0"/>
              </a:rPr>
              <a:t>Retrieving</a:t>
            </a:r>
            <a:endParaRPr lang="en-US" sz="1600" dirty="0">
              <a:latin typeface="Calibri" pitchFamily="34" charset="0"/>
              <a:cs typeface="Calibri" pitchFamily="34" charset="0"/>
            </a:endParaRPr>
          </a:p>
        </p:txBody>
      </p:sp>
      <p:sp>
        <p:nvSpPr>
          <p:cNvPr id="70" name="TextBox 69"/>
          <p:cNvSpPr txBox="1"/>
          <p:nvPr/>
        </p:nvSpPr>
        <p:spPr>
          <a:xfrm>
            <a:off x="6019800" y="1167825"/>
            <a:ext cx="2189018" cy="584775"/>
          </a:xfrm>
          <a:prstGeom prst="rect">
            <a:avLst/>
          </a:prstGeom>
          <a:noFill/>
        </p:spPr>
        <p:txBody>
          <a:bodyPr wrap="square" rtlCol="0">
            <a:spAutoFit/>
          </a:bodyPr>
          <a:lstStyle/>
          <a:p>
            <a:r>
              <a:rPr lang="en-IN" sz="1600" dirty="0" smtClean="0">
                <a:latin typeface="Calibri" pitchFamily="34" charset="0"/>
                <a:cs typeface="Calibri" pitchFamily="34" charset="0"/>
              </a:rPr>
              <a:t>Tries to connect  </a:t>
            </a:r>
          </a:p>
          <a:p>
            <a:r>
              <a:rPr lang="en-IN" sz="1600" dirty="0" smtClean="0">
                <a:latin typeface="Calibri" pitchFamily="34" charset="0"/>
                <a:cs typeface="Calibri" pitchFamily="34" charset="0"/>
              </a:rPr>
              <a:t>to  web server</a:t>
            </a:r>
            <a:endParaRPr lang="en-US" sz="1600" dirty="0">
              <a:latin typeface="Calibri" pitchFamily="34" charset="0"/>
              <a:cs typeface="Calibri" pitchFamily="34" charset="0"/>
            </a:endParaRPr>
          </a:p>
        </p:txBody>
      </p:sp>
      <p:sp>
        <p:nvSpPr>
          <p:cNvPr id="71" name="Rectangle 70"/>
          <p:cNvSpPr/>
          <p:nvPr/>
        </p:nvSpPr>
        <p:spPr>
          <a:xfrm>
            <a:off x="6858000" y="3677516"/>
            <a:ext cx="1669472" cy="5074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If it is present in cache?</a:t>
            </a:r>
            <a:endParaRPr lang="en-US" sz="1600" dirty="0">
              <a:latin typeface="Calibri" pitchFamily="34" charset="0"/>
              <a:cs typeface="Calibri" pitchFamily="34" charset="0"/>
            </a:endParaRPr>
          </a:p>
        </p:txBody>
      </p:sp>
      <p:cxnSp>
        <p:nvCxnSpPr>
          <p:cNvPr id="72" name="Straight Arrow Connector 71"/>
          <p:cNvCxnSpPr/>
          <p:nvPr/>
        </p:nvCxnSpPr>
        <p:spPr>
          <a:xfrm flipH="1">
            <a:off x="7571508" y="3467100"/>
            <a:ext cx="1" cy="2104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578928" y="3689639"/>
            <a:ext cx="1669472" cy="7637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Web server directly streams the animation</a:t>
            </a:r>
            <a:endParaRPr lang="en-US" sz="1600" dirty="0">
              <a:latin typeface="Calibri" pitchFamily="34" charset="0"/>
              <a:cs typeface="Calibri" pitchFamily="34" charset="0"/>
            </a:endParaRPr>
          </a:p>
        </p:txBody>
      </p:sp>
      <p:cxnSp>
        <p:nvCxnSpPr>
          <p:cNvPr id="74" name="Straight Arrow Connector 73"/>
          <p:cNvCxnSpPr>
            <a:stCxn id="71" idx="1"/>
          </p:cNvCxnSpPr>
          <p:nvPr/>
        </p:nvCxnSpPr>
        <p:spPr>
          <a:xfrm flipH="1">
            <a:off x="6248400" y="3931227"/>
            <a:ext cx="609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9964" y="3547646"/>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Yes</a:t>
            </a:r>
          </a:p>
        </p:txBody>
      </p:sp>
      <p:sp>
        <p:nvSpPr>
          <p:cNvPr id="76" name="Rectangle 75"/>
          <p:cNvSpPr/>
          <p:nvPr/>
        </p:nvSpPr>
        <p:spPr>
          <a:xfrm>
            <a:off x="6629400" y="4486258"/>
            <a:ext cx="1918855" cy="619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Web server calls the transcode workers</a:t>
            </a:r>
            <a:endParaRPr lang="en-US" sz="1600" dirty="0">
              <a:latin typeface="Calibri" pitchFamily="34" charset="0"/>
              <a:cs typeface="Calibri" pitchFamily="34" charset="0"/>
            </a:endParaRPr>
          </a:p>
        </p:txBody>
      </p:sp>
      <p:cxnSp>
        <p:nvCxnSpPr>
          <p:cNvPr id="77" name="Straight Arrow Connector 76"/>
          <p:cNvCxnSpPr/>
          <p:nvPr/>
        </p:nvCxnSpPr>
        <p:spPr>
          <a:xfrm>
            <a:off x="7568046" y="4184938"/>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682346" y="4184938"/>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No</a:t>
            </a:r>
          </a:p>
        </p:txBody>
      </p:sp>
      <p:cxnSp>
        <p:nvCxnSpPr>
          <p:cNvPr id="79" name="Straight Arrow Connector 78"/>
          <p:cNvCxnSpPr/>
          <p:nvPr/>
        </p:nvCxnSpPr>
        <p:spPr>
          <a:xfrm>
            <a:off x="7533409" y="5104525"/>
            <a:ext cx="3463" cy="301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632863" y="5394562"/>
            <a:ext cx="1918855" cy="701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The frame no. is found for specified  start and end time </a:t>
            </a:r>
            <a:endParaRPr lang="en-US" sz="1600" dirty="0">
              <a:latin typeface="Calibri" pitchFamily="34" charset="0"/>
              <a:cs typeface="Calibri" pitchFamily="34" charset="0"/>
            </a:endParaRPr>
          </a:p>
        </p:txBody>
      </p:sp>
      <p:sp>
        <p:nvSpPr>
          <p:cNvPr id="81" name="Rectangle 80"/>
          <p:cNvSpPr/>
          <p:nvPr/>
        </p:nvSpPr>
        <p:spPr>
          <a:xfrm>
            <a:off x="4371109" y="5105400"/>
            <a:ext cx="1918855"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Frames  are extracted from multi-resolution stream file(.</a:t>
            </a:r>
            <a:r>
              <a:rPr lang="en-IN" sz="1600" dirty="0" err="1" smtClean="0">
                <a:latin typeface="Calibri" pitchFamily="34" charset="0"/>
                <a:cs typeface="Calibri" pitchFamily="34" charset="0"/>
              </a:rPr>
              <a:t>mov</a:t>
            </a:r>
            <a:r>
              <a:rPr lang="en-IN" sz="1600" dirty="0" smtClean="0">
                <a:latin typeface="Calibri" pitchFamily="34" charset="0"/>
                <a:cs typeface="Calibri" pitchFamily="34" charset="0"/>
              </a:rPr>
              <a:t>) according to resolution</a:t>
            </a:r>
            <a:endParaRPr lang="en-US" sz="1600" dirty="0">
              <a:latin typeface="Calibri" pitchFamily="34" charset="0"/>
              <a:cs typeface="Calibri" pitchFamily="34" charset="0"/>
            </a:endParaRPr>
          </a:p>
        </p:txBody>
      </p:sp>
      <p:sp>
        <p:nvSpPr>
          <p:cNvPr id="82" name="Rectangle 81"/>
          <p:cNvSpPr/>
          <p:nvPr/>
        </p:nvSpPr>
        <p:spPr>
          <a:xfrm>
            <a:off x="1790700" y="5262734"/>
            <a:ext cx="2185555" cy="96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Calibri" pitchFamily="34" charset="0"/>
                <a:cs typeface="Calibri" pitchFamily="34" charset="0"/>
              </a:rPr>
              <a:t>Transcode the frames with required frame rate and stream the animation</a:t>
            </a:r>
            <a:endParaRPr lang="en-US" sz="1600" dirty="0">
              <a:latin typeface="Calibri" pitchFamily="34" charset="0"/>
              <a:cs typeface="Calibri" pitchFamily="34" charset="0"/>
            </a:endParaRPr>
          </a:p>
        </p:txBody>
      </p:sp>
      <p:cxnSp>
        <p:nvCxnSpPr>
          <p:cNvPr id="83" name="Straight Arrow Connector 82"/>
          <p:cNvCxnSpPr/>
          <p:nvPr/>
        </p:nvCxnSpPr>
        <p:spPr>
          <a:xfrm flipH="1">
            <a:off x="6289964" y="5745279"/>
            <a:ext cx="339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82" idx="3"/>
          </p:cNvCxnSpPr>
          <p:nvPr/>
        </p:nvCxnSpPr>
        <p:spPr>
          <a:xfrm flipH="1">
            <a:off x="3976255" y="5745280"/>
            <a:ext cx="3948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706591" y="2324100"/>
            <a:ext cx="526472" cy="338554"/>
          </a:xfrm>
          <a:prstGeom prst="rect">
            <a:avLst/>
          </a:prstGeom>
          <a:noFill/>
        </p:spPr>
        <p:txBody>
          <a:bodyPr wrap="square" rtlCol="0">
            <a:spAutoFit/>
          </a:bodyPr>
          <a:lstStyle/>
          <a:p>
            <a:r>
              <a:rPr lang="en-IN" sz="1600" dirty="0" smtClean="0">
                <a:latin typeface="Calibri" pitchFamily="34" charset="0"/>
                <a:cs typeface="Calibri" pitchFamily="34" charset="0"/>
              </a:rPr>
              <a:t>Yes</a:t>
            </a:r>
          </a:p>
        </p:txBody>
      </p:sp>
    </p:spTree>
    <p:extLst>
      <p:ext uri="{BB962C8B-B14F-4D97-AF65-F5344CB8AC3E}">
        <p14:creationId xmlns:p14="http://schemas.microsoft.com/office/powerpoint/2010/main" val="118365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404</Words>
  <Application>Microsoft Office PowerPoint</Application>
  <PresentationFormat>On-screen Show (4:3)</PresentationFormat>
  <Paragraphs>39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dc:subject/>
  <dc:creator>Akshata Jahagirdar</dc:creator>
  <dc:description/>
  <cp:lastModifiedBy>Akshata Jahagirdar</cp:lastModifiedBy>
  <cp:revision>19</cp:revision>
  <dcterms:created xsi:type="dcterms:W3CDTF">2006-08-16T00:00:00Z</dcterms:created>
  <dcterms:modified xsi:type="dcterms:W3CDTF">2017-12-31T13:01:48Z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