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
  </p:notesMasterIdLst>
  <p:sldIdLst>
    <p:sldId id="256" r:id="rId3"/>
    <p:sldId id="257"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45CCF-7E08-45B4-80A0-F757258A2C42}" type="datetimeFigureOut">
              <a:rPr lang="en-IN" smtClean="0"/>
              <a:t>29-12-2017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B4B0C-7FCE-4A2E-98E4-4398C4E66825}" type="slidenum">
              <a:rPr lang="en-IN" smtClean="0"/>
              <a:t>‹#›</a:t>
            </a:fld>
            <a:endParaRPr lang="en-IN"/>
          </a:p>
        </p:txBody>
      </p:sp>
    </p:spTree>
    <p:extLst>
      <p:ext uri="{BB962C8B-B14F-4D97-AF65-F5344CB8AC3E}">
        <p14:creationId xmlns:p14="http://schemas.microsoft.com/office/powerpoint/2010/main" val="329779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785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457200" y="160020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5"/>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36" name="PlaceHolder 2"/>
          <p:cNvSpPr>
            <a:spLocks noGrp="1"/>
          </p:cNvSpPr>
          <p:nvPr>
            <p:ph type="body"/>
          </p:nvPr>
        </p:nvSpPr>
        <p:spPr>
          <a:xfrm>
            <a:off x="4572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3"/>
          <p:cNvSpPr>
            <a:spLocks noGrp="1"/>
          </p:cNvSpPr>
          <p:nvPr>
            <p:ph type="body"/>
          </p:nvPr>
        </p:nvSpPr>
        <p:spPr>
          <a:xfrm>
            <a:off x="182268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4"/>
          <p:cNvSpPr>
            <a:spLocks noGrp="1"/>
          </p:cNvSpPr>
          <p:nvPr>
            <p:ph type="body"/>
          </p:nvPr>
        </p:nvSpPr>
        <p:spPr>
          <a:xfrm>
            <a:off x="31878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5"/>
          <p:cNvSpPr>
            <a:spLocks noGrp="1"/>
          </p:cNvSpPr>
          <p:nvPr>
            <p:ph type="body"/>
          </p:nvPr>
        </p:nvSpPr>
        <p:spPr>
          <a:xfrm>
            <a:off x="31878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6"/>
          <p:cNvSpPr>
            <a:spLocks noGrp="1"/>
          </p:cNvSpPr>
          <p:nvPr>
            <p:ph type="body"/>
          </p:nvPr>
        </p:nvSpPr>
        <p:spPr>
          <a:xfrm>
            <a:off x="182268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7"/>
          <p:cNvSpPr>
            <a:spLocks noGrp="1"/>
          </p:cNvSpPr>
          <p:nvPr>
            <p:ph type="body"/>
          </p:nvPr>
        </p:nvSpPr>
        <p:spPr>
          <a:xfrm>
            <a:off x="4572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8" name="PlaceHolder 2"/>
          <p:cNvSpPr>
            <a:spLocks noGrp="1"/>
          </p:cNvSpPr>
          <p:nvPr>
            <p:ph type="subTitle"/>
          </p:nvPr>
        </p:nvSpPr>
        <p:spPr>
          <a:xfrm>
            <a:off x="457200" y="1600200"/>
            <a:ext cx="403812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600200"/>
            <a:ext cx="403812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2"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3" name="PlaceHolder 3"/>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7"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8" name="PlaceHolder 3"/>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4"/>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457200" y="1600200"/>
            <a:ext cx="403812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2"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5"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6"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4"/>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60020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5"/>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7" name="PlaceHolder 2"/>
          <p:cNvSpPr>
            <a:spLocks noGrp="1"/>
          </p:cNvSpPr>
          <p:nvPr>
            <p:ph type="body"/>
          </p:nvPr>
        </p:nvSpPr>
        <p:spPr>
          <a:xfrm>
            <a:off x="4572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3"/>
          <p:cNvSpPr>
            <a:spLocks noGrp="1"/>
          </p:cNvSpPr>
          <p:nvPr>
            <p:ph type="body"/>
          </p:nvPr>
        </p:nvSpPr>
        <p:spPr>
          <a:xfrm>
            <a:off x="182268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4"/>
          <p:cNvSpPr>
            <a:spLocks noGrp="1"/>
          </p:cNvSpPr>
          <p:nvPr>
            <p:ph type="body"/>
          </p:nvPr>
        </p:nvSpPr>
        <p:spPr>
          <a:xfrm>
            <a:off x="31878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5"/>
          <p:cNvSpPr>
            <a:spLocks noGrp="1"/>
          </p:cNvSpPr>
          <p:nvPr>
            <p:ph type="body"/>
          </p:nvPr>
        </p:nvSpPr>
        <p:spPr>
          <a:xfrm>
            <a:off x="31878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6"/>
          <p:cNvSpPr>
            <a:spLocks noGrp="1"/>
          </p:cNvSpPr>
          <p:nvPr>
            <p:ph type="body"/>
          </p:nvPr>
        </p:nvSpPr>
        <p:spPr>
          <a:xfrm>
            <a:off x="182268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7"/>
          <p:cNvSpPr>
            <a:spLocks noGrp="1"/>
          </p:cNvSpPr>
          <p:nvPr>
            <p:ph type="body"/>
          </p:nvPr>
        </p:nvSpPr>
        <p:spPr>
          <a:xfrm>
            <a:off x="4572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457200" y="1600200"/>
            <a:ext cx="403812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1"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 name="PlaceHolder 3"/>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6"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3"/>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4"/>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4"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4"/>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tIns="91440" bIns="91440" anchor="ctr"/>
          <a:lstStyle/>
          <a:p>
            <a:r>
              <a:rPr lang="en-IN" sz="4400" b="0" strike="noStrike" spc="-1">
                <a:solidFill>
                  <a:srgbClr val="000000"/>
                </a:solidFill>
                <a:latin typeface="Arial"/>
              </a:rPr>
              <a:t>Click to edit the title text format</a:t>
            </a:r>
          </a:p>
        </p:txBody>
      </p:sp>
      <p:sp>
        <p:nvSpPr>
          <p:cNvPr id="7" name="PlaceHolder 2"/>
          <p:cNvSpPr>
            <a:spLocks noGrp="1"/>
          </p:cNvSpPr>
          <p:nvPr>
            <p:ph type="body"/>
          </p:nvPr>
        </p:nvSpPr>
        <p:spPr>
          <a:xfrm>
            <a:off x="457200" y="1600200"/>
            <a:ext cx="4038120" cy="4525560"/>
          </a:xfrm>
          <a:prstGeom prst="rect">
            <a:avLst/>
          </a:prstGeom>
        </p:spPr>
        <p:txBody>
          <a:bodyPr tIns="91440" bIns="91440"/>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2" name="PlaceHolder 3"/>
          <p:cNvSpPr>
            <a:spLocks noGrp="1"/>
          </p:cNvSpPr>
          <p:nvPr>
            <p:ph type="body"/>
          </p:nvPr>
        </p:nvSpPr>
        <p:spPr>
          <a:xfrm>
            <a:off x="4648320" y="1600200"/>
            <a:ext cx="4038120" cy="4525560"/>
          </a:xfrm>
          <a:prstGeom prst="rect">
            <a:avLst/>
          </a:prstGeom>
        </p:spPr>
        <p:txBody>
          <a:bodyPr tIns="91440" bIns="91440"/>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3" name="PlaceHolder 4"/>
          <p:cNvSpPr>
            <a:spLocks noGrp="1"/>
          </p:cNvSpPr>
          <p:nvPr>
            <p:ph type="dt"/>
          </p:nvPr>
        </p:nvSpPr>
        <p:spPr>
          <a:xfrm>
            <a:off x="457200" y="6356520"/>
            <a:ext cx="2133360" cy="364680"/>
          </a:xfrm>
          <a:prstGeom prst="rect">
            <a:avLst/>
          </a:prstGeom>
        </p:spPr>
        <p:txBody>
          <a:bodyPr tIns="91440" bIns="91440" anchor="ctr"/>
          <a:lstStyle/>
          <a:p>
            <a:endParaRPr lang="en-IN" sz="2400" b="0" strike="noStrike" spc="-1">
              <a:latin typeface="Times New Roman"/>
            </a:endParaRPr>
          </a:p>
        </p:txBody>
      </p:sp>
      <p:sp>
        <p:nvSpPr>
          <p:cNvPr id="4" name="PlaceHolder 5"/>
          <p:cNvSpPr>
            <a:spLocks noGrp="1"/>
          </p:cNvSpPr>
          <p:nvPr>
            <p:ph type="ftr"/>
          </p:nvPr>
        </p:nvSpPr>
        <p:spPr>
          <a:xfrm>
            <a:off x="3124080" y="6356520"/>
            <a:ext cx="2895120" cy="364680"/>
          </a:xfrm>
          <a:prstGeom prst="rect">
            <a:avLst/>
          </a:prstGeom>
        </p:spPr>
        <p:txBody>
          <a:bodyPr tIns="91440" bIns="91440" anchor="ctr"/>
          <a:lstStyle/>
          <a:p>
            <a:endParaRPr lang="en-IN" sz="2400" b="0" strike="noStrike" spc="-1">
              <a:latin typeface="Times New Roman"/>
            </a:endParaRPr>
          </a:p>
        </p:txBody>
      </p:sp>
      <p:sp>
        <p:nvSpPr>
          <p:cNvPr id="5" name="PlaceHolder 6"/>
          <p:cNvSpPr>
            <a:spLocks noGrp="1"/>
          </p:cNvSpPr>
          <p:nvPr>
            <p:ph type="sldNum"/>
          </p:nvPr>
        </p:nvSpPr>
        <p:spPr>
          <a:xfrm>
            <a:off x="6553080" y="6356520"/>
            <a:ext cx="2133360" cy="364680"/>
          </a:xfrm>
          <a:prstGeom prst="rect">
            <a:avLst/>
          </a:prstGeom>
        </p:spPr>
        <p:txBody>
          <a:bodyPr anchor="ctr"/>
          <a:lstStyle/>
          <a:p>
            <a:pPr algn="r">
              <a:lnSpc>
                <a:spcPct val="100000"/>
              </a:lnSpc>
            </a:pPr>
            <a:fld id="{38B6FAC1-65A7-4E54-B0D4-D0FCBAFA186D}" type="slidenum">
              <a:rPr lang="en-IN" sz="1200" b="0" strike="noStrike" spc="-1">
                <a:solidFill>
                  <a:srgbClr val="888888"/>
                </a:solidFill>
                <a:latin typeface="Calibri"/>
                <a:ea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dt"/>
          </p:nvPr>
        </p:nvSpPr>
        <p:spPr>
          <a:xfrm>
            <a:off x="457200" y="6356520"/>
            <a:ext cx="2133360" cy="364680"/>
          </a:xfrm>
          <a:prstGeom prst="rect">
            <a:avLst/>
          </a:prstGeom>
        </p:spPr>
        <p:txBody>
          <a:bodyPr tIns="91440" bIns="91440" anchor="ctr"/>
          <a:lstStyle/>
          <a:p>
            <a:endParaRPr lang="en-IN" sz="2400" b="0" strike="noStrike" spc="-1">
              <a:latin typeface="Times New Roman"/>
            </a:endParaRPr>
          </a:p>
        </p:txBody>
      </p:sp>
      <p:sp>
        <p:nvSpPr>
          <p:cNvPr id="43" name="PlaceHolder 2"/>
          <p:cNvSpPr>
            <a:spLocks noGrp="1"/>
          </p:cNvSpPr>
          <p:nvPr>
            <p:ph type="ftr"/>
          </p:nvPr>
        </p:nvSpPr>
        <p:spPr>
          <a:xfrm>
            <a:off x="3124080" y="6356520"/>
            <a:ext cx="2895120" cy="364680"/>
          </a:xfrm>
          <a:prstGeom prst="rect">
            <a:avLst/>
          </a:prstGeom>
        </p:spPr>
        <p:txBody>
          <a:bodyPr tIns="91440" bIns="91440" anchor="ctr"/>
          <a:lstStyle/>
          <a:p>
            <a:endParaRPr lang="en-IN" sz="2400" b="0" strike="noStrike" spc="-1">
              <a:latin typeface="Times New Roman"/>
            </a:endParaRPr>
          </a:p>
        </p:txBody>
      </p:sp>
      <p:sp>
        <p:nvSpPr>
          <p:cNvPr id="44"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5B599F4C-29D5-4A8A-8F60-FD65151FE5CF}" type="slidenum">
              <a:rPr lang="en-IN" sz="1200" b="0" strike="noStrike" spc="-1">
                <a:solidFill>
                  <a:srgbClr val="888888"/>
                </a:solidFill>
                <a:latin typeface="Calibri"/>
                <a:ea typeface="Calibri"/>
              </a:rPr>
              <a:t>‹#›</a:t>
            </a:fld>
            <a:endParaRPr lang="en-IN" sz="1200" b="0" strike="noStrike" spc="-1">
              <a:latin typeface="Times New Roman"/>
            </a:endParaRPr>
          </a:p>
        </p:txBody>
      </p:sp>
      <p:sp>
        <p:nvSpPr>
          <p:cNvPr id="45" name="PlaceHolder 4"/>
          <p:cNvSpPr>
            <a:spLocks noGrp="1"/>
          </p:cNvSpPr>
          <p:nvPr>
            <p:ph type="title"/>
          </p:nvPr>
        </p:nvSpPr>
        <p:spPr>
          <a:xfrm>
            <a:off x="457200" y="273600"/>
            <a:ext cx="8229240" cy="1144800"/>
          </a:xfrm>
          <a:prstGeom prst="rect">
            <a:avLst/>
          </a:prstGeom>
        </p:spPr>
        <p:txBody>
          <a:bodyPr lIns="0" tIns="0" rIns="0" bIns="0" anchor="ctr"/>
          <a:lstStyle/>
          <a:p>
            <a:r>
              <a:rPr lang="en-IN" sz="1400" b="0" strike="noStrike" spc="-1">
                <a:solidFill>
                  <a:srgbClr val="000000"/>
                </a:solidFill>
                <a:latin typeface="Arial"/>
              </a:rPr>
              <a:t>Click to edit the title text format</a:t>
            </a:r>
          </a:p>
        </p:txBody>
      </p:sp>
      <p:sp>
        <p:nvSpPr>
          <p:cNvPr id="4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152280"/>
            <a:ext cx="8229240" cy="410760"/>
          </a:xfrm>
          <a:prstGeom prst="rect">
            <a:avLst/>
          </a:prstGeom>
          <a:noFill/>
          <a:ln>
            <a:noFill/>
          </a:ln>
        </p:spPr>
        <p:txBody>
          <a:bodyPr anchor="ctr"/>
          <a:lstStyle/>
          <a:p>
            <a:pPr algn="ctr">
              <a:lnSpc>
                <a:spcPct val="100000"/>
              </a:lnSpc>
            </a:pPr>
            <a:r>
              <a:rPr lang="en-IN" sz="2000" b="1" strike="noStrike" spc="-1">
                <a:solidFill>
                  <a:srgbClr val="000000"/>
                </a:solidFill>
                <a:latin typeface="Calibri"/>
                <a:ea typeface="Calibri"/>
              </a:rPr>
              <a:t>SMART INDIA HACKATHON ‘18</a:t>
            </a:r>
            <a:endParaRPr lang="en-IN" sz="2000" b="0" strike="noStrike" spc="-1">
              <a:solidFill>
                <a:srgbClr val="000000"/>
              </a:solidFill>
              <a:latin typeface="Arial"/>
            </a:endParaRPr>
          </a:p>
        </p:txBody>
      </p:sp>
      <p:sp>
        <p:nvSpPr>
          <p:cNvPr id="125" name="TextShape 2"/>
          <p:cNvSpPr txBox="1"/>
          <p:nvPr/>
        </p:nvSpPr>
        <p:spPr>
          <a:xfrm>
            <a:off x="419040" y="533520"/>
            <a:ext cx="8305560" cy="1479240"/>
          </a:xfrm>
          <a:prstGeom prst="rect">
            <a:avLst/>
          </a:prstGeom>
          <a:noFill/>
          <a:ln>
            <a:noFill/>
          </a:ln>
        </p:spPr>
        <p:txBody>
          <a:bodyPr/>
          <a:lstStyle/>
          <a:p>
            <a:pPr algn="ctr">
              <a:lnSpc>
                <a:spcPct val="100000"/>
              </a:lnSpc>
            </a:pPr>
            <a:r>
              <a:rPr lang="en-IN" sz="1800" b="1" strike="noStrike" spc="-1" dirty="0">
                <a:solidFill>
                  <a:srgbClr val="000000"/>
                </a:solidFill>
                <a:latin typeface="Calibri"/>
                <a:ea typeface="Calibri"/>
              </a:rPr>
              <a:t>Ministry Category</a:t>
            </a:r>
            <a:r>
              <a:rPr lang="en-IN" sz="1800" b="0" strike="noStrike" spc="-1" dirty="0">
                <a:solidFill>
                  <a:srgbClr val="000000"/>
                </a:solidFill>
                <a:latin typeface="Calibri"/>
                <a:ea typeface="Calibri"/>
              </a:rPr>
              <a:t>: Ministry of Defence</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Problem Statement</a:t>
            </a:r>
            <a:r>
              <a:rPr lang="en-IN" sz="1800" b="0" strike="noStrike" spc="-1" dirty="0">
                <a:solidFill>
                  <a:srgbClr val="000000"/>
                </a:solidFill>
                <a:latin typeface="Calibri"/>
                <a:ea typeface="Calibri"/>
              </a:rPr>
              <a:t>: Prototype/application for whitelisting of USB devices in OFB which can be subsequently used on internet as well as on intranet.	</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Problem Code</a:t>
            </a:r>
            <a:r>
              <a:rPr lang="en-IN" sz="1800" b="0" strike="noStrike" spc="-1" dirty="0">
                <a:solidFill>
                  <a:srgbClr val="000000"/>
                </a:solidFill>
                <a:latin typeface="Calibri"/>
                <a:ea typeface="Calibri"/>
              </a:rPr>
              <a:t>:  #MOD7			</a:t>
            </a:r>
            <a:r>
              <a:rPr lang="en-IN" sz="1800" b="0" strike="noStrike" spc="-1" dirty="0" smtClean="0">
                <a:solidFill>
                  <a:srgbClr val="000000"/>
                </a:solidFill>
                <a:latin typeface="Calibri"/>
                <a:ea typeface="Calibri"/>
              </a:rPr>
              <a:t>         </a:t>
            </a:r>
            <a:r>
              <a:rPr lang="en-IN" sz="1800" b="1" strike="noStrike" spc="-1" dirty="0" smtClean="0">
                <a:solidFill>
                  <a:srgbClr val="000000"/>
                </a:solidFill>
                <a:latin typeface="Calibri"/>
                <a:ea typeface="Calibri"/>
              </a:rPr>
              <a:t>Team </a:t>
            </a:r>
            <a:r>
              <a:rPr lang="en-IN" sz="1800" b="1" strike="noStrike" spc="-1" dirty="0">
                <a:solidFill>
                  <a:srgbClr val="000000"/>
                </a:solidFill>
                <a:latin typeface="Calibri"/>
                <a:ea typeface="Calibri"/>
              </a:rPr>
              <a:t>Name:  X-GEN</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Team Leader Name</a:t>
            </a:r>
            <a:r>
              <a:rPr lang="en-IN" sz="1800" b="0" strike="noStrike" spc="-1" dirty="0">
                <a:solidFill>
                  <a:srgbClr val="000000"/>
                </a:solidFill>
                <a:latin typeface="Calibri"/>
                <a:ea typeface="Calibri"/>
              </a:rPr>
              <a:t>: Akshata  Jahagirdar	</a:t>
            </a:r>
            <a:r>
              <a:rPr lang="en-IN" sz="1800" b="0" strike="noStrike" spc="-1" dirty="0" smtClean="0">
                <a:solidFill>
                  <a:srgbClr val="000000"/>
                </a:solidFill>
                <a:latin typeface="Calibri"/>
                <a:ea typeface="Calibri"/>
              </a:rPr>
              <a:t>         </a:t>
            </a:r>
            <a:r>
              <a:rPr lang="en-IN" sz="1800" b="1" strike="noStrike" spc="-1" dirty="0" smtClean="0">
                <a:solidFill>
                  <a:srgbClr val="000000"/>
                </a:solidFill>
                <a:latin typeface="Calibri"/>
                <a:ea typeface="Calibri"/>
              </a:rPr>
              <a:t>College Code</a:t>
            </a:r>
            <a:r>
              <a:rPr lang="en-IN" sz="1800" b="0" strike="noStrike" spc="-1" dirty="0" smtClean="0">
                <a:solidFill>
                  <a:srgbClr val="000000"/>
                </a:solidFill>
                <a:latin typeface="Calibri"/>
                <a:ea typeface="Calibri"/>
              </a:rPr>
              <a:t>:1-3328028571</a:t>
            </a:r>
            <a:endParaRPr lang="en-IN" sz="1800" b="0" strike="noStrike" spc="-1" dirty="0">
              <a:solidFill>
                <a:srgbClr val="000000"/>
              </a:solidFill>
              <a:latin typeface="Arial"/>
            </a:endParaRPr>
          </a:p>
        </p:txBody>
      </p:sp>
      <p:sp>
        <p:nvSpPr>
          <p:cNvPr id="126" name="CustomShape 3"/>
          <p:cNvSpPr/>
          <p:nvPr/>
        </p:nvSpPr>
        <p:spPr>
          <a:xfrm>
            <a:off x="2095560" y="2164680"/>
            <a:ext cx="4800240" cy="3996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000" b="1" strike="noStrike" spc="-1" dirty="0">
                <a:solidFill>
                  <a:srgbClr val="000000"/>
                </a:solidFill>
                <a:latin typeface="Calibri"/>
                <a:ea typeface="Calibri"/>
              </a:rPr>
              <a:t>IDEA / SOLUTION / PROTOTYPE</a:t>
            </a:r>
            <a:endParaRPr lang="en-IN" sz="2000" b="0" strike="noStrike" spc="-1" dirty="0">
              <a:latin typeface="Arial"/>
            </a:endParaRPr>
          </a:p>
        </p:txBody>
      </p:sp>
      <p:sp>
        <p:nvSpPr>
          <p:cNvPr id="127" name="CustomShape 4"/>
          <p:cNvSpPr/>
          <p:nvPr/>
        </p:nvSpPr>
        <p:spPr>
          <a:xfrm>
            <a:off x="216000" y="2565000"/>
            <a:ext cx="8686440" cy="408132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Creating  a distributed database with encryption which consists of whitelisted MAC addresses.</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This can be implemented using Blockchain system which provides tamper-proof dataset e.g. – Hyperledger. We will implement encryption on top of blockchain infrastructure.</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When the storage device is connected to the computer a program will extract the MAC address, generate a hash and check if hash is present in the local database. A local probabilistic database (e.g. like bloom filter) will be used to check if the hash of the MAC address is whitelisted. If hash is not on the whitelist then the OS event will notify the admin regarding the same and block it. Use of Probabilistic database will protect the system working on internet/intranet and disconnected computers from the unauthorized storage devices. The program used, handles the connectivity of storage devices with the computer.</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Another level of security will be to create an encrypted file system on storage device and  a decryption algorithm for the same on authorized computer. This prevents data transfer from authorized storage device to unauthorized computer. File system will get decrypted automatically when a whitelisted storage device is connected to an authorized computer. If decrypted correctly, only then data transfer or access between storage device and computer is possible. </a:t>
            </a:r>
            <a:endParaRPr lang="en-IN" sz="1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77091" y="280080"/>
            <a:ext cx="8434909" cy="228420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The encrypted file system will be created on the storage device when it is connected to the blockchain system for the first time for registration on the database. </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The computers which are offline will also use a probabilistic database of authorized MAC addresses (e.g. like Bloom filter). The driver program on the computer will check the storage device against this probabilistic database. The driver program will block the devices which are not on the whitelist. </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The Bloom filter database will be updated when it is connected to the internet periodically. To update, the whole database is not replaced, instead the delta i.e. difference between the existing database on the Bloom filter and the local database is found and then added to the database of Bloom filter.</a:t>
            </a:r>
            <a:endParaRPr lang="en-IN" sz="1600" b="0" strike="noStrike" spc="-1" dirty="0">
              <a:latin typeface="Arial"/>
            </a:endParaRPr>
          </a:p>
          <a:p>
            <a:pPr>
              <a:lnSpc>
                <a:spcPct val="100000"/>
              </a:lnSpc>
            </a:pPr>
            <a:endParaRPr lang="en-IN" sz="1600" b="0" strike="noStrike" spc="-1" dirty="0">
              <a:latin typeface="Arial"/>
            </a:endParaRPr>
          </a:p>
          <a:p>
            <a:pPr>
              <a:lnSpc>
                <a:spcPct val="100000"/>
              </a:lnSpc>
            </a:pPr>
            <a:endParaRPr lang="en-IN" sz="1600" b="0" strike="noStrike" spc="-1" dirty="0">
              <a:latin typeface="Arial"/>
            </a:endParaRPr>
          </a:p>
        </p:txBody>
      </p:sp>
      <p:sp>
        <p:nvSpPr>
          <p:cNvPr id="129" name="CustomShape 2"/>
          <p:cNvSpPr/>
          <p:nvPr/>
        </p:nvSpPr>
        <p:spPr>
          <a:xfrm>
            <a:off x="482760" y="2828357"/>
            <a:ext cx="8229240" cy="3456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000" b="1" strike="noStrike" spc="-1" dirty="0">
                <a:solidFill>
                  <a:srgbClr val="000000"/>
                </a:solidFill>
                <a:latin typeface="Calibri"/>
                <a:ea typeface="Calibri"/>
              </a:rPr>
              <a:t>TECHNOLOGY STACK</a:t>
            </a:r>
            <a:endParaRPr lang="en-IN" sz="2000" b="0" strike="noStrike" spc="-1" dirty="0">
              <a:latin typeface="Arial"/>
            </a:endParaRPr>
          </a:p>
        </p:txBody>
      </p:sp>
      <p:sp>
        <p:nvSpPr>
          <p:cNvPr id="130" name="CustomShape 3"/>
          <p:cNvSpPr/>
          <p:nvPr/>
        </p:nvSpPr>
        <p:spPr>
          <a:xfrm>
            <a:off x="277090" y="3185902"/>
            <a:ext cx="8676109" cy="1411658"/>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Open Source Blockchain distributed database like Hyperledger</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Browser/desktop based front-end for admin</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Windows service for detecting/blocking connected USB storage device</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E-mail / SMS notification service</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Language used: Go / Rust, Python</a:t>
            </a:r>
            <a:endParaRPr lang="en-IN" sz="1600" b="0" strike="noStrike" spc="-1" dirty="0">
              <a:latin typeface="Arial"/>
            </a:endParaRPr>
          </a:p>
        </p:txBody>
      </p:sp>
      <p:sp>
        <p:nvSpPr>
          <p:cNvPr id="131" name="CustomShape 4"/>
          <p:cNvSpPr/>
          <p:nvPr/>
        </p:nvSpPr>
        <p:spPr>
          <a:xfrm>
            <a:off x="393840" y="4597560"/>
            <a:ext cx="8229240" cy="4064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IN" sz="2000" b="1" strike="noStrike" spc="-1">
                <a:solidFill>
                  <a:srgbClr val="000000"/>
                </a:solidFill>
                <a:latin typeface="Calibri"/>
                <a:ea typeface="Calibri"/>
              </a:rPr>
              <a:t>DEPENDENCIES / SHOW STOPPER</a:t>
            </a:r>
            <a:endParaRPr lang="en-IN" sz="2000" b="0" strike="noStrike" spc="-1">
              <a:latin typeface="Arial"/>
            </a:endParaRPr>
          </a:p>
        </p:txBody>
      </p:sp>
      <p:sp>
        <p:nvSpPr>
          <p:cNvPr id="132" name="CustomShape 5"/>
          <p:cNvSpPr/>
          <p:nvPr/>
        </p:nvSpPr>
        <p:spPr>
          <a:xfrm>
            <a:off x="277090" y="5105520"/>
            <a:ext cx="8676109" cy="147708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Probabilistic data structures are not 100% accurate. In extremely rare case authorized device may get blocked if computer is offline</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The offline devices have to be connected to the internet or intranet for updating it periodically. This can give access to the devices which have been removed from the whitelist and won’t give access to the newly added devices.</a:t>
            </a:r>
            <a:endParaRPr lang="en-IN" sz="1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87302" y="274638"/>
            <a:ext cx="2320801" cy="100622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FLOWCHARTS / USE-CASE</a:t>
            </a:r>
          </a:p>
        </p:txBody>
      </p:sp>
      <p:sp>
        <p:nvSpPr>
          <p:cNvPr id="102" name="Shape 102"/>
          <p:cNvSpPr txBox="1"/>
          <p:nvPr/>
        </p:nvSpPr>
        <p:spPr>
          <a:xfrm>
            <a:off x="457200" y="457200"/>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i="0" u="none" strike="noStrike" cap="none">
                <a:solidFill>
                  <a:schemeClr val="dk1"/>
                </a:solidFill>
                <a:latin typeface="Calibri"/>
                <a:ea typeface="Calibri"/>
                <a:cs typeface="Calibri"/>
                <a:sym typeface="Calibri"/>
              </a:rPr>
              <a:t>User</a:t>
            </a:r>
            <a:r>
              <a:rPr lang="en-IN" sz="1600" b="0" i="0" u="none" strike="noStrike" cap="none">
                <a:solidFill>
                  <a:schemeClr val="dk1"/>
                </a:solidFill>
                <a:latin typeface="Calibri"/>
                <a:ea typeface="Calibri"/>
                <a:cs typeface="Calibri"/>
                <a:sym typeface="Calibri"/>
              </a:rPr>
              <a:t> machine with storage device connected</a:t>
            </a:r>
          </a:p>
        </p:txBody>
      </p:sp>
      <p:sp>
        <p:nvSpPr>
          <p:cNvPr id="103" name="Shape 103"/>
          <p:cNvSpPr txBox="1"/>
          <p:nvPr/>
        </p:nvSpPr>
        <p:spPr>
          <a:xfrm>
            <a:off x="469900" y="1384300"/>
            <a:ext cx="37211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Acquire mac address of the storage device</a:t>
            </a:r>
          </a:p>
        </p:txBody>
      </p:sp>
      <p:sp>
        <p:nvSpPr>
          <p:cNvPr id="104" name="Shape 104"/>
          <p:cNvSpPr txBox="1"/>
          <p:nvPr/>
        </p:nvSpPr>
        <p:spPr>
          <a:xfrm>
            <a:off x="457200" y="2065179"/>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mac address</a:t>
            </a:r>
          </a:p>
        </p:txBody>
      </p:sp>
      <p:sp>
        <p:nvSpPr>
          <p:cNvPr id="105" name="Shape 105"/>
          <p:cNvSpPr txBox="1"/>
          <p:nvPr/>
        </p:nvSpPr>
        <p:spPr>
          <a:xfrm>
            <a:off x="469899" y="2790110"/>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the probabilistic database</a:t>
            </a:r>
          </a:p>
        </p:txBody>
      </p:sp>
      <p:sp>
        <p:nvSpPr>
          <p:cNvPr id="107" name="Shape 107"/>
          <p:cNvSpPr txBox="1"/>
          <p:nvPr/>
        </p:nvSpPr>
        <p:spPr>
          <a:xfrm>
            <a:off x="482600" y="4191000"/>
            <a:ext cx="111125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If it exists?</a:t>
            </a:r>
          </a:p>
        </p:txBody>
      </p:sp>
      <p:sp>
        <p:nvSpPr>
          <p:cNvPr id="108" name="Shape 108"/>
          <p:cNvSpPr txBox="1"/>
          <p:nvPr/>
        </p:nvSpPr>
        <p:spPr>
          <a:xfrm>
            <a:off x="2150270" y="4333353"/>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110" name="Shape 110"/>
          <p:cNvSpPr txBox="1"/>
          <p:nvPr/>
        </p:nvSpPr>
        <p:spPr>
          <a:xfrm>
            <a:off x="1089024" y="5612318"/>
            <a:ext cx="225884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IN" sz="1600" dirty="0">
                <a:solidFill>
                  <a:schemeClr val="dk1"/>
                </a:solidFill>
                <a:latin typeface="Calibri"/>
                <a:ea typeface="Calibri"/>
                <a:cs typeface="Calibri"/>
                <a:sym typeface="Calibri"/>
              </a:rPr>
              <a:t>File decryption</a:t>
            </a:r>
          </a:p>
        </p:txBody>
      </p:sp>
      <p:sp>
        <p:nvSpPr>
          <p:cNvPr id="111" name="Shape 111"/>
          <p:cNvSpPr txBox="1"/>
          <p:nvPr/>
        </p:nvSpPr>
        <p:spPr>
          <a:xfrm>
            <a:off x="3779912" y="5612318"/>
            <a:ext cx="2172975"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Successful decryption?</a:t>
            </a:r>
          </a:p>
        </p:txBody>
      </p:sp>
      <p:cxnSp>
        <p:nvCxnSpPr>
          <p:cNvPr id="113" name="Shape 113"/>
          <p:cNvCxnSpPr>
            <a:stCxn id="102" idx="2"/>
          </p:cNvCxnSpPr>
          <p:nvPr/>
        </p:nvCxnSpPr>
        <p:spPr>
          <a:xfrm>
            <a:off x="1638300" y="1041975"/>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14" name="Shape 114"/>
          <p:cNvCxnSpPr/>
          <p:nvPr/>
        </p:nvCxnSpPr>
        <p:spPr>
          <a:xfrm>
            <a:off x="1638300" y="1722854"/>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15" name="Shape 115"/>
          <p:cNvCxnSpPr/>
          <p:nvPr/>
        </p:nvCxnSpPr>
        <p:spPr>
          <a:xfrm>
            <a:off x="1581150" y="2403733"/>
            <a:ext cx="0" cy="386377"/>
          </a:xfrm>
          <a:prstGeom prst="straightConnector1">
            <a:avLst/>
          </a:prstGeom>
          <a:noFill/>
          <a:ln w="9525" cap="flat" cmpd="sng">
            <a:solidFill>
              <a:schemeClr val="dk1"/>
            </a:solidFill>
            <a:prstDash val="solid"/>
            <a:round/>
            <a:headEnd type="none" w="med" len="med"/>
            <a:tailEnd type="stealth" w="lg" len="lg"/>
          </a:ln>
        </p:spPr>
      </p:cxnSp>
      <p:cxnSp>
        <p:nvCxnSpPr>
          <p:cNvPr id="117" name="Shape 117"/>
          <p:cNvCxnSpPr/>
          <p:nvPr/>
        </p:nvCxnSpPr>
        <p:spPr>
          <a:xfrm>
            <a:off x="1043608" y="3868529"/>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119" name="Shape 119"/>
          <p:cNvCxnSpPr/>
          <p:nvPr/>
        </p:nvCxnSpPr>
        <p:spPr>
          <a:xfrm>
            <a:off x="1600200" y="4417697"/>
            <a:ext cx="550070" cy="0"/>
          </a:xfrm>
          <a:prstGeom prst="straightConnector1">
            <a:avLst/>
          </a:prstGeom>
          <a:noFill/>
          <a:ln w="9525" cap="flat" cmpd="sng">
            <a:solidFill>
              <a:schemeClr val="dk1"/>
            </a:solidFill>
            <a:prstDash val="solid"/>
            <a:round/>
            <a:headEnd type="none" w="med" len="med"/>
            <a:tailEnd type="stealth" w="lg" len="lg"/>
          </a:ln>
        </p:spPr>
      </p:cxnSp>
      <p:cxnSp>
        <p:nvCxnSpPr>
          <p:cNvPr id="120" name="Shape 120"/>
          <p:cNvCxnSpPr/>
          <p:nvPr/>
        </p:nvCxnSpPr>
        <p:spPr>
          <a:xfrm>
            <a:off x="1303002" y="4529554"/>
            <a:ext cx="0" cy="1082764"/>
          </a:xfrm>
          <a:prstGeom prst="straightConnector1">
            <a:avLst/>
          </a:prstGeom>
          <a:noFill/>
          <a:ln w="9525" cap="flat" cmpd="sng">
            <a:solidFill>
              <a:schemeClr val="dk1"/>
            </a:solidFill>
            <a:prstDash val="solid"/>
            <a:round/>
            <a:headEnd type="none" w="med" len="med"/>
            <a:tailEnd type="stealth" w="lg" len="lg"/>
          </a:ln>
        </p:spPr>
      </p:cxnSp>
      <p:cxnSp>
        <p:nvCxnSpPr>
          <p:cNvPr id="122" name="Shape 122"/>
          <p:cNvCxnSpPr>
            <a:stCxn id="110" idx="3"/>
          </p:cNvCxnSpPr>
          <p:nvPr/>
        </p:nvCxnSpPr>
        <p:spPr>
          <a:xfrm>
            <a:off x="3347864" y="5781595"/>
            <a:ext cx="432048" cy="0"/>
          </a:xfrm>
          <a:prstGeom prst="straightConnector1">
            <a:avLst/>
          </a:prstGeom>
          <a:noFill/>
          <a:ln w="9525" cap="flat" cmpd="sng">
            <a:solidFill>
              <a:schemeClr val="dk1"/>
            </a:solidFill>
            <a:prstDash val="solid"/>
            <a:round/>
            <a:headEnd type="none" w="med" len="med"/>
            <a:tailEnd type="stealth" w="lg" len="lg"/>
          </a:ln>
        </p:spPr>
      </p:cxnSp>
      <p:sp>
        <p:nvSpPr>
          <p:cNvPr id="124" name="Shape 124"/>
          <p:cNvSpPr txBox="1"/>
          <p:nvPr/>
        </p:nvSpPr>
        <p:spPr>
          <a:xfrm>
            <a:off x="107511" y="4671907"/>
            <a:ext cx="1195491" cy="309840"/>
          </a:xfrm>
          <a:prstGeom prst="rect">
            <a:avLst/>
          </a:prstGeom>
          <a:noFill/>
          <a:ln>
            <a:noFill/>
          </a:ln>
        </p:spPr>
        <p:txBody>
          <a:bodyPr wrap="square" lIns="91425" tIns="45700" rIns="91425" bIns="45700" anchor="t" anchorCtr="0">
            <a:noAutofit/>
          </a:bodyPr>
          <a:lstStyle/>
          <a:p>
            <a:r>
              <a:rPr lang="en-IN" sz="1600" dirty="0">
                <a:solidFill>
                  <a:schemeClr val="dk1"/>
                </a:solidFill>
                <a:latin typeface="Calibri"/>
                <a:ea typeface="Calibri"/>
                <a:cs typeface="Calibri"/>
                <a:sym typeface="Calibri"/>
              </a:rPr>
              <a:t>Possibly Yes</a:t>
            </a:r>
          </a:p>
        </p:txBody>
      </p:sp>
      <p:sp>
        <p:nvSpPr>
          <p:cNvPr id="125" name="Shape 125"/>
          <p:cNvSpPr txBox="1"/>
          <p:nvPr/>
        </p:nvSpPr>
        <p:spPr>
          <a:xfrm>
            <a:off x="1593850" y="4360277"/>
            <a:ext cx="57547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 No</a:t>
            </a:r>
          </a:p>
        </p:txBody>
      </p:sp>
      <p:sp>
        <p:nvSpPr>
          <p:cNvPr id="126" name="Shape 126"/>
          <p:cNvSpPr txBox="1"/>
          <p:nvPr/>
        </p:nvSpPr>
        <p:spPr>
          <a:xfrm>
            <a:off x="2978940" y="4487241"/>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
        <p:nvSpPr>
          <p:cNvPr id="127" name="Shape 127"/>
          <p:cNvSpPr txBox="1"/>
          <p:nvPr/>
        </p:nvSpPr>
        <p:spPr>
          <a:xfrm>
            <a:off x="4499847" y="5966790"/>
            <a:ext cx="49912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128" name="Shape 128"/>
          <p:cNvSpPr txBox="1"/>
          <p:nvPr/>
        </p:nvSpPr>
        <p:spPr>
          <a:xfrm>
            <a:off x="5778500" y="524724"/>
            <a:ext cx="2681932"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dirty="0">
                <a:solidFill>
                  <a:schemeClr val="dk1"/>
                </a:solidFill>
                <a:latin typeface="Calibri"/>
                <a:ea typeface="Calibri"/>
                <a:cs typeface="Calibri"/>
                <a:sym typeface="Calibri"/>
              </a:rPr>
              <a:t>Login as admin role (desktop client or web client)</a:t>
            </a:r>
            <a:endParaRPr lang="en-IN" sz="1600" dirty="0">
              <a:solidFill>
                <a:schemeClr val="dk1"/>
              </a:solidFill>
              <a:latin typeface="Calibri"/>
              <a:ea typeface="Calibri"/>
              <a:cs typeface="Calibri"/>
              <a:sym typeface="Calibri"/>
            </a:endParaRPr>
          </a:p>
        </p:txBody>
      </p:sp>
      <p:sp>
        <p:nvSpPr>
          <p:cNvPr id="129" name="Shape 129"/>
          <p:cNvSpPr txBox="1"/>
          <p:nvPr/>
        </p:nvSpPr>
        <p:spPr>
          <a:xfrm>
            <a:off x="5181599" y="1464734"/>
            <a:ext cx="3854893" cy="49283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Enter the MAC id of the storage device in a form</a:t>
            </a:r>
          </a:p>
          <a:p>
            <a:pPr marL="0" marR="0" lvl="0" indent="0" algn="l" rtl="0">
              <a:spcBef>
                <a:spcPts val="0"/>
              </a:spcBef>
              <a:buNone/>
            </a:pPr>
            <a:endParaRPr lang="en-IN" sz="1600" dirty="0">
              <a:solidFill>
                <a:schemeClr val="dk1"/>
              </a:solidFill>
              <a:latin typeface="Calibri"/>
              <a:ea typeface="Calibri"/>
              <a:cs typeface="Calibri"/>
              <a:sym typeface="Calibri"/>
            </a:endParaRPr>
          </a:p>
        </p:txBody>
      </p:sp>
      <p:sp>
        <p:nvSpPr>
          <p:cNvPr id="130" name="Shape 130"/>
          <p:cNvSpPr txBox="1"/>
          <p:nvPr/>
        </p:nvSpPr>
        <p:spPr>
          <a:xfrm>
            <a:off x="5778500" y="2246864"/>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mac address</a:t>
            </a:r>
          </a:p>
        </p:txBody>
      </p:sp>
      <p:cxnSp>
        <p:nvCxnSpPr>
          <p:cNvPr id="131" name="Shape 131"/>
          <p:cNvCxnSpPr>
            <a:cxnSpLocks/>
            <a:stCxn id="128" idx="2"/>
            <a:endCxn id="129" idx="0"/>
          </p:cNvCxnSpPr>
          <p:nvPr/>
        </p:nvCxnSpPr>
        <p:spPr>
          <a:xfrm flipH="1">
            <a:off x="7109046" y="1109499"/>
            <a:ext cx="10420" cy="355235"/>
          </a:xfrm>
          <a:prstGeom prst="straightConnector1">
            <a:avLst/>
          </a:prstGeom>
          <a:noFill/>
          <a:ln w="9525" cap="flat" cmpd="sng">
            <a:solidFill>
              <a:schemeClr val="dk1"/>
            </a:solidFill>
            <a:prstDash val="solid"/>
            <a:round/>
            <a:headEnd type="none" w="med" len="med"/>
            <a:tailEnd type="stealth" w="lg" len="lg"/>
          </a:ln>
        </p:spPr>
      </p:cxnSp>
      <p:cxnSp>
        <p:nvCxnSpPr>
          <p:cNvPr id="132" name="Shape 132"/>
          <p:cNvCxnSpPr/>
          <p:nvPr/>
        </p:nvCxnSpPr>
        <p:spPr>
          <a:xfrm>
            <a:off x="6959599" y="1892131"/>
            <a:ext cx="0" cy="342325"/>
          </a:xfrm>
          <a:prstGeom prst="straightConnector1">
            <a:avLst/>
          </a:prstGeom>
          <a:noFill/>
          <a:ln w="9525" cap="flat" cmpd="sng">
            <a:solidFill>
              <a:schemeClr val="dk1"/>
            </a:solidFill>
            <a:prstDash val="solid"/>
            <a:round/>
            <a:headEnd type="none" w="med" len="med"/>
            <a:tailEnd type="stealth" w="lg" len="lg"/>
          </a:ln>
        </p:spPr>
      </p:cxnSp>
      <p:sp>
        <p:nvSpPr>
          <p:cNvPr id="133" name="Shape 133"/>
          <p:cNvSpPr txBox="1"/>
          <p:nvPr/>
        </p:nvSpPr>
        <p:spPr>
          <a:xfrm>
            <a:off x="6246812" y="2855336"/>
            <a:ext cx="1687512"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Add to database</a:t>
            </a:r>
          </a:p>
        </p:txBody>
      </p:sp>
      <p:sp>
        <p:nvSpPr>
          <p:cNvPr id="134" name="Shape 134"/>
          <p:cNvSpPr txBox="1"/>
          <p:nvPr/>
        </p:nvSpPr>
        <p:spPr>
          <a:xfrm>
            <a:off x="5778500" y="3540391"/>
            <a:ext cx="2574910" cy="5366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Put the encrypted filesystem on USB</a:t>
            </a:r>
          </a:p>
        </p:txBody>
      </p:sp>
      <p:cxnSp>
        <p:nvCxnSpPr>
          <p:cNvPr id="135" name="Shape 135"/>
          <p:cNvCxnSpPr/>
          <p:nvPr/>
        </p:nvCxnSpPr>
        <p:spPr>
          <a:xfrm>
            <a:off x="6959600" y="3193889"/>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36" name="Shape 136"/>
          <p:cNvCxnSpPr/>
          <p:nvPr/>
        </p:nvCxnSpPr>
        <p:spPr>
          <a:xfrm>
            <a:off x="6959599" y="2447785"/>
            <a:ext cx="1" cy="407551"/>
          </a:xfrm>
          <a:prstGeom prst="straightConnector1">
            <a:avLst/>
          </a:prstGeom>
          <a:noFill/>
          <a:ln w="9525" cap="flat" cmpd="sng">
            <a:solidFill>
              <a:schemeClr val="dk1"/>
            </a:solidFill>
            <a:prstDash val="solid"/>
            <a:round/>
            <a:headEnd type="none" w="med" len="med"/>
            <a:tailEnd type="stealth" w="lg" len="lg"/>
          </a:ln>
        </p:spPr>
      </p:cxnSp>
      <p:sp>
        <p:nvSpPr>
          <p:cNvPr id="2" name="TextBox 1"/>
          <p:cNvSpPr txBox="1"/>
          <p:nvPr/>
        </p:nvSpPr>
        <p:spPr>
          <a:xfrm>
            <a:off x="482600" y="2447785"/>
            <a:ext cx="820402" cy="338554"/>
          </a:xfrm>
          <a:prstGeom prst="rect">
            <a:avLst/>
          </a:prstGeom>
          <a:noFill/>
        </p:spPr>
        <p:txBody>
          <a:bodyPr wrap="square" rtlCol="0">
            <a:spAutoFit/>
          </a:bodyPr>
          <a:lstStyle/>
          <a:p>
            <a:r>
              <a:rPr lang="en-IN" sz="1600" dirty="0">
                <a:latin typeface="Calibri" pitchFamily="34" charset="0"/>
                <a:cs typeface="Calibri" pitchFamily="34" charset="0"/>
              </a:rPr>
              <a:t>Offline </a:t>
            </a:r>
            <a:endParaRPr lang="en-US" sz="1600" dirty="0">
              <a:latin typeface="Calibri" pitchFamily="34" charset="0"/>
              <a:cs typeface="Calibri" pitchFamily="34" charset="0"/>
            </a:endParaRPr>
          </a:p>
        </p:txBody>
      </p:sp>
      <p:sp>
        <p:nvSpPr>
          <p:cNvPr id="41" name="Shape 105"/>
          <p:cNvSpPr txBox="1"/>
          <p:nvPr/>
        </p:nvSpPr>
        <p:spPr>
          <a:xfrm>
            <a:off x="2527300" y="2807849"/>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the probabilistic database</a:t>
            </a:r>
          </a:p>
        </p:txBody>
      </p:sp>
      <p:cxnSp>
        <p:nvCxnSpPr>
          <p:cNvPr id="9" name="Straight Connector 8"/>
          <p:cNvCxnSpPr/>
          <p:nvPr/>
        </p:nvCxnSpPr>
        <p:spPr>
          <a:xfrm>
            <a:off x="1581150" y="2596921"/>
            <a:ext cx="1864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45637" y="2596921"/>
            <a:ext cx="0" cy="1894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63601" y="2437029"/>
            <a:ext cx="868699" cy="338554"/>
          </a:xfrm>
          <a:prstGeom prst="rect">
            <a:avLst/>
          </a:prstGeom>
          <a:noFill/>
        </p:spPr>
        <p:txBody>
          <a:bodyPr wrap="square" rtlCol="0">
            <a:spAutoFit/>
          </a:bodyPr>
          <a:lstStyle/>
          <a:p>
            <a:r>
              <a:rPr lang="en-IN" sz="1600" dirty="0">
                <a:latin typeface="Calibri" pitchFamily="34" charset="0"/>
                <a:cs typeface="Calibri" pitchFamily="34" charset="0"/>
              </a:rPr>
              <a:t>Online </a:t>
            </a:r>
            <a:endParaRPr lang="en-US" sz="1600" dirty="0">
              <a:latin typeface="Calibri" pitchFamily="34" charset="0"/>
              <a:cs typeface="Calibri" pitchFamily="34" charset="0"/>
            </a:endParaRPr>
          </a:p>
        </p:txBody>
      </p:sp>
      <p:sp>
        <p:nvSpPr>
          <p:cNvPr id="54" name="Shape 105"/>
          <p:cNvSpPr txBox="1"/>
          <p:nvPr/>
        </p:nvSpPr>
        <p:spPr>
          <a:xfrm>
            <a:off x="3563600" y="4296858"/>
            <a:ext cx="1872495" cy="114012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r>
              <a:rPr lang="en-IN" sz="1600" dirty="0">
                <a:solidFill>
                  <a:schemeClr val="dk1"/>
                </a:solidFill>
                <a:latin typeface="Calibri"/>
                <a:ea typeface="Calibri"/>
                <a:cs typeface="Calibri"/>
                <a:sym typeface="Calibri"/>
              </a:rPr>
              <a:t>Query to check the existence of hash in the local database for confirmation</a:t>
            </a:r>
          </a:p>
        </p:txBody>
      </p:sp>
      <p:cxnSp>
        <p:nvCxnSpPr>
          <p:cNvPr id="55" name="Shape 117"/>
          <p:cNvCxnSpPr/>
          <p:nvPr/>
        </p:nvCxnSpPr>
        <p:spPr>
          <a:xfrm>
            <a:off x="2629520" y="3896685"/>
            <a:ext cx="0" cy="436668"/>
          </a:xfrm>
          <a:prstGeom prst="straightConnector1">
            <a:avLst/>
          </a:prstGeom>
          <a:noFill/>
          <a:ln w="9525" cap="flat" cmpd="sng">
            <a:solidFill>
              <a:schemeClr val="dk1"/>
            </a:solidFill>
            <a:prstDash val="solid"/>
            <a:round/>
            <a:headEnd type="none" w="med" len="med"/>
            <a:tailEnd type="stealth" w="lg" len="lg"/>
          </a:ln>
        </p:spPr>
      </p:cxnSp>
      <p:sp>
        <p:nvSpPr>
          <p:cNvPr id="56" name="Shape 125"/>
          <p:cNvSpPr txBox="1"/>
          <p:nvPr/>
        </p:nvSpPr>
        <p:spPr>
          <a:xfrm>
            <a:off x="1693471" y="3916354"/>
            <a:ext cx="1362858"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Definitely   No</a:t>
            </a:r>
          </a:p>
        </p:txBody>
      </p:sp>
      <p:cxnSp>
        <p:nvCxnSpPr>
          <p:cNvPr id="64" name="Shape 121"/>
          <p:cNvCxnSpPr/>
          <p:nvPr/>
        </p:nvCxnSpPr>
        <p:spPr>
          <a:xfrm>
            <a:off x="4010650" y="3896685"/>
            <a:ext cx="0" cy="389496"/>
          </a:xfrm>
          <a:prstGeom prst="straightConnector1">
            <a:avLst/>
          </a:prstGeom>
          <a:noFill/>
          <a:ln w="9525" cap="flat" cmpd="sng">
            <a:solidFill>
              <a:schemeClr val="dk1"/>
            </a:solidFill>
            <a:prstDash val="solid"/>
            <a:round/>
            <a:headEnd type="none" w="med" len="med"/>
            <a:tailEnd type="stealth" w="lg" len="lg"/>
          </a:ln>
        </p:spPr>
      </p:cxnSp>
      <p:sp>
        <p:nvSpPr>
          <p:cNvPr id="67" name="Shape 125"/>
          <p:cNvSpPr txBox="1"/>
          <p:nvPr/>
        </p:nvSpPr>
        <p:spPr>
          <a:xfrm>
            <a:off x="4085745" y="3905687"/>
            <a:ext cx="1206335"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Possibly Yes</a:t>
            </a:r>
          </a:p>
        </p:txBody>
      </p:sp>
      <p:cxnSp>
        <p:nvCxnSpPr>
          <p:cNvPr id="68" name="Shape 123"/>
          <p:cNvCxnSpPr>
            <a:endCxn id="108" idx="3"/>
          </p:cNvCxnSpPr>
          <p:nvPr/>
        </p:nvCxnSpPr>
        <p:spPr>
          <a:xfrm flipH="1" flipV="1">
            <a:off x="2836070" y="4502630"/>
            <a:ext cx="727530" cy="1"/>
          </a:xfrm>
          <a:prstGeom prst="straightConnector1">
            <a:avLst/>
          </a:prstGeom>
          <a:noFill/>
          <a:ln w="9525" cap="flat" cmpd="sng">
            <a:solidFill>
              <a:schemeClr val="dk1"/>
            </a:solidFill>
            <a:prstDash val="solid"/>
            <a:round/>
            <a:headEnd type="none" w="med" len="med"/>
            <a:tailEnd type="stealth" w="lg" len="lg"/>
          </a:ln>
        </p:spPr>
      </p:cxnSp>
      <p:cxnSp>
        <p:nvCxnSpPr>
          <p:cNvPr id="74" name="Straight Connector 73"/>
          <p:cNvCxnSpPr/>
          <p:nvPr/>
        </p:nvCxnSpPr>
        <p:spPr>
          <a:xfrm>
            <a:off x="2978940" y="5222822"/>
            <a:ext cx="6008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hape 121"/>
          <p:cNvCxnSpPr/>
          <p:nvPr/>
        </p:nvCxnSpPr>
        <p:spPr>
          <a:xfrm>
            <a:off x="2978940" y="5222822"/>
            <a:ext cx="0" cy="389496"/>
          </a:xfrm>
          <a:prstGeom prst="straightConnector1">
            <a:avLst/>
          </a:prstGeom>
          <a:noFill/>
          <a:ln w="9525" cap="flat" cmpd="sng">
            <a:solidFill>
              <a:schemeClr val="dk1"/>
            </a:solidFill>
            <a:prstDash val="solid"/>
            <a:round/>
            <a:headEnd type="none" w="med" len="med"/>
            <a:tailEnd type="stealth" w="lg" len="lg"/>
          </a:ln>
        </p:spPr>
      </p:cxnSp>
      <p:sp>
        <p:nvSpPr>
          <p:cNvPr id="78" name="Shape 126"/>
          <p:cNvSpPr txBox="1"/>
          <p:nvPr/>
        </p:nvSpPr>
        <p:spPr>
          <a:xfrm>
            <a:off x="2387600" y="5081943"/>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79" name="Shape 111"/>
          <p:cNvSpPr txBox="1"/>
          <p:nvPr/>
        </p:nvSpPr>
        <p:spPr>
          <a:xfrm>
            <a:off x="3779912" y="6289261"/>
            <a:ext cx="19050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Allow data transfer</a:t>
            </a:r>
          </a:p>
        </p:txBody>
      </p:sp>
      <p:cxnSp>
        <p:nvCxnSpPr>
          <p:cNvPr id="83" name="Shape 117"/>
          <p:cNvCxnSpPr/>
          <p:nvPr/>
        </p:nvCxnSpPr>
        <p:spPr>
          <a:xfrm>
            <a:off x="4502055" y="5966790"/>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84" name="Shape 121"/>
          <p:cNvCxnSpPr>
            <a:stCxn id="111" idx="3"/>
          </p:cNvCxnSpPr>
          <p:nvPr/>
        </p:nvCxnSpPr>
        <p:spPr>
          <a:xfrm>
            <a:off x="5952887" y="5781595"/>
            <a:ext cx="419313" cy="0"/>
          </a:xfrm>
          <a:prstGeom prst="straightConnector1">
            <a:avLst/>
          </a:prstGeom>
          <a:noFill/>
          <a:ln w="9525" cap="flat" cmpd="sng">
            <a:solidFill>
              <a:schemeClr val="dk1"/>
            </a:solidFill>
            <a:prstDash val="solid"/>
            <a:round/>
            <a:headEnd type="none" w="med" len="med"/>
            <a:tailEnd type="stealth" w="lg" len="lg"/>
          </a:ln>
        </p:spPr>
      </p:cxnSp>
      <p:sp>
        <p:nvSpPr>
          <p:cNvPr id="88" name="Shape 108"/>
          <p:cNvSpPr txBox="1"/>
          <p:nvPr/>
        </p:nvSpPr>
        <p:spPr>
          <a:xfrm>
            <a:off x="6349999" y="5628236"/>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89" name="Shape 126"/>
          <p:cNvSpPr txBox="1"/>
          <p:nvPr/>
        </p:nvSpPr>
        <p:spPr>
          <a:xfrm>
            <a:off x="5991537" y="5266609"/>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Tree>
    <p:extLst>
      <p:ext uri="{BB962C8B-B14F-4D97-AF65-F5344CB8AC3E}">
        <p14:creationId xmlns:p14="http://schemas.microsoft.com/office/powerpoint/2010/main" val="281822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170280" y="764640"/>
            <a:ext cx="8712720" cy="1471680"/>
          </a:xfrm>
          <a:prstGeom prst="rect">
            <a:avLst/>
          </a:prstGeom>
          <a:noFill/>
          <a:ln>
            <a:noFill/>
          </a:ln>
        </p:spPr>
        <p:txBody>
          <a:bodyPr tIns="91440" bIns="91440"/>
          <a:lstStyle/>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 Use of </a:t>
            </a:r>
            <a:r>
              <a:rPr lang="en-IN" sz="1600" b="0" i="1" strike="noStrike" spc="-1" dirty="0">
                <a:solidFill>
                  <a:srgbClr val="000000"/>
                </a:solidFill>
                <a:latin typeface="Calibri"/>
                <a:ea typeface="Calibri"/>
              </a:rPr>
              <a:t>blockchain</a:t>
            </a:r>
            <a:r>
              <a:rPr lang="en-IN" sz="1600" b="0" strike="noStrike" spc="-1" dirty="0">
                <a:solidFill>
                  <a:srgbClr val="000000"/>
                </a:solidFill>
                <a:latin typeface="Calibri"/>
                <a:ea typeface="Calibri"/>
              </a:rPr>
              <a:t> based systems to provide tamper-proof, distributed database of registered devices.</a:t>
            </a:r>
            <a:endParaRPr lang="en-IN" sz="1600" b="0" strike="noStrike" spc="-1" dirty="0">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 The local probabilistic data base is space-efficient and provides high accuracy for ‘offline’ access.</a:t>
            </a:r>
            <a:endParaRPr lang="en-IN" sz="1600" b="0" strike="noStrike" spc="-1" dirty="0">
              <a:solidFill>
                <a:srgbClr val="000000"/>
              </a:solidFill>
              <a:latin typeface="Arial"/>
            </a:endParaRPr>
          </a:p>
          <a:p>
            <a:pPr marL="177840">
              <a:lnSpc>
                <a:spcPct val="100000"/>
              </a:lnSpc>
              <a:spcBef>
                <a:spcPts val="561"/>
              </a:spcBef>
            </a:pPr>
            <a:r>
              <a:rPr lang="en-IN" sz="1600" b="0" strike="noStrike" spc="-1" dirty="0">
                <a:solidFill>
                  <a:srgbClr val="000000"/>
                </a:solidFill>
                <a:latin typeface="Calibri"/>
                <a:ea typeface="Calibri"/>
              </a:rPr>
              <a:t>    e.g. A bloom filter with 1 million items in the filter with error of 0.001% (1 in ten thousand) requires about 3 MB memory.</a:t>
            </a:r>
            <a:endParaRPr lang="en-IN" sz="1600" b="0" strike="noStrike" spc="-1" dirty="0">
              <a:solidFill>
                <a:srgbClr val="000000"/>
              </a:solidFill>
              <a:latin typeface="Arial"/>
            </a:endParaRPr>
          </a:p>
        </p:txBody>
      </p:sp>
      <p:sp>
        <p:nvSpPr>
          <p:cNvPr id="182" name="TextShape 2"/>
          <p:cNvSpPr txBox="1"/>
          <p:nvPr/>
        </p:nvSpPr>
        <p:spPr>
          <a:xfrm>
            <a:off x="107640" y="2709000"/>
            <a:ext cx="8856720" cy="3168000"/>
          </a:xfrm>
          <a:prstGeom prst="rect">
            <a:avLst/>
          </a:prstGeom>
          <a:noFill/>
          <a:ln>
            <a:noFill/>
          </a:ln>
        </p:spPr>
        <p:txBody>
          <a:bodyPr tIns="91440" bIns="91440"/>
          <a:lstStyle/>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Our solution provides a facility to protect an authorized computer from an unauthorized USB storage devices in online/offline mode efficiently  using combination of both bloom filter and blockchain.</a:t>
            </a:r>
            <a:endParaRPr lang="en-IN" sz="1600" b="0" strike="noStrike" spc="-1" dirty="0">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Block chain system keeps a track of the USB devices connected to a machine, and the devices added and removed from the whitelist. It also records the timestamp of the above mentioned activities, MAC address of the respective  machines and the user IDs.  Blockchain ‘audit trail’ is tamper-proof. Therefore, suspicious activities can be traced back.</a:t>
            </a:r>
            <a:endParaRPr lang="en-IN" sz="1600" b="0" strike="noStrike" spc="-1" dirty="0">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Even if the probabilistic database is stolen, the MAC address of registered devices cannot be retrieved. </a:t>
            </a:r>
            <a:endParaRPr lang="en-IN" sz="1600" b="0" strike="noStrike" spc="-1" dirty="0">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The encrypted file system in the storage device protects the authorized storage device from connecting to an unauthorized machine.</a:t>
            </a:r>
            <a:endParaRPr lang="en-IN" sz="1600" b="0" strike="noStrike" spc="-1" dirty="0">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Use of compiled languages like Rust/Go which avoid security issues like buffer overflow.</a:t>
            </a:r>
            <a:endParaRPr lang="en-IN" sz="1600" b="0" strike="noStrike" spc="-1" dirty="0">
              <a:solidFill>
                <a:srgbClr val="000000"/>
              </a:solidFill>
              <a:latin typeface="Arial"/>
            </a:endParaRPr>
          </a:p>
        </p:txBody>
      </p:sp>
      <p:sp>
        <p:nvSpPr>
          <p:cNvPr id="183" name="CustomShape 3"/>
          <p:cNvSpPr/>
          <p:nvPr/>
        </p:nvSpPr>
        <p:spPr>
          <a:xfrm>
            <a:off x="432000" y="291240"/>
            <a:ext cx="7866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latin typeface="Calibri"/>
                <a:ea typeface="Arial"/>
              </a:rPr>
              <a:t>NOVELTY</a:t>
            </a:r>
            <a:endParaRPr lang="en-IN" sz="1800" b="0" strike="noStrike" spc="-1">
              <a:latin typeface="Arial"/>
            </a:endParaRPr>
          </a:p>
        </p:txBody>
      </p:sp>
      <p:sp>
        <p:nvSpPr>
          <p:cNvPr id="184" name="CustomShape 4"/>
          <p:cNvSpPr/>
          <p:nvPr/>
        </p:nvSpPr>
        <p:spPr>
          <a:xfrm>
            <a:off x="449280" y="2236320"/>
            <a:ext cx="8155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latin typeface="Calibri"/>
                <a:ea typeface="Arial"/>
              </a:rPr>
              <a:t>SECURITY</a:t>
            </a:r>
            <a:endParaRPr lang="en-IN"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838</Words>
  <Application>Microsoft Office PowerPoint</Application>
  <PresentationFormat>On-screen Show (4:3)</PresentationFormat>
  <Paragraphs>60</Paragraphs>
  <Slides>4</Slides>
  <Notes>1</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Office Theme</vt:lpstr>
      <vt:lpstr>Office Theme</vt:lpstr>
      <vt:lpstr>PowerPoint Presentation</vt:lpstr>
      <vt:lpstr>PowerPoint Presentation</vt:lpstr>
      <vt:lpstr>FLOWCHARTS / USE-CASE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dc:subject/>
  <dc:creator/>
  <dc:description/>
  <cp:lastModifiedBy>Akshata Jahagirdar</cp:lastModifiedBy>
  <cp:revision>40</cp:revision>
  <dcterms:modified xsi:type="dcterms:W3CDTF">2017-12-29T12:41:06Z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ies>
</file>