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1" name="Shape 11"/>
        <p:cNvGrpSpPr/>
        <p:nvPr/>
      </p:nvGrpSpPr>
      <p:grpSpPr>
        <a:xfrm>
          <a:off x="0" y="0"/>
          <a:ext cx="0" cy="0"/>
          <a:chOff x="0" y="0"/>
          <a:chExt cx="0" cy="0"/>
        </a:xfrm>
      </p:grpSpPr>
      <p:sp>
        <p:nvSpPr>
          <p:cNvPr id="12" name="Shape 12"/>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3" name="Shape 13"/>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7" name="Shape 1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IN"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IN"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8" name="Shape 18"/>
        <p:cNvGrpSpPr/>
        <p:nvPr/>
      </p:nvGrpSpPr>
      <p:grpSpPr>
        <a:xfrm>
          <a:off x="0" y="0"/>
          <a:ext cx="0" cy="0"/>
          <a:chOff x="0" y="0"/>
          <a:chExt cx="0" cy="0"/>
        </a:xfrm>
      </p:grpSpPr>
      <p:sp>
        <p:nvSpPr>
          <p:cNvPr id="19" name="Shape 19"/>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4" name="Shape 2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7" name="Shape 27"/>
        <p:cNvGrpSpPr/>
        <p:nvPr/>
      </p:nvGrpSpPr>
      <p:grpSpPr>
        <a:xfrm>
          <a:off x="0" y="0"/>
          <a:ext cx="0" cy="0"/>
          <a:chOff x="0" y="0"/>
          <a:chExt cx="0" cy="0"/>
        </a:xfrm>
      </p:grpSpPr>
      <p:sp>
        <p:nvSpPr>
          <p:cNvPr id="28" name="Shape 28"/>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9" name="Shape 29"/>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IN"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3" name="Shape 33"/>
        <p:cNvGrpSpPr/>
        <p:nvPr/>
      </p:nvGrpSpPr>
      <p:grpSpPr>
        <a:xfrm>
          <a:off x="0" y="0"/>
          <a:ext cx="0" cy="0"/>
          <a:chOff x="0" y="0"/>
          <a:chExt cx="0" cy="0"/>
        </a:xfrm>
      </p:grpSpPr>
      <p:sp>
        <p:nvSpPr>
          <p:cNvPr id="34" name="Shape 34"/>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5" name="Shape 35"/>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6" name="Shape 3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IN"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9" name="Shape 39"/>
        <p:cNvGrpSpPr/>
        <p:nvPr/>
      </p:nvGrpSpPr>
      <p:grpSpPr>
        <a:xfrm>
          <a:off x="0" y="0"/>
          <a:ext cx="0" cy="0"/>
          <a:chOff x="0" y="0"/>
          <a:chExt cx="0" cy="0"/>
        </a:xfrm>
      </p:grpSpPr>
      <p:sp>
        <p:nvSpPr>
          <p:cNvPr id="40" name="Shape 40"/>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1" name="Shape 41"/>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IN"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7" name="Shape 47"/>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Shape 48"/>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9" name="Shape 49"/>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0" name="Shape 50"/>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1" name="Shape 5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IN"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IN"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3" name="Shape 63"/>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IN"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152400"/>
            <a:ext cx="8229600" cy="411162"/>
          </a:xfrm>
          <a:prstGeom prst="rect">
            <a:avLst/>
          </a:prstGeom>
          <a:noFill/>
          <a:ln>
            <a:noFill/>
          </a:ln>
        </p:spPr>
        <p:txBody>
          <a:bodyPr anchorCtr="0" anchor="ctr" bIns="45700" lIns="91425" rIns="91425" wrap="square" tIns="45700">
            <a:noAutofit/>
          </a:bodyPr>
          <a:lstStyle/>
          <a:p>
            <a:pPr indent="-127000" lvl="0" marL="0" marR="0" rtl="0" algn="ctr">
              <a:spcBef>
                <a:spcPts val="0"/>
              </a:spcBef>
              <a:buClr>
                <a:schemeClr val="dk1"/>
              </a:buClr>
              <a:buSzPts val="2000"/>
              <a:buFont typeface="Calibri"/>
              <a:buNone/>
            </a:pPr>
            <a:r>
              <a:rPr b="1" i="0" lang="en-IN" sz="2000" u="none" cap="none" strike="noStrike">
                <a:solidFill>
                  <a:schemeClr val="dk1"/>
                </a:solidFill>
                <a:latin typeface="Calibri"/>
                <a:ea typeface="Calibri"/>
                <a:cs typeface="Calibri"/>
                <a:sym typeface="Calibri"/>
              </a:rPr>
              <a:t>SMART INDIA HACKATHON ‘18</a:t>
            </a:r>
          </a:p>
        </p:txBody>
      </p:sp>
      <p:sp>
        <p:nvSpPr>
          <p:cNvPr id="85" name="Shape 85"/>
          <p:cNvSpPr txBox="1"/>
          <p:nvPr>
            <p:ph idx="1" type="body"/>
          </p:nvPr>
        </p:nvSpPr>
        <p:spPr>
          <a:xfrm>
            <a:off x="419100" y="533400"/>
            <a:ext cx="8305800" cy="1479610"/>
          </a:xfrm>
          <a:prstGeom prst="rect">
            <a:avLst/>
          </a:prstGeom>
          <a:noFill/>
          <a:ln>
            <a:noFill/>
          </a:ln>
        </p:spPr>
        <p:txBody>
          <a:bodyPr anchorCtr="0" anchor="t" bIns="45700" lIns="91425" rIns="91425" wrap="square" tIns="45700">
            <a:noAutofit/>
          </a:bodyPr>
          <a:lstStyle/>
          <a:p>
            <a:pPr indent="-101600" lvl="0" marL="0" marR="0" rtl="0" algn="ctr">
              <a:spcBef>
                <a:spcPts val="0"/>
              </a:spcBef>
              <a:spcAft>
                <a:spcPts val="0"/>
              </a:spcAft>
              <a:buClr>
                <a:schemeClr val="dk1"/>
              </a:buClr>
              <a:buSzPts val="1600"/>
              <a:buFont typeface="Arial"/>
              <a:buNone/>
            </a:pPr>
            <a:r>
              <a:rPr b="1" i="0" lang="en-IN" sz="1600" u="none" cap="none" strike="noStrike">
                <a:solidFill>
                  <a:schemeClr val="dk1"/>
                </a:solidFill>
                <a:latin typeface="Calibri"/>
                <a:ea typeface="Calibri"/>
                <a:cs typeface="Calibri"/>
                <a:sym typeface="Calibri"/>
              </a:rPr>
              <a:t>Ministry Category</a:t>
            </a:r>
            <a:r>
              <a:rPr b="0" i="0" lang="en-IN" sz="1600" u="none" cap="none" strike="noStrike">
                <a:solidFill>
                  <a:schemeClr val="dk1"/>
                </a:solidFill>
                <a:latin typeface="Calibri"/>
                <a:ea typeface="Calibri"/>
                <a:cs typeface="Calibri"/>
                <a:sym typeface="Calibri"/>
              </a:rPr>
              <a:t>: Ministry of Defence</a:t>
            </a:r>
          </a:p>
          <a:p>
            <a:pPr indent="-101600" lvl="0" marL="0" marR="0" rtl="0" algn="l">
              <a:spcBef>
                <a:spcPts val="320"/>
              </a:spcBef>
              <a:spcAft>
                <a:spcPts val="0"/>
              </a:spcAft>
              <a:buClr>
                <a:schemeClr val="dk1"/>
              </a:buClr>
              <a:buSzPts val="1600"/>
              <a:buFont typeface="Arial"/>
              <a:buNone/>
            </a:pPr>
            <a:r>
              <a:rPr b="1" i="0" lang="en-IN" sz="1600" u="none" cap="none" strike="noStrike">
                <a:solidFill>
                  <a:schemeClr val="dk1"/>
                </a:solidFill>
                <a:latin typeface="Calibri"/>
                <a:ea typeface="Calibri"/>
                <a:cs typeface="Calibri"/>
                <a:sym typeface="Calibri"/>
              </a:rPr>
              <a:t>Problem Statement</a:t>
            </a:r>
            <a:r>
              <a:rPr b="0" i="0" lang="en-IN" sz="1600" u="none" cap="none" strike="noStrike">
                <a:solidFill>
                  <a:schemeClr val="dk1"/>
                </a:solidFill>
                <a:latin typeface="Calibri"/>
                <a:ea typeface="Calibri"/>
                <a:cs typeface="Calibri"/>
                <a:sym typeface="Calibri"/>
              </a:rPr>
              <a:t>: Prototype/application for whitelisting of USB devices in OFB which can be subsequently used on internet as well as on intranet				</a:t>
            </a:r>
          </a:p>
          <a:p>
            <a:pPr indent="-101600" lvl="0" marL="0" marR="0" rtl="0" algn="l">
              <a:spcBef>
                <a:spcPts val="320"/>
              </a:spcBef>
              <a:spcAft>
                <a:spcPts val="0"/>
              </a:spcAft>
              <a:buClr>
                <a:schemeClr val="dk1"/>
              </a:buClr>
              <a:buSzPts val="1600"/>
              <a:buFont typeface="Arial"/>
              <a:buNone/>
            </a:pPr>
            <a:r>
              <a:rPr b="1" i="0" lang="en-IN" sz="1600" u="none" cap="none" strike="noStrike">
                <a:solidFill>
                  <a:schemeClr val="dk1"/>
                </a:solidFill>
                <a:latin typeface="Calibri"/>
                <a:ea typeface="Calibri"/>
                <a:cs typeface="Calibri"/>
                <a:sym typeface="Calibri"/>
              </a:rPr>
              <a:t>Problem Code</a:t>
            </a:r>
            <a:r>
              <a:rPr b="0" i="0" lang="en-IN" sz="1600" u="none" cap="none" strike="noStrike">
                <a:solidFill>
                  <a:schemeClr val="dk1"/>
                </a:solidFill>
                <a:latin typeface="Calibri"/>
                <a:ea typeface="Calibri"/>
                <a:cs typeface="Calibri"/>
                <a:sym typeface="Calibri"/>
              </a:rPr>
              <a:t>:				</a:t>
            </a:r>
            <a:r>
              <a:rPr b="1" i="0" lang="en-IN" sz="1600" u="none" cap="none" strike="noStrike">
                <a:solidFill>
                  <a:schemeClr val="dk1"/>
                </a:solidFill>
                <a:latin typeface="Calibri"/>
                <a:ea typeface="Calibri"/>
                <a:cs typeface="Calibri"/>
                <a:sym typeface="Calibri"/>
              </a:rPr>
              <a:t>Team Name: </a:t>
            </a:r>
          </a:p>
          <a:p>
            <a:pPr indent="-101600" lvl="0" marL="0" marR="0" rtl="0" algn="l">
              <a:spcBef>
                <a:spcPts val="320"/>
              </a:spcBef>
              <a:buClr>
                <a:schemeClr val="dk1"/>
              </a:buClr>
              <a:buSzPts val="1600"/>
              <a:buFont typeface="Arial"/>
              <a:buNone/>
            </a:pPr>
            <a:r>
              <a:rPr b="1" i="0" lang="en-IN" sz="1600" u="none" cap="none" strike="noStrike">
                <a:solidFill>
                  <a:schemeClr val="dk1"/>
                </a:solidFill>
                <a:latin typeface="Calibri"/>
                <a:ea typeface="Calibri"/>
                <a:cs typeface="Calibri"/>
                <a:sym typeface="Calibri"/>
              </a:rPr>
              <a:t>Team Leader Name</a:t>
            </a:r>
            <a:r>
              <a:rPr b="0" i="0" lang="en-IN" sz="1600" u="none" cap="none" strike="noStrike">
                <a:solidFill>
                  <a:schemeClr val="dk1"/>
                </a:solidFill>
                <a:latin typeface="Calibri"/>
                <a:ea typeface="Calibri"/>
                <a:cs typeface="Calibri"/>
                <a:sym typeface="Calibri"/>
              </a:rPr>
              <a:t>: Akshata Jahagirdar		</a:t>
            </a:r>
            <a:r>
              <a:rPr b="1" i="0" lang="en-IN" sz="1600" u="none" cap="none" strike="noStrike">
                <a:solidFill>
                  <a:schemeClr val="dk1"/>
                </a:solidFill>
                <a:latin typeface="Calibri"/>
                <a:ea typeface="Calibri"/>
                <a:cs typeface="Calibri"/>
                <a:sym typeface="Calibri"/>
              </a:rPr>
              <a:t>College Code</a:t>
            </a:r>
            <a:r>
              <a:rPr b="0" i="0" lang="en-IN" sz="1600" u="none" cap="none" strike="noStrike">
                <a:solidFill>
                  <a:schemeClr val="dk1"/>
                </a:solidFill>
                <a:latin typeface="Calibri"/>
                <a:ea typeface="Calibri"/>
                <a:cs typeface="Calibri"/>
                <a:sym typeface="Calibri"/>
              </a:rPr>
              <a:t>:</a:t>
            </a:r>
          </a:p>
        </p:txBody>
      </p:sp>
      <p:sp>
        <p:nvSpPr>
          <p:cNvPr id="86" name="Shape 86"/>
          <p:cNvSpPr txBox="1"/>
          <p:nvPr/>
        </p:nvSpPr>
        <p:spPr>
          <a:xfrm>
            <a:off x="2120900" y="2013010"/>
            <a:ext cx="4800600" cy="40011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i="0" lang="en-IN" sz="2000" u="none" cap="none" strike="noStrike">
                <a:solidFill>
                  <a:schemeClr val="dk1"/>
                </a:solidFill>
                <a:latin typeface="Calibri"/>
                <a:ea typeface="Calibri"/>
                <a:cs typeface="Calibri"/>
                <a:sym typeface="Calibri"/>
              </a:rPr>
              <a:t>IDEA / SOLUTION / PROTOTYPE</a:t>
            </a:r>
          </a:p>
        </p:txBody>
      </p:sp>
      <p:sp>
        <p:nvSpPr>
          <p:cNvPr id="87" name="Shape 87"/>
          <p:cNvSpPr/>
          <p:nvPr/>
        </p:nvSpPr>
        <p:spPr>
          <a:xfrm>
            <a:off x="215900" y="2438400"/>
            <a:ext cx="8686800" cy="4247317"/>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Creating  a distributed database with encryption which consists of whitelisted MAC addresses.</a:t>
            </a:r>
          </a:p>
          <a:p>
            <a:pPr indent="-285750" lvl="0" marL="285750" marR="0" rtl="0" algn="l">
              <a:spcBef>
                <a:spcPts val="0"/>
              </a:spcBef>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This can be implemented using Blockchain system which provides tamper-proof dataset e.g. – Hyperledger. We will implement encryption on top of blockchain infrastructure</a:t>
            </a:r>
          </a:p>
          <a:p>
            <a:pPr indent="-285750" lvl="0" marL="285750" marR="0" rtl="0" algn="l">
              <a:spcBef>
                <a:spcPts val="0"/>
              </a:spcBef>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When the storage device is connected to the computer a program will extract the MAC address and check  if it is present on the database. A local probabilistic database (e.g. like bloom filter) will be used to check if the MAC address is whi</a:t>
            </a:r>
            <a:r>
              <a:rPr lang="en-IN" sz="1800">
                <a:solidFill>
                  <a:schemeClr val="dk1"/>
                </a:solidFill>
                <a:latin typeface="Calibri"/>
                <a:ea typeface="Calibri"/>
                <a:cs typeface="Calibri"/>
                <a:sym typeface="Calibri"/>
              </a:rPr>
              <a:t>te</a:t>
            </a:r>
            <a:r>
              <a:rPr b="0" i="0" lang="en-IN" sz="1800" u="none" cap="none" strike="noStrike">
                <a:solidFill>
                  <a:schemeClr val="dk1"/>
                </a:solidFill>
                <a:latin typeface="Calibri"/>
                <a:ea typeface="Calibri"/>
                <a:cs typeface="Calibri"/>
                <a:sym typeface="Calibri"/>
              </a:rPr>
              <a:t>listed. If  MAC address is not on the whitelist then the OS event will notify the user regarding the same and block it. Use of Probabilistic database will allow the system to work on internet/intranet or disconnected computers from the unauthorized storage devices. The program used, handles the connectivity of storage devices with the computer.</a:t>
            </a:r>
          </a:p>
          <a:p>
            <a:pPr indent="-285750" lvl="0" marL="285750" marR="0" rtl="0" algn="l">
              <a:spcBef>
                <a:spcPts val="0"/>
              </a:spcBef>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Another level of security will be creating  an encrypted filesystem on storage device. Filesystem will get decrypted automatically when a whitelisted storage device is connected to an authorized computer. If decrypted correctly the data transfer or access between storage device and computer is possible.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nvSpPr>
        <p:spPr>
          <a:xfrm>
            <a:off x="177800" y="280249"/>
            <a:ext cx="8839200" cy="2308324"/>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The encrypted filesystem will be created on the storage device when it is connected to the blockchain system for the first time for registration on the database. </a:t>
            </a:r>
          </a:p>
          <a:p>
            <a:pPr indent="-285750" lvl="0" marL="285750" marR="0" rtl="0" algn="l">
              <a:spcBef>
                <a:spcPts val="0"/>
              </a:spcBef>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The computers which are offline  will use a probabilistic database of authorized MAC addresses (e.g. like Bloom filter). The driver program on the computer will check the storage device against this probabilistic database. The driver program will block the devices which are not on the whitelist. </a:t>
            </a:r>
          </a:p>
          <a:p>
            <a:pPr indent="-285750" lvl="0" marL="285750" marR="0" rtl="0" algn="l">
              <a:spcBef>
                <a:spcPts val="0"/>
              </a:spcBef>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The Bloom filter database will be updated when it is connected to the internet periodically.</a:t>
            </a:r>
          </a:p>
        </p:txBody>
      </p:sp>
      <p:sp>
        <p:nvSpPr>
          <p:cNvPr id="93" name="Shape 93"/>
          <p:cNvSpPr txBox="1"/>
          <p:nvPr/>
        </p:nvSpPr>
        <p:spPr>
          <a:xfrm>
            <a:off x="431800" y="2588573"/>
            <a:ext cx="8229600" cy="509032"/>
          </a:xfrm>
          <a:prstGeom prst="rect">
            <a:avLst/>
          </a:prstGeom>
          <a:noFill/>
          <a:ln>
            <a:noFill/>
          </a:ln>
        </p:spPr>
        <p:txBody>
          <a:bodyPr anchorCtr="0" anchor="t" bIns="45700" lIns="91425" rIns="91425" wrap="square" tIns="45700">
            <a:noAutofit/>
          </a:bodyPr>
          <a:lstStyle/>
          <a:p>
            <a:pPr indent="-127000" lvl="0" marL="0" marR="0" rtl="0" algn="ctr">
              <a:spcBef>
                <a:spcPts val="0"/>
              </a:spcBef>
              <a:buClr>
                <a:schemeClr val="dk1"/>
              </a:buClr>
              <a:buSzPts val="2000"/>
              <a:buFont typeface="Calibri"/>
              <a:buNone/>
            </a:pPr>
            <a:r>
              <a:rPr b="1" i="0" lang="en-IN" sz="2000" u="none" cap="none" strike="noStrike">
                <a:solidFill>
                  <a:schemeClr val="dk1"/>
                </a:solidFill>
                <a:latin typeface="Calibri"/>
                <a:ea typeface="Calibri"/>
                <a:cs typeface="Calibri"/>
                <a:sym typeface="Calibri"/>
              </a:rPr>
              <a:t>TECHNOLOGY STACK</a:t>
            </a:r>
          </a:p>
        </p:txBody>
      </p:sp>
      <p:sp>
        <p:nvSpPr>
          <p:cNvPr id="94" name="Shape 94"/>
          <p:cNvSpPr txBox="1"/>
          <p:nvPr/>
        </p:nvSpPr>
        <p:spPr>
          <a:xfrm>
            <a:off x="127000" y="3110305"/>
            <a:ext cx="8064499" cy="1477328"/>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ts val="1800"/>
              <a:buFont typeface="Arial"/>
              <a:buChar char="•"/>
            </a:pPr>
            <a:r>
              <a:rPr lang="en-IN" sz="1800">
                <a:solidFill>
                  <a:schemeClr val="dk1"/>
                </a:solidFill>
                <a:latin typeface="Calibri"/>
                <a:ea typeface="Calibri"/>
                <a:cs typeface="Calibri"/>
                <a:sym typeface="Calibri"/>
              </a:rPr>
              <a:t>Open Source</a:t>
            </a:r>
            <a:r>
              <a:rPr b="0" i="0" lang="en-IN" sz="1800" u="none" cap="none" strike="noStrike">
                <a:solidFill>
                  <a:schemeClr val="dk1"/>
                </a:solidFill>
                <a:latin typeface="Calibri"/>
                <a:ea typeface="Calibri"/>
                <a:cs typeface="Calibri"/>
                <a:sym typeface="Calibri"/>
              </a:rPr>
              <a:t> Blockchain distributed database  like </a:t>
            </a:r>
            <a:r>
              <a:rPr lang="en-IN" sz="1800">
                <a:solidFill>
                  <a:schemeClr val="dk1"/>
                </a:solidFill>
                <a:latin typeface="Calibri"/>
                <a:ea typeface="Calibri"/>
                <a:cs typeface="Calibri"/>
                <a:sym typeface="Calibri"/>
              </a:rPr>
              <a:t>Hyperledger</a:t>
            </a:r>
          </a:p>
          <a:p>
            <a:pPr indent="-285750" lvl="0" marL="285750" marR="0" rtl="0" algn="l">
              <a:spcBef>
                <a:spcPts val="0"/>
              </a:spcBef>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Web application based on blockchain database</a:t>
            </a:r>
          </a:p>
          <a:p>
            <a:pPr indent="-285750" lvl="0" marL="285750" marR="0" rtl="0" algn="l">
              <a:spcBef>
                <a:spcPts val="0"/>
              </a:spcBef>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Browser based admin front-end</a:t>
            </a:r>
          </a:p>
          <a:p>
            <a:pPr indent="-285750" lvl="0" marL="285750" marR="0" rtl="0" algn="l">
              <a:spcBef>
                <a:spcPts val="0"/>
              </a:spcBef>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Windows service for detecting/blocking  connected USB storage device</a:t>
            </a:r>
          </a:p>
          <a:p>
            <a:pPr indent="-285750" lvl="0" marL="285750" marR="0" rtl="0" algn="l">
              <a:spcBef>
                <a:spcPts val="0"/>
              </a:spcBef>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E-mail / SMS notification service</a:t>
            </a:r>
          </a:p>
        </p:txBody>
      </p:sp>
      <p:sp>
        <p:nvSpPr>
          <p:cNvPr id="95" name="Shape 95"/>
          <p:cNvSpPr txBox="1"/>
          <p:nvPr/>
        </p:nvSpPr>
        <p:spPr>
          <a:xfrm>
            <a:off x="393699" y="4597635"/>
            <a:ext cx="8229600" cy="406637"/>
          </a:xfrm>
          <a:prstGeom prst="rect">
            <a:avLst/>
          </a:prstGeom>
          <a:noFill/>
          <a:ln>
            <a:noFill/>
          </a:ln>
        </p:spPr>
        <p:txBody>
          <a:bodyPr anchorCtr="0" anchor="ctr" bIns="45700" lIns="91425" rIns="91425" wrap="square" tIns="45700">
            <a:noAutofit/>
          </a:bodyPr>
          <a:lstStyle/>
          <a:p>
            <a:pPr indent="-127000" lvl="0" marL="0" marR="0" rtl="0" algn="ctr">
              <a:spcBef>
                <a:spcPts val="0"/>
              </a:spcBef>
              <a:buClr>
                <a:schemeClr val="dk1"/>
              </a:buClr>
              <a:buSzPts val="2000"/>
              <a:buFont typeface="Calibri"/>
              <a:buNone/>
            </a:pPr>
            <a:r>
              <a:rPr b="1" i="0" lang="en-IN" sz="2000" u="none" cap="none" strike="noStrike">
                <a:solidFill>
                  <a:schemeClr val="dk1"/>
                </a:solidFill>
                <a:latin typeface="Calibri"/>
                <a:ea typeface="Calibri"/>
                <a:cs typeface="Calibri"/>
                <a:sym typeface="Calibri"/>
              </a:rPr>
              <a:t>DEPENDENCIES / SHOW STOPPER</a:t>
            </a:r>
          </a:p>
        </p:txBody>
      </p:sp>
      <p:sp>
        <p:nvSpPr>
          <p:cNvPr id="96" name="Shape 96"/>
          <p:cNvSpPr/>
          <p:nvPr/>
        </p:nvSpPr>
        <p:spPr>
          <a:xfrm>
            <a:off x="114300" y="5105400"/>
            <a:ext cx="8839199" cy="1477328"/>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Probabilistic data structures are not 100% accurate. In extremely rare case authorized device may get blocked if computer is offline</a:t>
            </a:r>
          </a:p>
          <a:p>
            <a:pPr indent="-285750" lvl="0" marL="285750" marR="0" rtl="0" algn="l">
              <a:spcBef>
                <a:spcPts val="0"/>
              </a:spcBef>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The offline devices have to be connected to the internet or intranet for updating it </a:t>
            </a:r>
            <a:r>
              <a:rPr lang="en-IN" sz="1800">
                <a:solidFill>
                  <a:schemeClr val="dk1"/>
                </a:solidFill>
                <a:latin typeface="Calibri"/>
                <a:ea typeface="Calibri"/>
                <a:cs typeface="Calibri"/>
                <a:sym typeface="Calibri"/>
              </a:rPr>
              <a:t>periodically</a:t>
            </a:r>
            <a:r>
              <a:rPr b="0" i="0" lang="en-IN" sz="1800" u="none" cap="none" strike="noStrike">
                <a:solidFill>
                  <a:schemeClr val="dk1"/>
                </a:solidFill>
                <a:latin typeface="Calibri"/>
                <a:ea typeface="Calibri"/>
                <a:cs typeface="Calibri"/>
                <a:sym typeface="Calibri"/>
              </a:rPr>
              <a:t>. This can give access to the devices which have been removed from the whitelist and won’t give access to the newly added devices.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8"/>
            <a:ext cx="8229600" cy="563562"/>
          </a:xfrm>
          <a:prstGeom prst="rect">
            <a:avLst/>
          </a:prstGeom>
          <a:noFill/>
          <a:ln>
            <a:noFill/>
          </a:ln>
        </p:spPr>
        <p:txBody>
          <a:bodyPr anchorCtr="0" anchor="ctr" bIns="45700" lIns="91425" rIns="91425" wrap="square" tIns="45700">
            <a:noAutofit/>
          </a:bodyPr>
          <a:lstStyle/>
          <a:p>
            <a:pPr indent="-127000" lvl="0" marL="0" marR="0" rtl="0" algn="ctr">
              <a:spcBef>
                <a:spcPts val="0"/>
              </a:spcBef>
              <a:buClr>
                <a:schemeClr val="dk1"/>
              </a:buClr>
              <a:buSzPts val="2000"/>
              <a:buFont typeface="Calibri"/>
              <a:buNone/>
            </a:pPr>
            <a:r>
              <a:rPr b="1" i="0" lang="en-IN" sz="2000" u="none" cap="none" strike="noStrike">
                <a:solidFill>
                  <a:schemeClr val="dk1"/>
                </a:solidFill>
                <a:latin typeface="Calibri"/>
                <a:ea typeface="Calibri"/>
                <a:cs typeface="Calibri"/>
                <a:sym typeface="Calibri"/>
              </a:rPr>
              <a:t>FLOWCHARTS</a:t>
            </a:r>
          </a:p>
        </p:txBody>
      </p:sp>
      <p:sp>
        <p:nvSpPr>
          <p:cNvPr id="102" name="Shape 102"/>
          <p:cNvSpPr txBox="1"/>
          <p:nvPr/>
        </p:nvSpPr>
        <p:spPr>
          <a:xfrm>
            <a:off x="457200" y="457200"/>
            <a:ext cx="2362200" cy="584775"/>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b="1" i="0" lang="en-IN" sz="1600" u="none" cap="none" strike="noStrike">
                <a:solidFill>
                  <a:schemeClr val="dk1"/>
                </a:solidFill>
                <a:latin typeface="Calibri"/>
                <a:ea typeface="Calibri"/>
                <a:cs typeface="Calibri"/>
                <a:sym typeface="Calibri"/>
              </a:rPr>
              <a:t>User</a:t>
            </a:r>
            <a:r>
              <a:rPr b="0" i="0" lang="en-IN" sz="1600" u="none" cap="none" strike="noStrike">
                <a:solidFill>
                  <a:schemeClr val="dk1"/>
                </a:solidFill>
                <a:latin typeface="Calibri"/>
                <a:ea typeface="Calibri"/>
                <a:cs typeface="Calibri"/>
                <a:sym typeface="Calibri"/>
              </a:rPr>
              <a:t> machine with storage device connected</a:t>
            </a:r>
          </a:p>
        </p:txBody>
      </p:sp>
      <p:sp>
        <p:nvSpPr>
          <p:cNvPr id="103" name="Shape 103"/>
          <p:cNvSpPr txBox="1"/>
          <p:nvPr/>
        </p:nvSpPr>
        <p:spPr>
          <a:xfrm>
            <a:off x="469900" y="1384300"/>
            <a:ext cx="3721100" cy="338554"/>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IN" sz="1600">
                <a:solidFill>
                  <a:schemeClr val="dk1"/>
                </a:solidFill>
                <a:latin typeface="Calibri"/>
                <a:ea typeface="Calibri"/>
                <a:cs typeface="Calibri"/>
                <a:sym typeface="Calibri"/>
              </a:rPr>
              <a:t>Acquire mac address of the storage device</a:t>
            </a:r>
          </a:p>
        </p:txBody>
      </p:sp>
      <p:sp>
        <p:nvSpPr>
          <p:cNvPr id="104" name="Shape 104"/>
          <p:cNvSpPr txBox="1"/>
          <p:nvPr/>
        </p:nvSpPr>
        <p:spPr>
          <a:xfrm>
            <a:off x="457200" y="2065179"/>
            <a:ext cx="3035300" cy="338554"/>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IN" sz="1600">
                <a:solidFill>
                  <a:schemeClr val="dk1"/>
                </a:solidFill>
                <a:latin typeface="Calibri"/>
                <a:ea typeface="Calibri"/>
                <a:cs typeface="Calibri"/>
                <a:sym typeface="Calibri"/>
              </a:rPr>
              <a:t>Calculate hash of the  mac address</a:t>
            </a:r>
          </a:p>
        </p:txBody>
      </p:sp>
      <p:sp>
        <p:nvSpPr>
          <p:cNvPr id="105" name="Shape 105"/>
          <p:cNvSpPr txBox="1"/>
          <p:nvPr/>
        </p:nvSpPr>
        <p:spPr>
          <a:xfrm>
            <a:off x="469900" y="2790110"/>
            <a:ext cx="1860550" cy="830997"/>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IN" sz="1600">
                <a:solidFill>
                  <a:schemeClr val="dk1"/>
                </a:solidFill>
                <a:latin typeface="Calibri"/>
                <a:ea typeface="Calibri"/>
                <a:cs typeface="Calibri"/>
                <a:sym typeface="Calibri"/>
              </a:rPr>
              <a:t>Query to check the existence of hash in the database</a:t>
            </a:r>
          </a:p>
        </p:txBody>
      </p:sp>
      <p:sp>
        <p:nvSpPr>
          <p:cNvPr id="106" name="Shape 106"/>
          <p:cNvSpPr txBox="1"/>
          <p:nvPr/>
        </p:nvSpPr>
        <p:spPr>
          <a:xfrm>
            <a:off x="2590800" y="2790110"/>
            <a:ext cx="1905000" cy="1077218"/>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IN" sz="1600">
                <a:solidFill>
                  <a:schemeClr val="dk1"/>
                </a:solidFill>
                <a:latin typeface="Calibri"/>
                <a:ea typeface="Calibri"/>
                <a:cs typeface="Calibri"/>
                <a:sym typeface="Calibri"/>
              </a:rPr>
              <a:t>Query to check the existence of hash in the probabilistic data-structure</a:t>
            </a:r>
          </a:p>
        </p:txBody>
      </p:sp>
      <p:sp>
        <p:nvSpPr>
          <p:cNvPr id="107" name="Shape 107"/>
          <p:cNvSpPr txBox="1"/>
          <p:nvPr/>
        </p:nvSpPr>
        <p:spPr>
          <a:xfrm>
            <a:off x="1195387" y="4191000"/>
            <a:ext cx="1111250" cy="338554"/>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IN" sz="1600">
                <a:solidFill>
                  <a:schemeClr val="dk1"/>
                </a:solidFill>
                <a:latin typeface="Calibri"/>
                <a:ea typeface="Calibri"/>
                <a:cs typeface="Calibri"/>
                <a:sym typeface="Calibri"/>
              </a:rPr>
              <a:t>If it exists?</a:t>
            </a:r>
          </a:p>
        </p:txBody>
      </p:sp>
      <p:sp>
        <p:nvSpPr>
          <p:cNvPr id="108" name="Shape 108"/>
          <p:cNvSpPr txBox="1"/>
          <p:nvPr/>
        </p:nvSpPr>
        <p:spPr>
          <a:xfrm>
            <a:off x="3492500" y="4191000"/>
            <a:ext cx="685800" cy="338554"/>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IN" sz="1600">
                <a:solidFill>
                  <a:schemeClr val="dk1"/>
                </a:solidFill>
                <a:latin typeface="Calibri"/>
                <a:ea typeface="Calibri"/>
                <a:cs typeface="Calibri"/>
                <a:sym typeface="Calibri"/>
              </a:rPr>
              <a:t>Block</a:t>
            </a:r>
          </a:p>
        </p:txBody>
      </p:sp>
      <p:sp>
        <p:nvSpPr>
          <p:cNvPr id="109" name="Shape 109"/>
          <p:cNvSpPr txBox="1"/>
          <p:nvPr/>
        </p:nvSpPr>
        <p:spPr>
          <a:xfrm>
            <a:off x="482600" y="4927262"/>
            <a:ext cx="1425575" cy="338554"/>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IN" sz="1600">
                <a:solidFill>
                  <a:schemeClr val="dk1"/>
                </a:solidFill>
                <a:latin typeface="Calibri"/>
                <a:ea typeface="Calibri"/>
                <a:cs typeface="Calibri"/>
                <a:sym typeface="Calibri"/>
              </a:rPr>
              <a:t>File decryption</a:t>
            </a:r>
          </a:p>
        </p:txBody>
      </p:sp>
      <p:sp>
        <p:nvSpPr>
          <p:cNvPr id="110" name="Shape 110"/>
          <p:cNvSpPr txBox="1"/>
          <p:nvPr/>
        </p:nvSpPr>
        <p:spPr>
          <a:xfrm>
            <a:off x="893762" y="5612318"/>
            <a:ext cx="2162176" cy="338554"/>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IN" sz="1600">
                <a:solidFill>
                  <a:schemeClr val="dk1"/>
                </a:solidFill>
                <a:latin typeface="Calibri"/>
                <a:ea typeface="Calibri"/>
                <a:cs typeface="Calibri"/>
                <a:sym typeface="Calibri"/>
              </a:rPr>
              <a:t>Successful  decryption?</a:t>
            </a:r>
          </a:p>
        </p:txBody>
      </p:sp>
      <p:sp>
        <p:nvSpPr>
          <p:cNvPr id="111" name="Shape 111"/>
          <p:cNvSpPr txBox="1"/>
          <p:nvPr/>
        </p:nvSpPr>
        <p:spPr>
          <a:xfrm>
            <a:off x="469900" y="6312692"/>
            <a:ext cx="1905000" cy="338554"/>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IN" sz="1600">
                <a:solidFill>
                  <a:schemeClr val="dk1"/>
                </a:solidFill>
                <a:latin typeface="Calibri"/>
                <a:ea typeface="Calibri"/>
                <a:cs typeface="Calibri"/>
                <a:sym typeface="Calibri"/>
              </a:rPr>
              <a:t>Allow data transfer</a:t>
            </a:r>
          </a:p>
        </p:txBody>
      </p:sp>
      <p:sp>
        <p:nvSpPr>
          <p:cNvPr id="112" name="Shape 112"/>
          <p:cNvSpPr txBox="1"/>
          <p:nvPr/>
        </p:nvSpPr>
        <p:spPr>
          <a:xfrm>
            <a:off x="3295650" y="2395210"/>
            <a:ext cx="838200"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IN" sz="1800">
                <a:solidFill>
                  <a:schemeClr val="dk1"/>
                </a:solidFill>
                <a:latin typeface="Calibri"/>
                <a:ea typeface="Calibri"/>
                <a:cs typeface="Calibri"/>
                <a:sym typeface="Calibri"/>
              </a:rPr>
              <a:t>offline</a:t>
            </a:r>
          </a:p>
        </p:txBody>
      </p:sp>
      <p:cxnSp>
        <p:nvCxnSpPr>
          <p:cNvPr id="113" name="Shape 113"/>
          <p:cNvCxnSpPr>
            <a:stCxn id="102" idx="2"/>
          </p:cNvCxnSpPr>
          <p:nvPr/>
        </p:nvCxnSpPr>
        <p:spPr>
          <a:xfrm>
            <a:off x="1638300" y="1041975"/>
            <a:ext cx="0" cy="342300"/>
          </a:xfrm>
          <a:prstGeom prst="straightConnector1">
            <a:avLst/>
          </a:prstGeom>
          <a:noFill/>
          <a:ln cap="flat" cmpd="sng" w="9525">
            <a:solidFill>
              <a:schemeClr val="dk1"/>
            </a:solidFill>
            <a:prstDash val="solid"/>
            <a:round/>
            <a:headEnd len="med" w="med" type="none"/>
            <a:tailEnd len="lg" w="lg" type="stealth"/>
          </a:ln>
        </p:spPr>
      </p:cxnSp>
      <p:cxnSp>
        <p:nvCxnSpPr>
          <p:cNvPr id="114" name="Shape 114"/>
          <p:cNvCxnSpPr/>
          <p:nvPr/>
        </p:nvCxnSpPr>
        <p:spPr>
          <a:xfrm>
            <a:off x="1638300" y="1722854"/>
            <a:ext cx="0" cy="342325"/>
          </a:xfrm>
          <a:prstGeom prst="straightConnector1">
            <a:avLst/>
          </a:prstGeom>
          <a:noFill/>
          <a:ln cap="flat" cmpd="sng" w="9525">
            <a:solidFill>
              <a:schemeClr val="dk1"/>
            </a:solidFill>
            <a:prstDash val="solid"/>
            <a:round/>
            <a:headEnd len="med" w="med" type="none"/>
            <a:tailEnd len="lg" w="lg" type="stealth"/>
          </a:ln>
        </p:spPr>
      </p:cxnSp>
      <p:cxnSp>
        <p:nvCxnSpPr>
          <p:cNvPr id="115" name="Shape 115"/>
          <p:cNvCxnSpPr/>
          <p:nvPr/>
        </p:nvCxnSpPr>
        <p:spPr>
          <a:xfrm>
            <a:off x="1581150" y="2403733"/>
            <a:ext cx="0" cy="386377"/>
          </a:xfrm>
          <a:prstGeom prst="straightConnector1">
            <a:avLst/>
          </a:prstGeom>
          <a:noFill/>
          <a:ln cap="flat" cmpd="sng" w="9525">
            <a:solidFill>
              <a:schemeClr val="dk1"/>
            </a:solidFill>
            <a:prstDash val="solid"/>
            <a:round/>
            <a:headEnd len="med" w="med" type="none"/>
            <a:tailEnd len="lg" w="lg" type="stealth"/>
          </a:ln>
        </p:spPr>
      </p:cxnSp>
      <p:cxnSp>
        <p:nvCxnSpPr>
          <p:cNvPr id="116" name="Shape 116"/>
          <p:cNvCxnSpPr/>
          <p:nvPr/>
        </p:nvCxnSpPr>
        <p:spPr>
          <a:xfrm>
            <a:off x="3276600" y="2425758"/>
            <a:ext cx="0" cy="364352"/>
          </a:xfrm>
          <a:prstGeom prst="straightConnector1">
            <a:avLst/>
          </a:prstGeom>
          <a:noFill/>
          <a:ln cap="flat" cmpd="sng" w="9525">
            <a:solidFill>
              <a:schemeClr val="dk1"/>
            </a:solidFill>
            <a:prstDash val="solid"/>
            <a:round/>
            <a:headEnd len="med" w="med" type="none"/>
            <a:tailEnd len="lg" w="lg" type="stealth"/>
          </a:ln>
        </p:spPr>
      </p:cxnSp>
      <p:cxnSp>
        <p:nvCxnSpPr>
          <p:cNvPr id="117" name="Shape 117"/>
          <p:cNvCxnSpPr/>
          <p:nvPr/>
        </p:nvCxnSpPr>
        <p:spPr>
          <a:xfrm>
            <a:off x="1598612" y="3614935"/>
            <a:ext cx="0" cy="569893"/>
          </a:xfrm>
          <a:prstGeom prst="straightConnector1">
            <a:avLst/>
          </a:prstGeom>
          <a:noFill/>
          <a:ln cap="flat" cmpd="sng" w="9525">
            <a:solidFill>
              <a:schemeClr val="dk1"/>
            </a:solidFill>
            <a:prstDash val="solid"/>
            <a:round/>
            <a:headEnd len="med" w="med" type="none"/>
            <a:tailEnd len="lg" w="lg" type="stealth"/>
          </a:ln>
        </p:spPr>
      </p:cxnSp>
      <p:cxnSp>
        <p:nvCxnSpPr>
          <p:cNvPr id="118" name="Shape 118"/>
          <p:cNvCxnSpPr/>
          <p:nvPr/>
        </p:nvCxnSpPr>
        <p:spPr>
          <a:xfrm flipH="1">
            <a:off x="1974850" y="3842503"/>
            <a:ext cx="615950" cy="348497"/>
          </a:xfrm>
          <a:prstGeom prst="straightConnector1">
            <a:avLst/>
          </a:prstGeom>
          <a:noFill/>
          <a:ln cap="flat" cmpd="sng" w="9525">
            <a:solidFill>
              <a:schemeClr val="dk1"/>
            </a:solidFill>
            <a:prstDash val="solid"/>
            <a:round/>
            <a:headEnd len="med" w="med" type="none"/>
            <a:tailEnd len="lg" w="lg" type="stealth"/>
          </a:ln>
        </p:spPr>
      </p:cxnSp>
      <p:cxnSp>
        <p:nvCxnSpPr>
          <p:cNvPr id="119" name="Shape 119"/>
          <p:cNvCxnSpPr>
            <a:stCxn id="107" idx="3"/>
            <a:endCxn id="108" idx="1"/>
          </p:cNvCxnSpPr>
          <p:nvPr/>
        </p:nvCxnSpPr>
        <p:spPr>
          <a:xfrm>
            <a:off x="2306637" y="4360277"/>
            <a:ext cx="1185900" cy="0"/>
          </a:xfrm>
          <a:prstGeom prst="straightConnector1">
            <a:avLst/>
          </a:prstGeom>
          <a:noFill/>
          <a:ln cap="flat" cmpd="sng" w="9525">
            <a:solidFill>
              <a:schemeClr val="dk1"/>
            </a:solidFill>
            <a:prstDash val="solid"/>
            <a:round/>
            <a:headEnd len="med" w="med" type="none"/>
            <a:tailEnd len="lg" w="lg" type="stealth"/>
          </a:ln>
        </p:spPr>
      </p:cxnSp>
      <p:cxnSp>
        <p:nvCxnSpPr>
          <p:cNvPr id="120" name="Shape 120"/>
          <p:cNvCxnSpPr/>
          <p:nvPr/>
        </p:nvCxnSpPr>
        <p:spPr>
          <a:xfrm>
            <a:off x="1598612" y="4529554"/>
            <a:ext cx="0" cy="397708"/>
          </a:xfrm>
          <a:prstGeom prst="straightConnector1">
            <a:avLst/>
          </a:prstGeom>
          <a:noFill/>
          <a:ln cap="flat" cmpd="sng" w="9525">
            <a:solidFill>
              <a:schemeClr val="dk1"/>
            </a:solidFill>
            <a:prstDash val="solid"/>
            <a:round/>
            <a:headEnd len="med" w="med" type="none"/>
            <a:tailEnd len="lg" w="lg" type="stealth"/>
          </a:ln>
        </p:spPr>
      </p:cxnSp>
      <p:cxnSp>
        <p:nvCxnSpPr>
          <p:cNvPr id="121" name="Shape 121"/>
          <p:cNvCxnSpPr/>
          <p:nvPr/>
        </p:nvCxnSpPr>
        <p:spPr>
          <a:xfrm>
            <a:off x="1600200" y="5265816"/>
            <a:ext cx="0" cy="342325"/>
          </a:xfrm>
          <a:prstGeom prst="straightConnector1">
            <a:avLst/>
          </a:prstGeom>
          <a:noFill/>
          <a:ln cap="flat" cmpd="sng" w="9525">
            <a:solidFill>
              <a:schemeClr val="dk1"/>
            </a:solidFill>
            <a:prstDash val="solid"/>
            <a:round/>
            <a:headEnd len="med" w="med" type="none"/>
            <a:tailEnd len="lg" w="lg" type="stealth"/>
          </a:ln>
        </p:spPr>
      </p:cxnSp>
      <p:cxnSp>
        <p:nvCxnSpPr>
          <p:cNvPr id="122" name="Shape 122"/>
          <p:cNvCxnSpPr/>
          <p:nvPr/>
        </p:nvCxnSpPr>
        <p:spPr>
          <a:xfrm>
            <a:off x="1638300" y="5970367"/>
            <a:ext cx="0" cy="342325"/>
          </a:xfrm>
          <a:prstGeom prst="straightConnector1">
            <a:avLst/>
          </a:prstGeom>
          <a:noFill/>
          <a:ln cap="flat" cmpd="sng" w="9525">
            <a:solidFill>
              <a:schemeClr val="dk1"/>
            </a:solidFill>
            <a:prstDash val="solid"/>
            <a:round/>
            <a:headEnd len="med" w="med" type="none"/>
            <a:tailEnd len="lg" w="lg" type="stealth"/>
          </a:ln>
        </p:spPr>
      </p:cxnSp>
      <p:cxnSp>
        <p:nvCxnSpPr>
          <p:cNvPr id="123" name="Shape 123"/>
          <p:cNvCxnSpPr>
            <a:stCxn id="110" idx="3"/>
            <a:endCxn id="108" idx="2"/>
          </p:cNvCxnSpPr>
          <p:nvPr/>
        </p:nvCxnSpPr>
        <p:spPr>
          <a:xfrm flipH="1" rot="10800000">
            <a:off x="3055938" y="4529695"/>
            <a:ext cx="779400" cy="1251900"/>
          </a:xfrm>
          <a:prstGeom prst="straightConnector1">
            <a:avLst/>
          </a:prstGeom>
          <a:noFill/>
          <a:ln cap="flat" cmpd="sng" w="9525">
            <a:solidFill>
              <a:schemeClr val="dk1"/>
            </a:solidFill>
            <a:prstDash val="solid"/>
            <a:round/>
            <a:headEnd len="med" w="med" type="none"/>
            <a:tailEnd len="lg" w="lg" type="stealth"/>
          </a:ln>
        </p:spPr>
      </p:cxnSp>
      <p:sp>
        <p:nvSpPr>
          <p:cNvPr id="124" name="Shape 124"/>
          <p:cNvSpPr txBox="1"/>
          <p:nvPr/>
        </p:nvSpPr>
        <p:spPr>
          <a:xfrm>
            <a:off x="936624" y="4567654"/>
            <a:ext cx="563563"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IN" sz="1800">
                <a:solidFill>
                  <a:schemeClr val="dk1"/>
                </a:solidFill>
                <a:latin typeface="Calibri"/>
                <a:ea typeface="Calibri"/>
                <a:cs typeface="Calibri"/>
                <a:sym typeface="Calibri"/>
              </a:rPr>
              <a:t>Yes</a:t>
            </a:r>
          </a:p>
        </p:txBody>
      </p:sp>
      <p:sp>
        <p:nvSpPr>
          <p:cNvPr id="125" name="Shape 125"/>
          <p:cNvSpPr txBox="1"/>
          <p:nvPr/>
        </p:nvSpPr>
        <p:spPr>
          <a:xfrm>
            <a:off x="2611833" y="4016751"/>
            <a:ext cx="575470"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IN" sz="1800">
                <a:solidFill>
                  <a:schemeClr val="dk1"/>
                </a:solidFill>
                <a:latin typeface="Calibri"/>
                <a:ea typeface="Calibri"/>
                <a:cs typeface="Calibri"/>
                <a:sym typeface="Calibri"/>
              </a:rPr>
              <a:t>No</a:t>
            </a:r>
          </a:p>
        </p:txBody>
      </p:sp>
      <p:sp>
        <p:nvSpPr>
          <p:cNvPr id="126" name="Shape 126"/>
          <p:cNvSpPr txBox="1"/>
          <p:nvPr/>
        </p:nvSpPr>
        <p:spPr>
          <a:xfrm>
            <a:off x="3543300" y="4936986"/>
            <a:ext cx="546100"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IN" sz="1800">
                <a:solidFill>
                  <a:schemeClr val="dk1"/>
                </a:solidFill>
                <a:latin typeface="Calibri"/>
                <a:ea typeface="Calibri"/>
                <a:cs typeface="Calibri"/>
                <a:sym typeface="Calibri"/>
              </a:rPr>
              <a:t>No</a:t>
            </a:r>
          </a:p>
        </p:txBody>
      </p:sp>
      <p:sp>
        <p:nvSpPr>
          <p:cNvPr id="127" name="Shape 127"/>
          <p:cNvSpPr txBox="1"/>
          <p:nvPr/>
        </p:nvSpPr>
        <p:spPr>
          <a:xfrm>
            <a:off x="1751012" y="5950872"/>
            <a:ext cx="838200"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IN" sz="1800">
                <a:solidFill>
                  <a:schemeClr val="dk1"/>
                </a:solidFill>
                <a:latin typeface="Calibri"/>
                <a:ea typeface="Calibri"/>
                <a:cs typeface="Calibri"/>
                <a:sym typeface="Calibri"/>
              </a:rPr>
              <a:t>Yes</a:t>
            </a:r>
          </a:p>
        </p:txBody>
      </p:sp>
      <p:sp>
        <p:nvSpPr>
          <p:cNvPr id="128" name="Shape 128"/>
          <p:cNvSpPr txBox="1"/>
          <p:nvPr/>
        </p:nvSpPr>
        <p:spPr>
          <a:xfrm>
            <a:off x="5778500" y="524935"/>
            <a:ext cx="2362200" cy="584775"/>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b="1" lang="en-IN" sz="1600">
                <a:solidFill>
                  <a:schemeClr val="dk1"/>
                </a:solidFill>
                <a:latin typeface="Calibri"/>
                <a:ea typeface="Calibri"/>
                <a:cs typeface="Calibri"/>
                <a:sym typeface="Calibri"/>
              </a:rPr>
              <a:t>Admin</a:t>
            </a:r>
            <a:r>
              <a:rPr lang="en-IN" sz="1600">
                <a:solidFill>
                  <a:schemeClr val="dk1"/>
                </a:solidFill>
                <a:latin typeface="Calibri"/>
                <a:ea typeface="Calibri"/>
                <a:cs typeface="Calibri"/>
                <a:sym typeface="Calibri"/>
              </a:rPr>
              <a:t> machine with storage device connected</a:t>
            </a:r>
          </a:p>
        </p:txBody>
      </p:sp>
      <p:sp>
        <p:nvSpPr>
          <p:cNvPr id="129" name="Shape 129"/>
          <p:cNvSpPr txBox="1"/>
          <p:nvPr/>
        </p:nvSpPr>
        <p:spPr>
          <a:xfrm>
            <a:off x="5181600" y="1464735"/>
            <a:ext cx="3759200" cy="338554"/>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IN" sz="1600">
                <a:solidFill>
                  <a:schemeClr val="dk1"/>
                </a:solidFill>
                <a:latin typeface="Calibri"/>
                <a:ea typeface="Calibri"/>
                <a:cs typeface="Calibri"/>
                <a:sym typeface="Calibri"/>
              </a:rPr>
              <a:t>Acquire mac address of the storage device</a:t>
            </a:r>
          </a:p>
        </p:txBody>
      </p:sp>
      <p:sp>
        <p:nvSpPr>
          <p:cNvPr id="130" name="Shape 130"/>
          <p:cNvSpPr txBox="1"/>
          <p:nvPr/>
        </p:nvSpPr>
        <p:spPr>
          <a:xfrm>
            <a:off x="5778500" y="2132914"/>
            <a:ext cx="3035300" cy="338554"/>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IN" sz="1600">
                <a:solidFill>
                  <a:schemeClr val="dk1"/>
                </a:solidFill>
                <a:latin typeface="Calibri"/>
                <a:ea typeface="Calibri"/>
                <a:cs typeface="Calibri"/>
                <a:sym typeface="Calibri"/>
              </a:rPr>
              <a:t>Calculate hash of the  mac address</a:t>
            </a:r>
          </a:p>
        </p:txBody>
      </p:sp>
      <p:cxnSp>
        <p:nvCxnSpPr>
          <p:cNvPr id="131" name="Shape 131"/>
          <p:cNvCxnSpPr>
            <a:stCxn id="128" idx="2"/>
          </p:cNvCxnSpPr>
          <p:nvPr/>
        </p:nvCxnSpPr>
        <p:spPr>
          <a:xfrm>
            <a:off x="6959600" y="1109710"/>
            <a:ext cx="0" cy="342300"/>
          </a:xfrm>
          <a:prstGeom prst="straightConnector1">
            <a:avLst/>
          </a:prstGeom>
          <a:noFill/>
          <a:ln cap="flat" cmpd="sng" w="9525">
            <a:solidFill>
              <a:schemeClr val="dk1"/>
            </a:solidFill>
            <a:prstDash val="solid"/>
            <a:round/>
            <a:headEnd len="med" w="med" type="none"/>
            <a:tailEnd len="lg" w="lg" type="stealth"/>
          </a:ln>
        </p:spPr>
      </p:cxnSp>
      <p:cxnSp>
        <p:nvCxnSpPr>
          <p:cNvPr id="132" name="Shape 132"/>
          <p:cNvCxnSpPr/>
          <p:nvPr/>
        </p:nvCxnSpPr>
        <p:spPr>
          <a:xfrm>
            <a:off x="6959600" y="1790589"/>
            <a:ext cx="0" cy="342325"/>
          </a:xfrm>
          <a:prstGeom prst="straightConnector1">
            <a:avLst/>
          </a:prstGeom>
          <a:noFill/>
          <a:ln cap="flat" cmpd="sng" w="9525">
            <a:solidFill>
              <a:schemeClr val="dk1"/>
            </a:solidFill>
            <a:prstDash val="solid"/>
            <a:round/>
            <a:headEnd len="med" w="med" type="none"/>
            <a:tailEnd len="lg" w="lg" type="stealth"/>
          </a:ln>
        </p:spPr>
      </p:cxnSp>
      <p:sp>
        <p:nvSpPr>
          <p:cNvPr id="133" name="Shape 133"/>
          <p:cNvSpPr txBox="1"/>
          <p:nvPr/>
        </p:nvSpPr>
        <p:spPr>
          <a:xfrm>
            <a:off x="6246812" y="2855336"/>
            <a:ext cx="1687512" cy="338554"/>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IN" sz="1600">
                <a:solidFill>
                  <a:schemeClr val="dk1"/>
                </a:solidFill>
                <a:latin typeface="Calibri"/>
                <a:ea typeface="Calibri"/>
                <a:cs typeface="Calibri"/>
                <a:sym typeface="Calibri"/>
              </a:rPr>
              <a:t>Add to database</a:t>
            </a:r>
          </a:p>
        </p:txBody>
      </p:sp>
      <p:sp>
        <p:nvSpPr>
          <p:cNvPr id="134" name="Shape 134"/>
          <p:cNvSpPr txBox="1"/>
          <p:nvPr/>
        </p:nvSpPr>
        <p:spPr>
          <a:xfrm>
            <a:off x="5778500" y="3540392"/>
            <a:ext cx="2574924" cy="338554"/>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IN" sz="1600">
                <a:solidFill>
                  <a:schemeClr val="dk1"/>
                </a:solidFill>
                <a:latin typeface="Calibri"/>
                <a:ea typeface="Calibri"/>
                <a:cs typeface="Calibri"/>
                <a:sym typeface="Calibri"/>
              </a:rPr>
              <a:t>Put the encrypted file in USB</a:t>
            </a:r>
          </a:p>
        </p:txBody>
      </p:sp>
      <p:cxnSp>
        <p:nvCxnSpPr>
          <p:cNvPr id="135" name="Shape 135"/>
          <p:cNvCxnSpPr/>
          <p:nvPr/>
        </p:nvCxnSpPr>
        <p:spPr>
          <a:xfrm>
            <a:off x="6959600" y="3193889"/>
            <a:ext cx="0" cy="342325"/>
          </a:xfrm>
          <a:prstGeom prst="straightConnector1">
            <a:avLst/>
          </a:prstGeom>
          <a:noFill/>
          <a:ln cap="flat" cmpd="sng" w="9525">
            <a:solidFill>
              <a:schemeClr val="dk1"/>
            </a:solidFill>
            <a:prstDash val="solid"/>
            <a:round/>
            <a:headEnd len="med" w="med" type="none"/>
            <a:tailEnd len="lg" w="lg" type="stealth"/>
          </a:ln>
        </p:spPr>
      </p:cxnSp>
      <p:cxnSp>
        <p:nvCxnSpPr>
          <p:cNvPr id="136" name="Shape 136"/>
          <p:cNvCxnSpPr/>
          <p:nvPr/>
        </p:nvCxnSpPr>
        <p:spPr>
          <a:xfrm>
            <a:off x="6959599" y="2447785"/>
            <a:ext cx="1" cy="407551"/>
          </a:xfrm>
          <a:prstGeom prst="straightConnector1">
            <a:avLst/>
          </a:prstGeom>
          <a:noFill/>
          <a:ln cap="flat" cmpd="sng" w="9525">
            <a:solidFill>
              <a:schemeClr val="dk1"/>
            </a:solidFill>
            <a:prstDash val="solid"/>
            <a:round/>
            <a:headEnd len="med" w="med" type="none"/>
            <a:tailEnd len="lg" w="lg" type="stealth"/>
          </a:ln>
        </p:spPr>
      </p:cxn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