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45CCF-7E08-45B4-80A0-F757258A2C42}" type="datetimeFigureOut">
              <a:rPr lang="en-IN" smtClean="0"/>
              <a:t>29-12-2017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B4B0C-7FCE-4A2E-98E4-4398C4E66825}" type="slidenum">
              <a:rPr lang="en-IN" smtClean="0"/>
              <a:t>‹#›</a:t>
            </a:fld>
            <a:endParaRPr lang="en-IN"/>
          </a:p>
        </p:txBody>
      </p:sp>
    </p:spTree>
    <p:extLst>
      <p:ext uri="{BB962C8B-B14F-4D97-AF65-F5344CB8AC3E}">
        <p14:creationId xmlns:p14="http://schemas.microsoft.com/office/powerpoint/2010/main" val="329779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78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8"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0"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2"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3"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457200" y="1600200"/>
            <a:ext cx="403812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60020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5"/>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4572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3"/>
          <p:cNvSpPr>
            <a:spLocks noGrp="1"/>
          </p:cNvSpPr>
          <p:nvPr>
            <p:ph type="body"/>
          </p:nvPr>
        </p:nvSpPr>
        <p:spPr>
          <a:xfrm>
            <a:off x="182268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4"/>
          <p:cNvSpPr>
            <a:spLocks noGrp="1"/>
          </p:cNvSpPr>
          <p:nvPr>
            <p:ph type="body"/>
          </p:nvPr>
        </p:nvSpPr>
        <p:spPr>
          <a:xfrm>
            <a:off x="3187800" y="160020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0" name="PlaceHolder 5"/>
          <p:cNvSpPr>
            <a:spLocks noGrp="1"/>
          </p:cNvSpPr>
          <p:nvPr>
            <p:ph type="body"/>
          </p:nvPr>
        </p:nvSpPr>
        <p:spPr>
          <a:xfrm>
            <a:off x="31878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6"/>
          <p:cNvSpPr>
            <a:spLocks noGrp="1"/>
          </p:cNvSpPr>
          <p:nvPr>
            <p:ph type="body"/>
          </p:nvPr>
        </p:nvSpPr>
        <p:spPr>
          <a:xfrm>
            <a:off x="182268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7"/>
          <p:cNvSpPr>
            <a:spLocks noGrp="1"/>
          </p:cNvSpPr>
          <p:nvPr>
            <p:ph type="body"/>
          </p:nvPr>
        </p:nvSpPr>
        <p:spPr>
          <a:xfrm>
            <a:off x="457200" y="3964320"/>
            <a:ext cx="129996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457200" y="1600200"/>
            <a:ext cx="403812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1"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 name="PlaceHolder 3"/>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5720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4"/>
          <p:cNvSpPr>
            <a:spLocks noGrp="1"/>
          </p:cNvSpPr>
          <p:nvPr>
            <p:ph type="body"/>
          </p:nvPr>
        </p:nvSpPr>
        <p:spPr>
          <a:xfrm>
            <a:off x="252648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457200" y="1600200"/>
            <a:ext cx="1970280" cy="4525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4"/>
          <p:cNvSpPr>
            <a:spLocks noGrp="1"/>
          </p:cNvSpPr>
          <p:nvPr>
            <p:ph type="body"/>
          </p:nvPr>
        </p:nvSpPr>
        <p:spPr>
          <a:xfrm>
            <a:off x="2526480" y="396432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45720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3"/>
          <p:cNvSpPr>
            <a:spLocks noGrp="1"/>
          </p:cNvSpPr>
          <p:nvPr>
            <p:ph type="body"/>
          </p:nvPr>
        </p:nvSpPr>
        <p:spPr>
          <a:xfrm>
            <a:off x="2526480" y="1600200"/>
            <a:ext cx="197028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4"/>
          <p:cNvSpPr>
            <a:spLocks noGrp="1"/>
          </p:cNvSpPr>
          <p:nvPr>
            <p:ph type="body"/>
          </p:nvPr>
        </p:nvSpPr>
        <p:spPr>
          <a:xfrm>
            <a:off x="457200" y="3964320"/>
            <a:ext cx="403812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tIns="91440" bIns="91440" anchor="ctr"/>
          <a:lstStyle/>
          <a:p>
            <a:r>
              <a:rPr lang="en-IN"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45720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3"/>
          <p:cNvSpPr>
            <a:spLocks noGrp="1"/>
          </p:cNvSpPr>
          <p:nvPr>
            <p:ph type="body"/>
          </p:nvPr>
        </p:nvSpPr>
        <p:spPr>
          <a:xfrm>
            <a:off x="4648320" y="1600200"/>
            <a:ext cx="403812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3" name="PlaceHolder 4"/>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 name="PlaceHolder 5"/>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5" name="PlaceHolder 6"/>
          <p:cNvSpPr>
            <a:spLocks noGrp="1"/>
          </p:cNvSpPr>
          <p:nvPr>
            <p:ph type="sldNum"/>
          </p:nvPr>
        </p:nvSpPr>
        <p:spPr>
          <a:xfrm>
            <a:off x="6553080" y="6356520"/>
            <a:ext cx="2133360" cy="364680"/>
          </a:xfrm>
          <a:prstGeom prst="rect">
            <a:avLst/>
          </a:prstGeom>
        </p:spPr>
        <p:txBody>
          <a:bodyPr anchor="ctr"/>
          <a:lstStyle/>
          <a:p>
            <a:pPr algn="r">
              <a:lnSpc>
                <a:spcPct val="100000"/>
              </a:lnSpc>
            </a:pPr>
            <a:fld id="{38B6FAC1-65A7-4E54-B0D4-D0FCBAFA186D}" type="slidenum">
              <a:rPr lang="en-IN"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dt"/>
          </p:nvPr>
        </p:nvSpPr>
        <p:spPr>
          <a:xfrm>
            <a:off x="457200" y="6356520"/>
            <a:ext cx="2133360" cy="364680"/>
          </a:xfrm>
          <a:prstGeom prst="rect">
            <a:avLst/>
          </a:prstGeom>
        </p:spPr>
        <p:txBody>
          <a:bodyPr tIns="91440" bIns="91440" anchor="ctr"/>
          <a:lstStyle/>
          <a:p>
            <a:endParaRPr lang="en-IN" sz="2400" b="0" strike="noStrike" spc="-1">
              <a:latin typeface="Times New Roman"/>
            </a:endParaRPr>
          </a:p>
        </p:txBody>
      </p:sp>
      <p:sp>
        <p:nvSpPr>
          <p:cNvPr id="43" name="PlaceHolder 2"/>
          <p:cNvSpPr>
            <a:spLocks noGrp="1"/>
          </p:cNvSpPr>
          <p:nvPr>
            <p:ph type="ftr"/>
          </p:nvPr>
        </p:nvSpPr>
        <p:spPr>
          <a:xfrm>
            <a:off x="3124080" y="6356520"/>
            <a:ext cx="2895120" cy="364680"/>
          </a:xfrm>
          <a:prstGeom prst="rect">
            <a:avLst/>
          </a:prstGeom>
        </p:spPr>
        <p:txBody>
          <a:bodyPr tIns="91440" bIns="91440" anchor="ctr"/>
          <a:lstStyle/>
          <a:p>
            <a:endParaRPr lang="en-IN" sz="2400" b="0" strike="noStrike" spc="-1">
              <a:latin typeface="Times New Roman"/>
            </a:endParaRPr>
          </a:p>
        </p:txBody>
      </p:sp>
      <p:sp>
        <p:nvSpPr>
          <p:cNvPr id="44"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5B599F4C-29D5-4A8A-8F60-FD65151FE5CF}" type="slidenum">
              <a:rPr lang="en-IN" sz="1200" b="0" strike="noStrike" spc="-1">
                <a:solidFill>
                  <a:srgbClr val="888888"/>
                </a:solidFill>
                <a:latin typeface="Calibri"/>
                <a:ea typeface="Calibri"/>
              </a:rPr>
              <a:t>‹#›</a:t>
            </a:fld>
            <a:endParaRPr lang="en-IN" sz="1200" b="0" strike="noStrike" spc="-1">
              <a:latin typeface="Times New Roman"/>
            </a:endParaRPr>
          </a:p>
        </p:txBody>
      </p:sp>
      <p:sp>
        <p:nvSpPr>
          <p:cNvPr id="45" name="PlaceHolder 4"/>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4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152280"/>
            <a:ext cx="8229240" cy="410760"/>
          </a:xfrm>
          <a:prstGeom prst="rect">
            <a:avLst/>
          </a:prstGeom>
          <a:noFill/>
          <a:ln>
            <a:noFill/>
          </a:ln>
        </p:spPr>
        <p:txBody>
          <a:bodyPr anchor="ctr"/>
          <a:lstStyle/>
          <a:p>
            <a:pPr algn="ctr">
              <a:lnSpc>
                <a:spcPct val="100000"/>
              </a:lnSpc>
            </a:pPr>
            <a:r>
              <a:rPr lang="en-IN" sz="2000" b="1" strike="noStrike" spc="-1">
                <a:solidFill>
                  <a:srgbClr val="000000"/>
                </a:solidFill>
                <a:latin typeface="Calibri"/>
                <a:ea typeface="Calibri"/>
              </a:rPr>
              <a:t>SMART INDIA HACKATHON ‘18</a:t>
            </a:r>
            <a:endParaRPr lang="en-IN" sz="2000" b="0" strike="noStrike" spc="-1">
              <a:solidFill>
                <a:srgbClr val="000000"/>
              </a:solidFill>
              <a:latin typeface="Arial"/>
            </a:endParaRPr>
          </a:p>
        </p:txBody>
      </p:sp>
      <p:sp>
        <p:nvSpPr>
          <p:cNvPr id="125" name="TextShape 2"/>
          <p:cNvSpPr txBox="1"/>
          <p:nvPr/>
        </p:nvSpPr>
        <p:spPr>
          <a:xfrm>
            <a:off x="419040" y="533520"/>
            <a:ext cx="8305560" cy="1479240"/>
          </a:xfrm>
          <a:prstGeom prst="rect">
            <a:avLst/>
          </a:prstGeom>
          <a:noFill/>
          <a:ln>
            <a:noFill/>
          </a:ln>
        </p:spPr>
        <p:txBody>
          <a:bodyPr/>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Defence</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Prototype/application for whitelisting of USB devices in OFB which can be subsequently used on internet as well as on intranet.	</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#MOD7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Team </a:t>
            </a:r>
            <a:r>
              <a:rPr lang="en-IN" sz="1800" b="1" strike="noStrike" spc="-1" dirty="0">
                <a:solidFill>
                  <a:srgbClr val="000000"/>
                </a:solidFill>
                <a:latin typeface="Calibri"/>
                <a:ea typeface="Calibri"/>
              </a:rPr>
              <a:t>Name:  X-GEN</a:t>
            </a:r>
            <a:endParaRPr lang="en-IN" sz="1800" b="0" strike="noStrike" spc="-1" dirty="0">
              <a:solidFill>
                <a:srgbClr val="000000"/>
              </a:solidFill>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Akshata  Jahagirdar	</a:t>
            </a:r>
            <a:r>
              <a:rPr lang="en-IN" sz="1800" b="0" strike="noStrike" spc="-1" dirty="0" smtClean="0">
                <a:solidFill>
                  <a:srgbClr val="000000"/>
                </a:solidFill>
                <a:latin typeface="Calibri"/>
                <a:ea typeface="Calibri"/>
              </a:rPr>
              <a:t>         </a:t>
            </a:r>
            <a:r>
              <a:rPr lang="en-IN" sz="1800" b="1" strike="noStrike" spc="-1" dirty="0" smtClean="0">
                <a:solidFill>
                  <a:srgbClr val="000000"/>
                </a:solidFill>
                <a:latin typeface="Calibri"/>
                <a:ea typeface="Calibri"/>
              </a:rPr>
              <a:t>College Code</a:t>
            </a:r>
            <a:r>
              <a:rPr lang="en-IN" sz="1800" b="0" strike="noStrike" spc="-1" dirty="0" smtClean="0">
                <a:solidFill>
                  <a:srgbClr val="000000"/>
                </a:solidFill>
                <a:latin typeface="Calibri"/>
                <a:ea typeface="Calibri"/>
              </a:rPr>
              <a:t>:1-3328028571</a:t>
            </a:r>
            <a:endParaRPr lang="en-IN" sz="1800" b="0" strike="noStrike" spc="-1" dirty="0">
              <a:solidFill>
                <a:srgbClr val="000000"/>
              </a:solidFill>
              <a:latin typeface="Arial"/>
            </a:endParaRPr>
          </a:p>
        </p:txBody>
      </p:sp>
      <p:sp>
        <p:nvSpPr>
          <p:cNvPr id="126" name="CustomShape 3"/>
          <p:cNvSpPr/>
          <p:nvPr/>
        </p:nvSpPr>
        <p:spPr>
          <a:xfrm>
            <a:off x="2095560" y="2164680"/>
            <a:ext cx="4800240" cy="399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IDEA / SOLUTION / PROTOTYPE</a:t>
            </a:r>
            <a:endParaRPr lang="en-IN" sz="2000" b="0" strike="noStrike" spc="-1" dirty="0">
              <a:latin typeface="Arial"/>
            </a:endParaRPr>
          </a:p>
        </p:txBody>
      </p:sp>
      <p:sp>
        <p:nvSpPr>
          <p:cNvPr id="127" name="CustomShape 4"/>
          <p:cNvSpPr/>
          <p:nvPr/>
        </p:nvSpPr>
        <p:spPr>
          <a:xfrm>
            <a:off x="216000" y="2565000"/>
            <a:ext cx="8686440" cy="408132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Creating  a distributed database with encryption which consists of whitelisted MAC addresses.</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This can be implemented using Blockchain system which provides tamper-proof dataset e.g. – Hyperledger. We will implement encryption on top of blockchain infrastructure.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When the storage device is connected to the computer a program will extract the MAC address, generate a hash and check if hash is present in the local database. A local probabilistic database (e.g. like bloom filter) will be used to check if the hash of the MAC address is whitelisted. If hash is not on the whitelist then the OS event will notify the admin regarding the same and block it. Use of Probabilistic database will protect the system working on internet/intranet and disconnected computers from the unauthorized storage devices. The program used, handles the connectivity of storage devices with the computer.</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Another level of security will be to create an encrypted file system on storage device and  a decryption algorithm for the same on authorized computer. 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endParaRPr lang="en-IN"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7091" y="280080"/>
            <a:ext cx="8434909" cy="228420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encrypted file system will be created on the storage device when it is connected to the blockchain system for the first time for registration on the database. </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Bloom filter database will be updated when it is connected to the internet periodically. To update, the whole database is not replaced, instead the delta i.e. difference between the existing database on the Bloom filter and the local database is found and then added to the database of Bloom filter.</a:t>
            </a:r>
            <a:endParaRPr lang="en-IN" sz="1600" b="0" strike="noStrike" spc="-1" dirty="0">
              <a:latin typeface="Arial"/>
            </a:endParaRPr>
          </a:p>
          <a:p>
            <a:pPr>
              <a:lnSpc>
                <a:spcPct val="100000"/>
              </a:lnSpc>
            </a:pPr>
            <a:endParaRPr lang="en-IN" sz="1600" b="0" strike="noStrike" spc="-1" dirty="0">
              <a:latin typeface="Arial"/>
            </a:endParaRPr>
          </a:p>
          <a:p>
            <a:pPr>
              <a:lnSpc>
                <a:spcPct val="100000"/>
              </a:lnSpc>
            </a:pPr>
            <a:endParaRPr lang="en-IN" sz="1600" b="0" strike="noStrike" spc="-1" dirty="0">
              <a:latin typeface="Arial"/>
            </a:endParaRPr>
          </a:p>
        </p:txBody>
      </p:sp>
      <p:sp>
        <p:nvSpPr>
          <p:cNvPr id="129" name="CustomShape 2"/>
          <p:cNvSpPr/>
          <p:nvPr/>
        </p:nvSpPr>
        <p:spPr>
          <a:xfrm>
            <a:off x="482760" y="2828357"/>
            <a:ext cx="8229240" cy="345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000000"/>
                </a:solidFill>
                <a:latin typeface="Calibri"/>
                <a:ea typeface="Calibri"/>
              </a:rPr>
              <a:t>TECHNOLOGY STACK</a:t>
            </a:r>
            <a:endParaRPr lang="en-IN" sz="2000" b="0" strike="noStrike" spc="-1" dirty="0">
              <a:latin typeface="Arial"/>
            </a:endParaRPr>
          </a:p>
        </p:txBody>
      </p:sp>
      <p:sp>
        <p:nvSpPr>
          <p:cNvPr id="130" name="CustomShape 3"/>
          <p:cNvSpPr/>
          <p:nvPr/>
        </p:nvSpPr>
        <p:spPr>
          <a:xfrm>
            <a:off x="277090" y="3185902"/>
            <a:ext cx="8676109" cy="1411658"/>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Open Source Blockchain distributed database like Hyperledger</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Browser/desktop based front-end for admin</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Windows service for detecting/blocking connected USB storage device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E-mail / SMS notification service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Language used: Go / Rust, Python</a:t>
            </a:r>
            <a:endParaRPr lang="en-IN" sz="1600" b="0" strike="noStrike" spc="-1" dirty="0">
              <a:latin typeface="Arial"/>
            </a:endParaRPr>
          </a:p>
        </p:txBody>
      </p:sp>
      <p:sp>
        <p:nvSpPr>
          <p:cNvPr id="131" name="CustomShape 4"/>
          <p:cNvSpPr/>
          <p:nvPr/>
        </p:nvSpPr>
        <p:spPr>
          <a:xfrm>
            <a:off x="393840" y="4597560"/>
            <a:ext cx="8229240" cy="4064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2000" b="1" strike="noStrike" spc="-1">
                <a:solidFill>
                  <a:srgbClr val="000000"/>
                </a:solidFill>
                <a:latin typeface="Calibri"/>
                <a:ea typeface="Calibri"/>
              </a:rPr>
              <a:t>DEPENDENCIES / SHOW STOPPER</a:t>
            </a:r>
            <a:endParaRPr lang="en-IN" sz="2000" b="0" strike="noStrike" spc="-1">
              <a:latin typeface="Arial"/>
            </a:endParaRPr>
          </a:p>
        </p:txBody>
      </p:sp>
      <p:sp>
        <p:nvSpPr>
          <p:cNvPr id="132" name="CustomShape 5"/>
          <p:cNvSpPr/>
          <p:nvPr/>
        </p:nvSpPr>
        <p:spPr>
          <a:xfrm>
            <a:off x="277090" y="5105520"/>
            <a:ext cx="8676109" cy="1477080"/>
          </a:xfrm>
          <a:prstGeom prst="rect">
            <a:avLst/>
          </a:prstGeom>
          <a:noFill/>
          <a:ln>
            <a:noFill/>
          </a:ln>
        </p:spPr>
        <p:style>
          <a:lnRef idx="0">
            <a:scrgbClr r="0" g="0" b="0"/>
          </a:lnRef>
          <a:fillRef idx="0">
            <a:scrgbClr r="0" g="0" b="0"/>
          </a:fillRef>
          <a:effectRef idx="0">
            <a:scrgbClr r="0" g="0" b="0"/>
          </a:effectRef>
          <a:fontRef idx="minor"/>
        </p:style>
        <p:txBody>
          <a:bodyPr/>
          <a:lstStyle/>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Probabilistic data structures are not 100% accurate. In extremely rare case authorized device may get blocked if computer is offline</a:t>
            </a:r>
            <a:endParaRPr lang="en-IN" sz="1600" b="0" strike="noStrike" spc="-1" dirty="0">
              <a:latin typeface="Arial"/>
            </a:endParaRPr>
          </a:p>
          <a:p>
            <a:pPr marL="285840" indent="-285480">
              <a:lnSpc>
                <a:spcPct val="100000"/>
              </a:lnSpc>
              <a:buClr>
                <a:srgbClr val="000000"/>
              </a:buClr>
              <a:buFont typeface="Arial"/>
              <a:buChar char="•"/>
            </a:pPr>
            <a:r>
              <a:rPr lang="en-IN" sz="1600" b="0" strike="noStrike" spc="-1" dirty="0">
                <a:solidFill>
                  <a:srgbClr val="000000"/>
                </a:solidFill>
                <a:latin typeface="Calibri"/>
                <a:ea typeface="Calibri"/>
              </a:rPr>
              <a:t>The offline devices have to be connected to the internet or intranet for updating it periodically. This can give access to the devices which have been removed from the whitelist and won’t give access to the newly added devices.</a:t>
            </a:r>
            <a:endParaRPr lang="en-IN" sz="1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FLOWCHARTS / USE-CASE</a:t>
            </a: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a:solidFill>
                  <a:schemeClr val="dk1"/>
                </a:solidFill>
                <a:latin typeface="Calibri"/>
                <a:ea typeface="Calibri"/>
                <a:cs typeface="Calibri"/>
                <a:sym typeface="Calibri"/>
              </a:rPr>
              <a:t>File decryption</a:t>
            </a: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Successful decryption?</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107511" y="4671907"/>
            <a:ext cx="1195491" cy="309840"/>
          </a:xfrm>
          <a:prstGeom prst="rect">
            <a:avLst/>
          </a:prstGeom>
          <a:noFill/>
          <a:ln>
            <a:noFill/>
          </a:ln>
        </p:spPr>
        <p:txBody>
          <a:bodyPr wrap="square" lIns="91425" tIns="45700" rIns="91425" bIns="45700" anchor="t" anchorCtr="0">
            <a:noAutofit/>
          </a:bodyPr>
          <a:lstStyle/>
          <a:p>
            <a:r>
              <a:rPr lang="en-IN" sz="1600" dirty="0">
                <a:solidFill>
                  <a:schemeClr val="dk1"/>
                </a:solidFill>
                <a:latin typeface="Calibri"/>
                <a:ea typeface="Calibri"/>
                <a:cs typeface="Calibri"/>
                <a:sym typeface="Calibri"/>
              </a:rPr>
              <a:t>Possibly Yes</a:t>
            </a: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No</a:t>
            </a: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724"/>
            <a:ext cx="2681932"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dirty="0">
                <a:solidFill>
                  <a:schemeClr val="dk1"/>
                </a:solidFill>
                <a:latin typeface="Calibri"/>
                <a:ea typeface="Calibri"/>
                <a:cs typeface="Calibri"/>
                <a:sym typeface="Calibri"/>
              </a:rPr>
              <a:t>Login as admin role (desktop client or web client)</a:t>
            </a:r>
            <a:endParaRPr lang="en-IN" sz="1600" dirty="0">
              <a:solidFill>
                <a:schemeClr val="dk1"/>
              </a:solidFill>
              <a:latin typeface="Calibri"/>
              <a:ea typeface="Calibri"/>
              <a:cs typeface="Calibri"/>
              <a:sym typeface="Calibri"/>
            </a:endParaRPr>
          </a:p>
        </p:txBody>
      </p:sp>
      <p:sp>
        <p:nvSpPr>
          <p:cNvPr id="129" name="Shape 129"/>
          <p:cNvSpPr txBox="1"/>
          <p:nvPr/>
        </p:nvSpPr>
        <p:spPr>
          <a:xfrm>
            <a:off x="5181599" y="1464734"/>
            <a:ext cx="3854893" cy="492839"/>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Enter the MAC id of the storage device in a form</a:t>
            </a:r>
          </a:p>
          <a:p>
            <a:pPr marL="0" marR="0" lvl="0" indent="0" algn="l" rtl="0">
              <a:spcBef>
                <a:spcPts val="0"/>
              </a:spcBef>
              <a:buNone/>
            </a:pPr>
            <a:endParaRPr lang="en-IN" sz="1600" dirty="0">
              <a:solidFill>
                <a:schemeClr val="dk1"/>
              </a:solidFill>
              <a:latin typeface="Calibri"/>
              <a:ea typeface="Calibri"/>
              <a:cs typeface="Calibri"/>
              <a:sym typeface="Calibri"/>
            </a:endParaRPr>
          </a:p>
        </p:txBody>
      </p:sp>
      <p:sp>
        <p:nvSpPr>
          <p:cNvPr id="130" name="Shape 130"/>
          <p:cNvSpPr txBox="1"/>
          <p:nvPr/>
        </p:nvSpPr>
        <p:spPr>
          <a:xfrm>
            <a:off x="5778500" y="224686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mac address</a:t>
            </a:r>
          </a:p>
        </p:txBody>
      </p:sp>
      <p:cxnSp>
        <p:nvCxnSpPr>
          <p:cNvPr id="131" name="Shape 131"/>
          <p:cNvCxnSpPr>
            <a:cxnSpLocks/>
            <a:stCxn id="128" idx="2"/>
            <a:endCxn id="129" idx="0"/>
          </p:cNvCxnSpPr>
          <p:nvPr/>
        </p:nvCxnSpPr>
        <p:spPr>
          <a:xfrm flipH="1">
            <a:off x="7109046" y="1109499"/>
            <a:ext cx="10420" cy="355235"/>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599" y="1892131"/>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1"/>
            <a:ext cx="2574910" cy="5366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Put the encrypted filesystem on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the probabilistic database</a:t>
            </a: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local database for confirmation</a:t>
            </a: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Definitely   No</a:t>
            </a: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Possibly Yes</a:t>
            </a: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Allow data transfer</a:t>
            </a: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extLst>
      <p:ext uri="{BB962C8B-B14F-4D97-AF65-F5344CB8AC3E}">
        <p14:creationId xmlns:p14="http://schemas.microsoft.com/office/powerpoint/2010/main" val="281822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70280" y="764640"/>
            <a:ext cx="8712720" cy="147168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 Use of </a:t>
            </a:r>
            <a:r>
              <a:rPr lang="en-IN" sz="1600" b="0" i="1" strike="noStrike" spc="-1" dirty="0">
                <a:solidFill>
                  <a:srgbClr val="000000"/>
                </a:solidFill>
                <a:latin typeface="Calibri"/>
                <a:ea typeface="Calibri"/>
              </a:rPr>
              <a:t>blockchain</a:t>
            </a:r>
            <a:r>
              <a:rPr lang="en-IN" sz="1600" b="0" strike="noStrike" spc="-1" dirty="0">
                <a:solidFill>
                  <a:srgbClr val="000000"/>
                </a:solidFill>
                <a:latin typeface="Calibri"/>
                <a:ea typeface="Calibri"/>
              </a:rPr>
              <a:t> based systems to provide tamper-proof, distributed database of registered devices.</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 The local probabilistic data base is space-efficient and provides high accuracy for ‘offline’ access.</a:t>
            </a:r>
            <a:endParaRPr lang="en-IN" sz="1600" b="0" strike="noStrike" spc="-1" dirty="0">
              <a:solidFill>
                <a:srgbClr val="000000"/>
              </a:solidFill>
              <a:latin typeface="Arial"/>
            </a:endParaRPr>
          </a:p>
          <a:p>
            <a:pPr marL="177840">
              <a:lnSpc>
                <a:spcPct val="100000"/>
              </a:lnSpc>
              <a:spcBef>
                <a:spcPts val="561"/>
              </a:spcBef>
            </a:pPr>
            <a:r>
              <a:rPr lang="en-IN" sz="1600" b="0" strike="noStrike" spc="-1" dirty="0">
                <a:solidFill>
                  <a:srgbClr val="000000"/>
                </a:solidFill>
                <a:latin typeface="Calibri"/>
                <a:ea typeface="Calibri"/>
              </a:rPr>
              <a:t>    e.g. A bloom filter with 1 million items in the filter with error of 0.001% (1 in ten thousand) requires about 3 MB memory.</a:t>
            </a:r>
            <a:endParaRPr lang="en-IN" sz="1600" b="0" strike="noStrike" spc="-1" dirty="0">
              <a:solidFill>
                <a:srgbClr val="000000"/>
              </a:solidFill>
              <a:latin typeface="Arial"/>
            </a:endParaRPr>
          </a:p>
        </p:txBody>
      </p:sp>
      <p:sp>
        <p:nvSpPr>
          <p:cNvPr id="182" name="TextShape 2"/>
          <p:cNvSpPr txBox="1"/>
          <p:nvPr/>
        </p:nvSpPr>
        <p:spPr>
          <a:xfrm>
            <a:off x="107640" y="2709000"/>
            <a:ext cx="8856720" cy="3168000"/>
          </a:xfrm>
          <a:prstGeom prst="rect">
            <a:avLst/>
          </a:prstGeom>
          <a:noFill/>
          <a:ln>
            <a:noFill/>
          </a:ln>
        </p:spPr>
        <p:txBody>
          <a:bodyPr tIns="91440" bIns="91440"/>
          <a:lstStyle/>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Our solution provides a facility to protect an authorized computer from an unauthorized USB storage devices in online/offline mode efficiently  using combination of </a:t>
            </a:r>
            <a:r>
              <a:rPr lang="en-IN" sz="1600" b="0" strike="noStrike" spc="-1" dirty="0" smtClean="0">
                <a:solidFill>
                  <a:srgbClr val="000000"/>
                </a:solidFill>
                <a:latin typeface="Calibri"/>
                <a:ea typeface="Calibri"/>
              </a:rPr>
              <a:t>both, probabilistic  database and </a:t>
            </a:r>
            <a:r>
              <a:rPr lang="en-IN" sz="1600" b="0" strike="noStrike" spc="-1" dirty="0">
                <a:solidFill>
                  <a:srgbClr val="000000"/>
                </a:solidFill>
                <a:latin typeface="Calibri"/>
                <a:ea typeface="Calibri"/>
              </a:rPr>
              <a:t>blockchain.</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Block chain system keeps a track of the USB devices connected to a machine, and the devices added and removed from the whitelist. It also records the timestamp of the above mentioned activities, MAC address of the respective  machines and the user IDs.  Blockchain ‘audit trail’ is tamper-proof. Therefore, suspicious activities can be traced back.</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Even if the probabilistic database is stolen, the MAC address of registered devices cannot be retrieved. </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The encrypted file system in the storage device protects the authorized storage device from connecting to an unauthorized machine.</a:t>
            </a:r>
            <a:endParaRPr lang="en-IN" sz="1600" b="0" strike="noStrike" spc="-1" dirty="0">
              <a:solidFill>
                <a:srgbClr val="000000"/>
              </a:solidFill>
              <a:latin typeface="Arial"/>
            </a:endParaRPr>
          </a:p>
          <a:p>
            <a:pPr marL="343080" indent="-164880">
              <a:lnSpc>
                <a:spcPct val="100000"/>
              </a:lnSpc>
              <a:spcBef>
                <a:spcPts val="561"/>
              </a:spcBef>
              <a:buClr>
                <a:srgbClr val="000000"/>
              </a:buClr>
              <a:buSzPct val="113000"/>
              <a:buFont typeface="Arial"/>
              <a:buChar char="•"/>
            </a:pPr>
            <a:r>
              <a:rPr lang="en-IN" sz="1600" b="0" strike="noStrike" spc="-1" dirty="0">
                <a:solidFill>
                  <a:srgbClr val="000000"/>
                </a:solidFill>
                <a:latin typeface="Calibri"/>
                <a:ea typeface="Calibri"/>
              </a:rPr>
              <a:t>Use of compiled languages like Rust/Go which avoid security issues like buffer overflow.</a:t>
            </a:r>
            <a:endParaRPr lang="en-IN" sz="1600" b="0" strike="noStrike" spc="-1" dirty="0">
              <a:solidFill>
                <a:srgbClr val="000000"/>
              </a:solidFill>
              <a:latin typeface="Arial"/>
            </a:endParaRPr>
          </a:p>
        </p:txBody>
      </p:sp>
      <p:sp>
        <p:nvSpPr>
          <p:cNvPr id="183" name="CustomShape 3"/>
          <p:cNvSpPr/>
          <p:nvPr/>
        </p:nvSpPr>
        <p:spPr>
          <a:xfrm>
            <a:off x="432000" y="291240"/>
            <a:ext cx="7866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NOVELTY</a:t>
            </a:r>
            <a:endParaRPr lang="en-IN" sz="1800" b="0" strike="noStrike" spc="-1">
              <a:latin typeface="Arial"/>
            </a:endParaRPr>
          </a:p>
        </p:txBody>
      </p:sp>
      <p:sp>
        <p:nvSpPr>
          <p:cNvPr id="184" name="CustomShape 4"/>
          <p:cNvSpPr/>
          <p:nvPr/>
        </p:nvSpPr>
        <p:spPr>
          <a:xfrm>
            <a:off x="449280" y="2236320"/>
            <a:ext cx="81550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Arial"/>
              </a:rPr>
              <a:t>SECURITY</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839</Words>
  <Application>Microsoft Office PowerPoint</Application>
  <PresentationFormat>On-screen Show (4:3)</PresentationFormat>
  <Paragraphs>60</Paragraphs>
  <Slides>4</Slides>
  <Notes>1</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Office Theme</vt:lpstr>
      <vt:lpstr>PowerPoint Presentation</vt:lpstr>
      <vt:lpstr>PowerPoint Presentation</vt:lpstr>
      <vt:lpstr>FLOWCHARTS / USE-CASE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creator>Akshata Jahagirdar</dc:creator>
  <cp:lastModifiedBy>Akshata Jahagirdar</cp:lastModifiedBy>
  <cp:revision>44</cp:revision>
  <dcterms:modified xsi:type="dcterms:W3CDTF">2017-12-29T14:05:23Z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