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9"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Autofit/>
          </a:bodyPr>
          <a:lstStyle/>
          <a:p>
            <a:r>
              <a:rPr lang="en-IN" sz="2000" b="1" dirty="0" smtClean="0">
                <a:latin typeface="+mn-lt"/>
              </a:rPr>
              <a:t>SMART INDIA HACKATHON ‘18</a:t>
            </a:r>
            <a:endParaRPr lang="en-US" sz="2000" dirty="0">
              <a:latin typeface="+mn-lt"/>
            </a:endParaRPr>
          </a:p>
        </p:txBody>
      </p:sp>
      <p:sp>
        <p:nvSpPr>
          <p:cNvPr id="3" name="Content Placeholder 2"/>
          <p:cNvSpPr>
            <a:spLocks noGrp="1"/>
          </p:cNvSpPr>
          <p:nvPr>
            <p:ph sz="half" idx="1"/>
          </p:nvPr>
        </p:nvSpPr>
        <p:spPr>
          <a:xfrm>
            <a:off x="419100" y="533400"/>
            <a:ext cx="8305800" cy="1479610"/>
          </a:xfrm>
        </p:spPr>
        <p:txBody>
          <a:bodyPr>
            <a:noAutofit/>
          </a:bodyPr>
          <a:lstStyle/>
          <a:p>
            <a:pPr marL="0" indent="0" algn="ctr">
              <a:buNone/>
            </a:pPr>
            <a:r>
              <a:rPr lang="en-IN" sz="1600" b="1" dirty="0" smtClean="0"/>
              <a:t>Ministry Category</a:t>
            </a:r>
            <a:r>
              <a:rPr lang="en-IN" sz="1600" dirty="0" smtClean="0"/>
              <a:t>: Ministry of Defence</a:t>
            </a:r>
          </a:p>
          <a:p>
            <a:pPr marL="0" indent="0">
              <a:buNone/>
            </a:pPr>
            <a:r>
              <a:rPr lang="en-IN" sz="1600" b="1" dirty="0" smtClean="0"/>
              <a:t>Problem Statement</a:t>
            </a:r>
            <a:r>
              <a:rPr lang="en-IN" sz="1600" dirty="0" smtClean="0"/>
              <a:t>: Prototype/application for whitelisting of USB devices in OFB which can be subsequently used on internet as well as on intranet</a:t>
            </a:r>
            <a:r>
              <a:rPr lang="en-IN" sz="1600" dirty="0" smtClean="0"/>
              <a:t>				</a:t>
            </a:r>
            <a:endParaRPr lang="en-IN" sz="1600" dirty="0" smtClean="0"/>
          </a:p>
          <a:p>
            <a:pPr marL="0" indent="0">
              <a:buNone/>
            </a:pPr>
            <a:r>
              <a:rPr lang="en-IN" sz="1600" b="1" dirty="0" smtClean="0"/>
              <a:t>Problem </a:t>
            </a:r>
            <a:r>
              <a:rPr lang="en-IN" sz="1600" b="1" dirty="0" smtClean="0"/>
              <a:t>Code</a:t>
            </a:r>
            <a:r>
              <a:rPr lang="en-IN" sz="1600" dirty="0" smtClean="0"/>
              <a:t>:				</a:t>
            </a:r>
            <a:r>
              <a:rPr lang="en-IN" sz="1600" b="1" dirty="0" smtClean="0"/>
              <a:t>Team Name: </a:t>
            </a:r>
            <a:endParaRPr lang="en-IN" sz="1600" b="1" dirty="0" smtClean="0"/>
          </a:p>
          <a:p>
            <a:pPr marL="0" indent="0">
              <a:buNone/>
            </a:pPr>
            <a:r>
              <a:rPr lang="en-IN" sz="1600" b="1" dirty="0" smtClean="0"/>
              <a:t>Team Leader Name</a:t>
            </a:r>
            <a:r>
              <a:rPr lang="en-IN" sz="1600" dirty="0" smtClean="0"/>
              <a:t>: </a:t>
            </a:r>
            <a:r>
              <a:rPr lang="en-IN" sz="1600" dirty="0" err="1" smtClean="0"/>
              <a:t>Akshata</a:t>
            </a:r>
            <a:r>
              <a:rPr lang="en-IN" sz="1600" dirty="0" smtClean="0"/>
              <a:t> </a:t>
            </a:r>
            <a:r>
              <a:rPr lang="en-IN" sz="1600" dirty="0" err="1" smtClean="0"/>
              <a:t>Jahagirdar</a:t>
            </a:r>
            <a:r>
              <a:rPr lang="en-IN" sz="1600" dirty="0"/>
              <a:t>	</a:t>
            </a:r>
            <a:r>
              <a:rPr lang="en-IN" sz="1600" dirty="0" smtClean="0"/>
              <a:t>	</a:t>
            </a:r>
            <a:r>
              <a:rPr lang="en-IN" sz="1600" b="1" dirty="0" smtClean="0"/>
              <a:t>College Code</a:t>
            </a:r>
            <a:r>
              <a:rPr lang="en-IN" sz="1600" dirty="0" smtClean="0"/>
              <a:t>:</a:t>
            </a:r>
            <a:endParaRPr lang="en-US" sz="1600" dirty="0"/>
          </a:p>
        </p:txBody>
      </p:sp>
      <p:sp>
        <p:nvSpPr>
          <p:cNvPr id="5" name="TextBox 4"/>
          <p:cNvSpPr txBox="1"/>
          <p:nvPr/>
        </p:nvSpPr>
        <p:spPr>
          <a:xfrm>
            <a:off x="2120900" y="2013010"/>
            <a:ext cx="4800600" cy="400110"/>
          </a:xfrm>
          <a:prstGeom prst="rect">
            <a:avLst/>
          </a:prstGeom>
          <a:noFill/>
        </p:spPr>
        <p:txBody>
          <a:bodyPr wrap="square" rtlCol="0">
            <a:spAutoFit/>
          </a:bodyPr>
          <a:lstStyle/>
          <a:p>
            <a:pPr algn="ctr"/>
            <a:r>
              <a:rPr lang="en-IN" sz="2000" b="1" dirty="0" smtClean="0"/>
              <a:t>IDEA / SOLUTION / PROTOTYPE</a:t>
            </a:r>
            <a:endParaRPr lang="en-US" sz="2000" b="1" dirty="0"/>
          </a:p>
        </p:txBody>
      </p:sp>
      <p:sp>
        <p:nvSpPr>
          <p:cNvPr id="6" name="Rectangle 5"/>
          <p:cNvSpPr/>
          <p:nvPr/>
        </p:nvSpPr>
        <p:spPr>
          <a:xfrm>
            <a:off x="215900" y="2438400"/>
            <a:ext cx="8686800" cy="3970318"/>
          </a:xfrm>
          <a:prstGeom prst="rect">
            <a:avLst/>
          </a:prstGeom>
        </p:spPr>
        <p:txBody>
          <a:bodyPr wrap="square">
            <a:spAutoFit/>
          </a:bodyPr>
          <a:lstStyle/>
          <a:p>
            <a:pPr marL="285750" indent="-285750">
              <a:buFont typeface="Arial" pitchFamily="34" charset="0"/>
              <a:buChar char="•"/>
            </a:pPr>
            <a:r>
              <a:rPr lang="en-IN" dirty="0"/>
              <a:t>Creating  a distributed database with encryption which consists of whitelisted MAC addresses.</a:t>
            </a:r>
          </a:p>
          <a:p>
            <a:pPr marL="285750" indent="-285750">
              <a:buFont typeface="Arial" pitchFamily="34" charset="0"/>
              <a:buChar char="•"/>
            </a:pPr>
            <a:r>
              <a:rPr lang="en-IN" dirty="0"/>
              <a:t>This can be implemented using Blockchain system which provides encryption and tamper-proof dataset e.g. – Hyperledger.</a:t>
            </a:r>
          </a:p>
          <a:p>
            <a:pPr marL="285750" indent="-285750">
              <a:buFont typeface="Arial" pitchFamily="34" charset="0"/>
              <a:buChar char="•"/>
            </a:pPr>
            <a:r>
              <a:rPr lang="en-IN" dirty="0"/>
              <a:t>When the storage device is connected to the computer a program will extract the MAC address and check  if it is present on the database. If  MAC address is not on the white list then the OS event will notify the user regarding the same and block it. This along with the Blockchain system protects the computer connected on the internet or intranet from suspicious storage devices. The program used, handles the connectivity of storage devices with the computer</a:t>
            </a:r>
            <a:r>
              <a:rPr lang="en-IN" dirty="0" smtClean="0"/>
              <a:t>.</a:t>
            </a:r>
          </a:p>
          <a:p>
            <a:pPr marL="285750" indent="-285750">
              <a:buFont typeface="Arial" pitchFamily="34" charset="0"/>
              <a:buChar char="•"/>
            </a:pPr>
            <a:r>
              <a:rPr lang="en-IN" dirty="0" smtClean="0"/>
              <a:t>Another level of security will be an encrypted file on storage device which can be decrypted only using a key provided by the organisation. This file will be decrypted if the device is on the whitelist.</a:t>
            </a:r>
          </a:p>
          <a:p>
            <a:pPr marL="285750" indent="-285750">
              <a:buFont typeface="Arial" pitchFamily="34" charset="0"/>
              <a:buChar char="•"/>
            </a:pPr>
            <a:endParaRPr lang="en-IN" dirty="0"/>
          </a:p>
        </p:txBody>
      </p:sp>
    </p:spTree>
    <p:extLst>
      <p:ext uri="{BB962C8B-B14F-4D97-AF65-F5344CB8AC3E}">
        <p14:creationId xmlns:p14="http://schemas.microsoft.com/office/powerpoint/2010/main" val="499186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80249"/>
            <a:ext cx="8839200" cy="2308324"/>
          </a:xfrm>
          <a:prstGeom prst="rect">
            <a:avLst/>
          </a:prstGeom>
          <a:noFill/>
        </p:spPr>
        <p:txBody>
          <a:bodyPr wrap="square" rtlCol="0">
            <a:spAutoFit/>
          </a:bodyPr>
          <a:lstStyle/>
          <a:p>
            <a:pPr marL="285750" indent="-285750">
              <a:buFont typeface="Arial" pitchFamily="34" charset="0"/>
              <a:buChar char="•"/>
            </a:pPr>
            <a:r>
              <a:rPr lang="en-IN" dirty="0"/>
              <a:t>The file will be transferred to the storage device when it is connected to the blockchain system for the first time for registration on the database. </a:t>
            </a:r>
          </a:p>
          <a:p>
            <a:pPr marL="285750" indent="-285750">
              <a:buFont typeface="Arial" pitchFamily="34" charset="0"/>
              <a:buChar char="•"/>
            </a:pPr>
            <a:r>
              <a:rPr lang="en-IN" dirty="0"/>
              <a:t>If decrypted correctly the data transfer or access between storage device and computer is possible.</a:t>
            </a:r>
          </a:p>
          <a:p>
            <a:pPr marL="285750" indent="-285750">
              <a:buFont typeface="Arial" pitchFamily="34" charset="0"/>
              <a:buChar char="•"/>
            </a:pPr>
            <a:r>
              <a:rPr lang="en-IN" dirty="0" smtClean="0"/>
              <a:t>The </a:t>
            </a:r>
            <a:r>
              <a:rPr lang="en-IN" dirty="0" smtClean="0"/>
              <a:t>computers which are offline  will use a probabilistic data-structure like Bloom filter.</a:t>
            </a:r>
          </a:p>
          <a:p>
            <a:pPr marL="285750" indent="-285750">
              <a:buFont typeface="Arial" pitchFamily="34" charset="0"/>
              <a:buChar char="•"/>
            </a:pPr>
            <a:r>
              <a:rPr lang="en-IN" dirty="0" smtClean="0"/>
              <a:t>This structure will block the devices which are not on the whitelist. This structure is called by the program. </a:t>
            </a:r>
          </a:p>
          <a:p>
            <a:pPr marL="285750" indent="-285750">
              <a:buFont typeface="Arial" pitchFamily="34" charset="0"/>
              <a:buChar char="•"/>
            </a:pPr>
            <a:r>
              <a:rPr lang="en-IN" dirty="0" smtClean="0"/>
              <a:t>The Bloom filter will be updated when it is connected to the internet periodically.</a:t>
            </a:r>
            <a:endParaRPr lang="en-US" dirty="0"/>
          </a:p>
        </p:txBody>
      </p:sp>
      <p:sp>
        <p:nvSpPr>
          <p:cNvPr id="3" name="Title 1"/>
          <p:cNvSpPr txBox="1">
            <a:spLocks/>
          </p:cNvSpPr>
          <p:nvPr/>
        </p:nvSpPr>
        <p:spPr>
          <a:xfrm>
            <a:off x="431800" y="2588573"/>
            <a:ext cx="8229600" cy="50903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smtClean="0"/>
              <a:t>TECHNOLOGY STACK</a:t>
            </a:r>
            <a:endParaRPr lang="en-US" sz="2000" b="1" dirty="0"/>
          </a:p>
        </p:txBody>
      </p:sp>
      <p:sp>
        <p:nvSpPr>
          <p:cNvPr id="4" name="TextBox 3"/>
          <p:cNvSpPr txBox="1"/>
          <p:nvPr/>
        </p:nvSpPr>
        <p:spPr>
          <a:xfrm>
            <a:off x="127000" y="3110305"/>
            <a:ext cx="8064499" cy="1477328"/>
          </a:xfrm>
          <a:prstGeom prst="rect">
            <a:avLst/>
          </a:prstGeom>
          <a:noFill/>
        </p:spPr>
        <p:txBody>
          <a:bodyPr wrap="square" rtlCol="0">
            <a:spAutoFit/>
          </a:bodyPr>
          <a:lstStyle/>
          <a:p>
            <a:pPr marL="285750" indent="-285750">
              <a:buFont typeface="Arial" pitchFamily="34" charset="0"/>
              <a:buChar char="•"/>
            </a:pPr>
            <a:r>
              <a:rPr lang="en-IN" dirty="0" smtClean="0"/>
              <a:t>Blockchain distributed database </a:t>
            </a:r>
          </a:p>
          <a:p>
            <a:pPr marL="285750" indent="-285750">
              <a:buFont typeface="Arial" pitchFamily="34" charset="0"/>
              <a:buChar char="•"/>
            </a:pPr>
            <a:r>
              <a:rPr lang="en-IN" dirty="0" smtClean="0"/>
              <a:t>Web Server</a:t>
            </a:r>
          </a:p>
          <a:p>
            <a:pPr marL="285750" indent="-285750">
              <a:buFont typeface="Arial" pitchFamily="34" charset="0"/>
              <a:buChar char="•"/>
            </a:pPr>
            <a:r>
              <a:rPr lang="en-IN" dirty="0" smtClean="0"/>
              <a:t>Browser based admin front-end</a:t>
            </a:r>
          </a:p>
          <a:p>
            <a:pPr marL="285750" indent="-285750">
              <a:buFont typeface="Arial" pitchFamily="34" charset="0"/>
              <a:buChar char="•"/>
            </a:pPr>
            <a:r>
              <a:rPr lang="en-IN" dirty="0" smtClean="0"/>
              <a:t>Windows service for handling device driver </a:t>
            </a:r>
          </a:p>
          <a:p>
            <a:pPr marL="285750" indent="-285750">
              <a:buFont typeface="Arial" pitchFamily="34" charset="0"/>
              <a:buChar char="•"/>
            </a:pPr>
            <a:r>
              <a:rPr lang="en-IN" dirty="0" smtClean="0"/>
              <a:t>E-mail / SMS notification service</a:t>
            </a:r>
          </a:p>
        </p:txBody>
      </p:sp>
      <p:sp>
        <p:nvSpPr>
          <p:cNvPr id="5" name="Title 1"/>
          <p:cNvSpPr txBox="1">
            <a:spLocks/>
          </p:cNvSpPr>
          <p:nvPr/>
        </p:nvSpPr>
        <p:spPr>
          <a:xfrm>
            <a:off x="393699" y="4597635"/>
            <a:ext cx="8229600" cy="40663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smtClean="0"/>
              <a:t>DEPENDENCIES / SHOW STOPPER</a:t>
            </a:r>
            <a:endParaRPr lang="en-US" sz="2000" b="1" dirty="0"/>
          </a:p>
        </p:txBody>
      </p:sp>
      <p:sp>
        <p:nvSpPr>
          <p:cNvPr id="7" name="Rectangle 6"/>
          <p:cNvSpPr/>
          <p:nvPr/>
        </p:nvSpPr>
        <p:spPr>
          <a:xfrm>
            <a:off x="114300" y="5105400"/>
            <a:ext cx="8839199" cy="1477328"/>
          </a:xfrm>
          <a:prstGeom prst="rect">
            <a:avLst/>
          </a:prstGeom>
        </p:spPr>
        <p:txBody>
          <a:bodyPr wrap="square">
            <a:spAutoFit/>
          </a:bodyPr>
          <a:lstStyle/>
          <a:p>
            <a:pPr marL="285750" indent="-285750">
              <a:buFont typeface="Arial" pitchFamily="34" charset="0"/>
              <a:buChar char="•"/>
            </a:pPr>
            <a:r>
              <a:rPr lang="en-IN" dirty="0"/>
              <a:t>Probabilistic data structures are not 100% accurate.</a:t>
            </a:r>
          </a:p>
          <a:p>
            <a:pPr marL="285750" indent="-285750">
              <a:buFont typeface="Arial" pitchFamily="34" charset="0"/>
              <a:buChar char="•"/>
            </a:pPr>
            <a:r>
              <a:rPr lang="en-IN" dirty="0"/>
              <a:t>The offline devices have to be connected to the internet or intranet for updating it frequently. This can give access to the devices which have been removed from the whitelist and won’t give access to the newly added devices.</a:t>
            </a:r>
          </a:p>
          <a:p>
            <a:pPr marL="285750" indent="-285750">
              <a:buFont typeface="Arial" pitchFamily="34" charset="0"/>
              <a:buChar char="•"/>
            </a:pPr>
            <a:r>
              <a:rPr lang="en-IN" dirty="0"/>
              <a:t>It takes a lot of time to transfer the updates to every  distributed database.</a:t>
            </a:r>
            <a:endParaRPr lang="en-US" dirty="0"/>
          </a:p>
        </p:txBody>
      </p:sp>
    </p:spTree>
    <p:extLst>
      <p:ext uri="{BB962C8B-B14F-4D97-AF65-F5344CB8AC3E}">
        <p14:creationId xmlns:p14="http://schemas.microsoft.com/office/powerpoint/2010/main" val="2522404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000" b="1" dirty="0" smtClean="0"/>
              <a:t>FLOWCHARTS</a:t>
            </a:r>
            <a:endParaRPr lang="en-US" sz="2000" b="1" dirty="0"/>
          </a:p>
        </p:txBody>
      </p:sp>
      <p:sp>
        <p:nvSpPr>
          <p:cNvPr id="5" name="TextBox 4"/>
          <p:cNvSpPr txBox="1"/>
          <p:nvPr/>
        </p:nvSpPr>
        <p:spPr>
          <a:xfrm>
            <a:off x="457200" y="457200"/>
            <a:ext cx="2362200" cy="584775"/>
          </a:xfrm>
          <a:prstGeom prst="rect">
            <a:avLst/>
          </a:prstGeom>
          <a:noFill/>
          <a:ln>
            <a:solidFill>
              <a:schemeClr val="tx1"/>
            </a:solidFill>
          </a:ln>
        </p:spPr>
        <p:txBody>
          <a:bodyPr wrap="square" rtlCol="0">
            <a:spAutoFit/>
          </a:bodyPr>
          <a:lstStyle/>
          <a:p>
            <a:r>
              <a:rPr lang="en-IN" sz="1600" b="1" dirty="0" smtClean="0"/>
              <a:t>User</a:t>
            </a:r>
            <a:r>
              <a:rPr lang="en-IN" sz="1600" dirty="0" smtClean="0"/>
              <a:t> machine with storage device connected</a:t>
            </a:r>
            <a:endParaRPr lang="en-US" sz="1600" dirty="0"/>
          </a:p>
        </p:txBody>
      </p:sp>
      <p:sp>
        <p:nvSpPr>
          <p:cNvPr id="6" name="TextBox 5"/>
          <p:cNvSpPr txBox="1"/>
          <p:nvPr/>
        </p:nvSpPr>
        <p:spPr>
          <a:xfrm>
            <a:off x="469900" y="1384300"/>
            <a:ext cx="3721100" cy="338554"/>
          </a:xfrm>
          <a:prstGeom prst="rect">
            <a:avLst/>
          </a:prstGeom>
          <a:noFill/>
          <a:ln>
            <a:solidFill>
              <a:schemeClr val="tx1"/>
            </a:solidFill>
          </a:ln>
        </p:spPr>
        <p:txBody>
          <a:bodyPr wrap="square" rtlCol="0">
            <a:spAutoFit/>
          </a:bodyPr>
          <a:lstStyle/>
          <a:p>
            <a:r>
              <a:rPr lang="en-IN" sz="1600" dirty="0" smtClean="0"/>
              <a:t>Acquire mac address of the storage device</a:t>
            </a:r>
            <a:endParaRPr lang="en-US" sz="1600" dirty="0"/>
          </a:p>
        </p:txBody>
      </p:sp>
      <p:sp>
        <p:nvSpPr>
          <p:cNvPr id="7" name="TextBox 6"/>
          <p:cNvSpPr txBox="1"/>
          <p:nvPr/>
        </p:nvSpPr>
        <p:spPr>
          <a:xfrm>
            <a:off x="457200" y="2065179"/>
            <a:ext cx="3035300" cy="338554"/>
          </a:xfrm>
          <a:prstGeom prst="rect">
            <a:avLst/>
          </a:prstGeom>
          <a:noFill/>
          <a:ln>
            <a:solidFill>
              <a:schemeClr val="tx1"/>
            </a:solidFill>
          </a:ln>
        </p:spPr>
        <p:txBody>
          <a:bodyPr wrap="square" rtlCol="0">
            <a:spAutoFit/>
          </a:bodyPr>
          <a:lstStyle/>
          <a:p>
            <a:r>
              <a:rPr lang="en-IN" sz="1600" dirty="0" smtClean="0"/>
              <a:t>Calculate hash of the  mac address</a:t>
            </a:r>
            <a:endParaRPr lang="en-US" sz="1600" dirty="0"/>
          </a:p>
        </p:txBody>
      </p:sp>
      <p:sp>
        <p:nvSpPr>
          <p:cNvPr id="8" name="TextBox 7"/>
          <p:cNvSpPr txBox="1"/>
          <p:nvPr/>
        </p:nvSpPr>
        <p:spPr>
          <a:xfrm>
            <a:off x="469900" y="2790110"/>
            <a:ext cx="1860550" cy="830997"/>
          </a:xfrm>
          <a:prstGeom prst="rect">
            <a:avLst/>
          </a:prstGeom>
          <a:noFill/>
          <a:ln>
            <a:solidFill>
              <a:schemeClr val="tx1"/>
            </a:solidFill>
          </a:ln>
        </p:spPr>
        <p:txBody>
          <a:bodyPr wrap="square" rtlCol="0">
            <a:spAutoFit/>
          </a:bodyPr>
          <a:lstStyle/>
          <a:p>
            <a:r>
              <a:rPr lang="en-IN" sz="1600" dirty="0" smtClean="0"/>
              <a:t>Query to check the existence of hash in the database</a:t>
            </a:r>
            <a:endParaRPr lang="en-US" sz="1600" dirty="0"/>
          </a:p>
        </p:txBody>
      </p:sp>
      <p:sp>
        <p:nvSpPr>
          <p:cNvPr id="9" name="TextBox 8"/>
          <p:cNvSpPr txBox="1"/>
          <p:nvPr/>
        </p:nvSpPr>
        <p:spPr>
          <a:xfrm>
            <a:off x="2590800" y="2790110"/>
            <a:ext cx="1905000" cy="1077218"/>
          </a:xfrm>
          <a:prstGeom prst="rect">
            <a:avLst/>
          </a:prstGeom>
          <a:noFill/>
          <a:ln>
            <a:solidFill>
              <a:schemeClr val="tx1"/>
            </a:solidFill>
          </a:ln>
        </p:spPr>
        <p:txBody>
          <a:bodyPr wrap="square" rtlCol="0">
            <a:spAutoFit/>
          </a:bodyPr>
          <a:lstStyle/>
          <a:p>
            <a:r>
              <a:rPr lang="en-IN" sz="1600" dirty="0"/>
              <a:t>Query to check the existence of hash in the probabilistic data-structure</a:t>
            </a:r>
            <a:endParaRPr lang="en-US" sz="1600" dirty="0"/>
          </a:p>
        </p:txBody>
      </p:sp>
      <p:sp>
        <p:nvSpPr>
          <p:cNvPr id="11" name="TextBox 10"/>
          <p:cNvSpPr txBox="1"/>
          <p:nvPr/>
        </p:nvSpPr>
        <p:spPr>
          <a:xfrm>
            <a:off x="1195387" y="4191000"/>
            <a:ext cx="1111250" cy="338554"/>
          </a:xfrm>
          <a:prstGeom prst="rect">
            <a:avLst/>
          </a:prstGeom>
          <a:noFill/>
          <a:ln>
            <a:solidFill>
              <a:schemeClr val="tx1"/>
            </a:solidFill>
          </a:ln>
        </p:spPr>
        <p:txBody>
          <a:bodyPr wrap="square" rtlCol="0">
            <a:spAutoFit/>
          </a:bodyPr>
          <a:lstStyle/>
          <a:p>
            <a:r>
              <a:rPr lang="en-IN" sz="1600" dirty="0" smtClean="0"/>
              <a:t>If it exists?</a:t>
            </a:r>
            <a:endParaRPr lang="en-US" sz="1600" dirty="0"/>
          </a:p>
        </p:txBody>
      </p:sp>
      <p:sp>
        <p:nvSpPr>
          <p:cNvPr id="12" name="TextBox 11"/>
          <p:cNvSpPr txBox="1"/>
          <p:nvPr/>
        </p:nvSpPr>
        <p:spPr>
          <a:xfrm>
            <a:off x="3492500" y="4191000"/>
            <a:ext cx="685800" cy="338554"/>
          </a:xfrm>
          <a:prstGeom prst="rect">
            <a:avLst/>
          </a:prstGeom>
          <a:noFill/>
          <a:ln>
            <a:solidFill>
              <a:schemeClr val="tx1"/>
            </a:solidFill>
          </a:ln>
        </p:spPr>
        <p:txBody>
          <a:bodyPr wrap="square" rtlCol="0">
            <a:spAutoFit/>
          </a:bodyPr>
          <a:lstStyle/>
          <a:p>
            <a:r>
              <a:rPr lang="en-IN" sz="1600" dirty="0" smtClean="0"/>
              <a:t>Block</a:t>
            </a:r>
            <a:endParaRPr lang="en-US" sz="1600" dirty="0"/>
          </a:p>
        </p:txBody>
      </p:sp>
      <p:sp>
        <p:nvSpPr>
          <p:cNvPr id="13" name="TextBox 12"/>
          <p:cNvSpPr txBox="1"/>
          <p:nvPr/>
        </p:nvSpPr>
        <p:spPr>
          <a:xfrm>
            <a:off x="482600" y="4927262"/>
            <a:ext cx="1425575" cy="338554"/>
          </a:xfrm>
          <a:prstGeom prst="rect">
            <a:avLst/>
          </a:prstGeom>
          <a:noFill/>
          <a:ln>
            <a:solidFill>
              <a:schemeClr val="tx1"/>
            </a:solidFill>
          </a:ln>
        </p:spPr>
        <p:txBody>
          <a:bodyPr wrap="square" rtlCol="0">
            <a:spAutoFit/>
          </a:bodyPr>
          <a:lstStyle/>
          <a:p>
            <a:r>
              <a:rPr lang="en-IN" sz="1600" dirty="0" smtClean="0"/>
              <a:t>File decryption</a:t>
            </a:r>
            <a:endParaRPr lang="en-US" sz="1600" dirty="0"/>
          </a:p>
        </p:txBody>
      </p:sp>
      <p:sp>
        <p:nvSpPr>
          <p:cNvPr id="14" name="TextBox 13"/>
          <p:cNvSpPr txBox="1"/>
          <p:nvPr/>
        </p:nvSpPr>
        <p:spPr>
          <a:xfrm>
            <a:off x="893762" y="5612318"/>
            <a:ext cx="2162176" cy="338554"/>
          </a:xfrm>
          <a:prstGeom prst="rect">
            <a:avLst/>
          </a:prstGeom>
          <a:noFill/>
          <a:ln>
            <a:solidFill>
              <a:schemeClr val="tx1"/>
            </a:solidFill>
          </a:ln>
        </p:spPr>
        <p:txBody>
          <a:bodyPr wrap="square" rtlCol="0">
            <a:spAutoFit/>
          </a:bodyPr>
          <a:lstStyle/>
          <a:p>
            <a:r>
              <a:rPr lang="en-IN" sz="1600" dirty="0" smtClean="0"/>
              <a:t>Successful  decryption?</a:t>
            </a:r>
            <a:endParaRPr lang="en-US" sz="1600" dirty="0"/>
          </a:p>
        </p:txBody>
      </p:sp>
      <p:sp>
        <p:nvSpPr>
          <p:cNvPr id="15" name="TextBox 14"/>
          <p:cNvSpPr txBox="1"/>
          <p:nvPr/>
        </p:nvSpPr>
        <p:spPr>
          <a:xfrm>
            <a:off x="469900" y="6312692"/>
            <a:ext cx="1905000" cy="338554"/>
          </a:xfrm>
          <a:prstGeom prst="rect">
            <a:avLst/>
          </a:prstGeom>
          <a:noFill/>
          <a:ln>
            <a:solidFill>
              <a:schemeClr val="tx1"/>
            </a:solidFill>
          </a:ln>
        </p:spPr>
        <p:txBody>
          <a:bodyPr wrap="square" rtlCol="0">
            <a:spAutoFit/>
          </a:bodyPr>
          <a:lstStyle/>
          <a:p>
            <a:r>
              <a:rPr lang="en-IN" sz="1600" dirty="0" smtClean="0"/>
              <a:t>Allow data transfer</a:t>
            </a:r>
            <a:endParaRPr lang="en-US" sz="1600" dirty="0"/>
          </a:p>
        </p:txBody>
      </p:sp>
      <p:sp>
        <p:nvSpPr>
          <p:cNvPr id="16" name="TextBox 15"/>
          <p:cNvSpPr txBox="1"/>
          <p:nvPr/>
        </p:nvSpPr>
        <p:spPr>
          <a:xfrm>
            <a:off x="3295650" y="2395210"/>
            <a:ext cx="838200" cy="369332"/>
          </a:xfrm>
          <a:prstGeom prst="rect">
            <a:avLst/>
          </a:prstGeom>
          <a:noFill/>
        </p:spPr>
        <p:txBody>
          <a:bodyPr wrap="square" rtlCol="0">
            <a:spAutoFit/>
          </a:bodyPr>
          <a:lstStyle/>
          <a:p>
            <a:r>
              <a:rPr lang="en-IN" dirty="0" smtClean="0"/>
              <a:t>offline</a:t>
            </a:r>
            <a:endParaRPr lang="en-US" dirty="0"/>
          </a:p>
        </p:txBody>
      </p:sp>
      <p:cxnSp>
        <p:nvCxnSpPr>
          <p:cNvPr id="18" name="Straight Arrow Connector 17"/>
          <p:cNvCxnSpPr>
            <a:stCxn id="5" idx="2"/>
          </p:cNvCxnSpPr>
          <p:nvPr/>
        </p:nvCxnSpPr>
        <p:spPr>
          <a:xfrm>
            <a:off x="1638300" y="1041975"/>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38300" y="1722854"/>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581150" y="2403733"/>
            <a:ext cx="0" cy="3863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76600" y="2425758"/>
            <a:ext cx="0" cy="3643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98612" y="3614935"/>
            <a:ext cx="0" cy="5698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974850" y="3842503"/>
            <a:ext cx="615950" cy="3484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3"/>
            <a:endCxn id="12" idx="1"/>
          </p:cNvCxnSpPr>
          <p:nvPr/>
        </p:nvCxnSpPr>
        <p:spPr>
          <a:xfrm>
            <a:off x="2306637" y="4360277"/>
            <a:ext cx="11858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98612" y="4529554"/>
            <a:ext cx="0" cy="3977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600200" y="5265816"/>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638300" y="5970367"/>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a:endCxn id="12" idx="2"/>
          </p:cNvCxnSpPr>
          <p:nvPr/>
        </p:nvCxnSpPr>
        <p:spPr>
          <a:xfrm flipV="1">
            <a:off x="3055938" y="4529554"/>
            <a:ext cx="779462" cy="12520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36624" y="4567654"/>
            <a:ext cx="563563" cy="369332"/>
          </a:xfrm>
          <a:prstGeom prst="rect">
            <a:avLst/>
          </a:prstGeom>
          <a:noFill/>
        </p:spPr>
        <p:txBody>
          <a:bodyPr wrap="square" rtlCol="0">
            <a:spAutoFit/>
          </a:bodyPr>
          <a:lstStyle/>
          <a:p>
            <a:r>
              <a:rPr lang="en-IN" dirty="0" smtClean="0"/>
              <a:t>Yes</a:t>
            </a:r>
            <a:endParaRPr lang="en-US" dirty="0"/>
          </a:p>
        </p:txBody>
      </p:sp>
      <p:sp>
        <p:nvSpPr>
          <p:cNvPr id="42" name="TextBox 41"/>
          <p:cNvSpPr txBox="1"/>
          <p:nvPr/>
        </p:nvSpPr>
        <p:spPr>
          <a:xfrm>
            <a:off x="2611833" y="4016751"/>
            <a:ext cx="575470" cy="369332"/>
          </a:xfrm>
          <a:prstGeom prst="rect">
            <a:avLst/>
          </a:prstGeom>
          <a:noFill/>
        </p:spPr>
        <p:txBody>
          <a:bodyPr wrap="square" rtlCol="0">
            <a:spAutoFit/>
          </a:bodyPr>
          <a:lstStyle/>
          <a:p>
            <a:r>
              <a:rPr lang="en-IN" dirty="0" smtClean="0"/>
              <a:t>No</a:t>
            </a:r>
            <a:endParaRPr lang="en-US" dirty="0"/>
          </a:p>
        </p:txBody>
      </p:sp>
      <p:sp>
        <p:nvSpPr>
          <p:cNvPr id="44" name="TextBox 43"/>
          <p:cNvSpPr txBox="1"/>
          <p:nvPr/>
        </p:nvSpPr>
        <p:spPr>
          <a:xfrm>
            <a:off x="3543300" y="4936986"/>
            <a:ext cx="546100" cy="369332"/>
          </a:xfrm>
          <a:prstGeom prst="rect">
            <a:avLst/>
          </a:prstGeom>
          <a:noFill/>
        </p:spPr>
        <p:txBody>
          <a:bodyPr wrap="square" rtlCol="0">
            <a:spAutoFit/>
          </a:bodyPr>
          <a:lstStyle/>
          <a:p>
            <a:r>
              <a:rPr lang="en-IN" dirty="0" smtClean="0"/>
              <a:t>No</a:t>
            </a:r>
            <a:endParaRPr lang="en-US" dirty="0"/>
          </a:p>
        </p:txBody>
      </p:sp>
      <p:sp>
        <p:nvSpPr>
          <p:cNvPr id="45" name="TextBox 44"/>
          <p:cNvSpPr txBox="1"/>
          <p:nvPr/>
        </p:nvSpPr>
        <p:spPr>
          <a:xfrm>
            <a:off x="1751012" y="5950872"/>
            <a:ext cx="838200" cy="369332"/>
          </a:xfrm>
          <a:prstGeom prst="rect">
            <a:avLst/>
          </a:prstGeom>
          <a:noFill/>
        </p:spPr>
        <p:txBody>
          <a:bodyPr wrap="square" rtlCol="0">
            <a:spAutoFit/>
          </a:bodyPr>
          <a:lstStyle/>
          <a:p>
            <a:r>
              <a:rPr lang="en-IN" dirty="0" smtClean="0"/>
              <a:t>Yes</a:t>
            </a:r>
            <a:endParaRPr lang="en-US" dirty="0"/>
          </a:p>
        </p:txBody>
      </p:sp>
      <p:sp>
        <p:nvSpPr>
          <p:cNvPr id="46" name="TextBox 45"/>
          <p:cNvSpPr txBox="1"/>
          <p:nvPr/>
        </p:nvSpPr>
        <p:spPr>
          <a:xfrm>
            <a:off x="5778500" y="524935"/>
            <a:ext cx="2362200" cy="584775"/>
          </a:xfrm>
          <a:prstGeom prst="rect">
            <a:avLst/>
          </a:prstGeom>
          <a:noFill/>
          <a:ln>
            <a:solidFill>
              <a:schemeClr val="tx1"/>
            </a:solidFill>
          </a:ln>
        </p:spPr>
        <p:txBody>
          <a:bodyPr wrap="square" rtlCol="0">
            <a:spAutoFit/>
          </a:bodyPr>
          <a:lstStyle/>
          <a:p>
            <a:r>
              <a:rPr lang="en-IN" sz="1600" b="1" dirty="0" smtClean="0"/>
              <a:t>Admin</a:t>
            </a:r>
            <a:r>
              <a:rPr lang="en-IN" sz="1600" dirty="0" smtClean="0"/>
              <a:t> machine with storage device connected</a:t>
            </a:r>
            <a:endParaRPr lang="en-US" sz="1600" dirty="0"/>
          </a:p>
        </p:txBody>
      </p:sp>
      <p:sp>
        <p:nvSpPr>
          <p:cNvPr id="47" name="TextBox 46"/>
          <p:cNvSpPr txBox="1"/>
          <p:nvPr/>
        </p:nvSpPr>
        <p:spPr>
          <a:xfrm>
            <a:off x="5181600" y="1464735"/>
            <a:ext cx="3759200" cy="338554"/>
          </a:xfrm>
          <a:prstGeom prst="rect">
            <a:avLst/>
          </a:prstGeom>
          <a:noFill/>
          <a:ln>
            <a:solidFill>
              <a:schemeClr val="tx1"/>
            </a:solidFill>
          </a:ln>
        </p:spPr>
        <p:txBody>
          <a:bodyPr wrap="square" rtlCol="0">
            <a:spAutoFit/>
          </a:bodyPr>
          <a:lstStyle/>
          <a:p>
            <a:r>
              <a:rPr lang="en-IN" sz="1600" dirty="0" smtClean="0"/>
              <a:t>Acquire mac address of the storage device</a:t>
            </a:r>
            <a:endParaRPr lang="en-US" sz="1600" dirty="0"/>
          </a:p>
        </p:txBody>
      </p:sp>
      <p:sp>
        <p:nvSpPr>
          <p:cNvPr id="48" name="TextBox 47"/>
          <p:cNvSpPr txBox="1"/>
          <p:nvPr/>
        </p:nvSpPr>
        <p:spPr>
          <a:xfrm>
            <a:off x="5778500" y="2132914"/>
            <a:ext cx="3035300" cy="338554"/>
          </a:xfrm>
          <a:prstGeom prst="rect">
            <a:avLst/>
          </a:prstGeom>
          <a:noFill/>
          <a:ln>
            <a:solidFill>
              <a:schemeClr val="tx1"/>
            </a:solidFill>
          </a:ln>
        </p:spPr>
        <p:txBody>
          <a:bodyPr wrap="square" rtlCol="0">
            <a:spAutoFit/>
          </a:bodyPr>
          <a:lstStyle/>
          <a:p>
            <a:r>
              <a:rPr lang="en-IN" sz="1600" dirty="0" smtClean="0"/>
              <a:t>Calculate hash of the  mac address</a:t>
            </a:r>
            <a:endParaRPr lang="en-US" sz="1600" dirty="0"/>
          </a:p>
        </p:txBody>
      </p:sp>
      <p:cxnSp>
        <p:nvCxnSpPr>
          <p:cNvPr id="49" name="Straight Arrow Connector 48"/>
          <p:cNvCxnSpPr>
            <a:stCxn id="46" idx="2"/>
          </p:cNvCxnSpPr>
          <p:nvPr/>
        </p:nvCxnSpPr>
        <p:spPr>
          <a:xfrm>
            <a:off x="6959600" y="1109710"/>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959600" y="1790589"/>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46812" y="2855336"/>
            <a:ext cx="1687512" cy="338554"/>
          </a:xfrm>
          <a:prstGeom prst="rect">
            <a:avLst/>
          </a:prstGeom>
          <a:noFill/>
          <a:ln>
            <a:solidFill>
              <a:schemeClr val="tx1"/>
            </a:solidFill>
          </a:ln>
        </p:spPr>
        <p:txBody>
          <a:bodyPr wrap="square" rtlCol="0">
            <a:spAutoFit/>
          </a:bodyPr>
          <a:lstStyle/>
          <a:p>
            <a:r>
              <a:rPr lang="en-IN" sz="1600" dirty="0" smtClean="0"/>
              <a:t>Add to database</a:t>
            </a:r>
            <a:endParaRPr lang="en-US" sz="1600" dirty="0"/>
          </a:p>
        </p:txBody>
      </p:sp>
      <p:sp>
        <p:nvSpPr>
          <p:cNvPr id="52" name="TextBox 51"/>
          <p:cNvSpPr txBox="1"/>
          <p:nvPr/>
        </p:nvSpPr>
        <p:spPr>
          <a:xfrm>
            <a:off x="5778500" y="3540392"/>
            <a:ext cx="2574924" cy="338554"/>
          </a:xfrm>
          <a:prstGeom prst="rect">
            <a:avLst/>
          </a:prstGeom>
          <a:noFill/>
          <a:ln>
            <a:solidFill>
              <a:schemeClr val="tx1"/>
            </a:solidFill>
          </a:ln>
        </p:spPr>
        <p:txBody>
          <a:bodyPr wrap="square" rtlCol="0">
            <a:spAutoFit/>
          </a:bodyPr>
          <a:lstStyle/>
          <a:p>
            <a:r>
              <a:rPr lang="en-IN" sz="1600" dirty="0" smtClean="0"/>
              <a:t>Put the encrypted file in USB</a:t>
            </a:r>
            <a:endParaRPr lang="en-US" sz="1600" dirty="0"/>
          </a:p>
        </p:txBody>
      </p:sp>
      <p:cxnSp>
        <p:nvCxnSpPr>
          <p:cNvPr id="54" name="Straight Arrow Connector 53"/>
          <p:cNvCxnSpPr/>
          <p:nvPr/>
        </p:nvCxnSpPr>
        <p:spPr>
          <a:xfrm>
            <a:off x="6959600" y="3193889"/>
            <a:ext cx="0" cy="342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59599" y="2447785"/>
            <a:ext cx="1" cy="4075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44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463</Words>
  <Application>Microsoft Office PowerPoint</Application>
  <PresentationFormat>On-screen Show (4:3)</PresentationFormat>
  <Paragraphs>46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SMART INDIA HACKATHON ‘18</vt:lpstr>
      <vt:lpstr>PowerPoint Presentation</vt:lpstr>
      <vt:lpstr>FLOWCHARTS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Akshata Jahagirdar</dc:creator>
  <cp:lastModifiedBy>Akshata Jahagirdar</cp:lastModifiedBy>
  <cp:revision>23</cp:revision>
  <dcterms:created xsi:type="dcterms:W3CDTF">2006-08-16T00:00:00Z</dcterms:created>
  <dcterms:modified xsi:type="dcterms:W3CDTF">2017-12-15T06:45:13Z</dcterms:modified>
</cp:coreProperties>
</file>