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66" r:id="rId2"/>
    <p:sldId id="259" r:id="rId3"/>
    <p:sldId id="261" r:id="rId4"/>
    <p:sldId id="262" r:id="rId5"/>
    <p:sldId id="263" r:id="rId6"/>
    <p:sldId id="267" r:id="rId7"/>
    <p:sldId id="265" r:id="rId8"/>
    <p:sldId id="260" r:id="rId9"/>
    <p:sldId id="257"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00"/>
    <a:srgbClr val="B9B9B9"/>
    <a:srgbClr val="006600"/>
    <a:srgbClr val="660066"/>
    <a:srgbClr val="000099"/>
    <a:srgbClr val="0000CC"/>
    <a:srgbClr val="FF66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2" d="100"/>
          <a:sy n="92" d="100"/>
        </p:scale>
        <p:origin x="1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7686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12972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20829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91541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79467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51654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6664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780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8821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327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631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205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572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896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946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107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3/25/2018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13463206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1125-F200-448A-BAC3-0C37138D646B}"/>
              </a:ext>
            </a:extLst>
          </p:cNvPr>
          <p:cNvSpPr>
            <a:spLocks noGrp="1"/>
          </p:cNvSpPr>
          <p:nvPr>
            <p:ph type="ctrTitle"/>
          </p:nvPr>
        </p:nvSpPr>
        <p:spPr>
          <a:xfrm>
            <a:off x="711912" y="1221972"/>
            <a:ext cx="9644331" cy="2763982"/>
          </a:xfrm>
        </p:spPr>
        <p:txBody>
          <a:bodyPr/>
          <a:lstStyle/>
          <a:p>
            <a:pPr algn="ctr"/>
            <a:r>
              <a:rPr lang="en-IN" sz="4000" b="1" spc="-1" dirty="0">
                <a:solidFill>
                  <a:schemeClr val="tx2">
                    <a:lumMod val="75000"/>
                  </a:schemeClr>
                </a:solidFill>
                <a:effectLst>
                  <a:outerShdw blurRad="38100" dist="38100" dir="2700000" algn="tl">
                    <a:srgbClr val="000000">
                      <a:alpha val="43137"/>
                    </a:srgbClr>
                  </a:outerShdw>
                </a:effectLst>
                <a:latin typeface="Bell MT" panose="02020503060305020303" pitchFamily="18" charset="0"/>
                <a:ea typeface="Calibri"/>
              </a:rPr>
              <a:t>ENABLE CUSTOMIZED</a:t>
            </a:r>
            <a:br>
              <a:rPr lang="en-IN" sz="4000" b="1" spc="-1" dirty="0">
                <a:solidFill>
                  <a:schemeClr val="tx2">
                    <a:lumMod val="75000"/>
                  </a:schemeClr>
                </a:solidFill>
                <a:effectLst>
                  <a:outerShdw blurRad="38100" dist="38100" dir="2700000" algn="tl">
                    <a:srgbClr val="000000">
                      <a:alpha val="43137"/>
                    </a:srgbClr>
                  </a:outerShdw>
                </a:effectLst>
                <a:latin typeface="Bell MT" panose="02020503060305020303" pitchFamily="18" charset="0"/>
                <a:ea typeface="Calibri"/>
              </a:rPr>
            </a:br>
            <a:r>
              <a:rPr lang="en-IN" sz="4000" b="1" spc="-1" dirty="0">
                <a:solidFill>
                  <a:schemeClr val="tx2">
                    <a:lumMod val="75000"/>
                  </a:schemeClr>
                </a:solidFill>
                <a:effectLst>
                  <a:outerShdw blurRad="38100" dist="38100" dir="2700000" algn="tl">
                    <a:srgbClr val="000000">
                      <a:alpha val="43137"/>
                    </a:srgbClr>
                  </a:outerShdw>
                </a:effectLst>
                <a:latin typeface="Bell MT" panose="02020503060305020303" pitchFamily="18" charset="0"/>
                <a:ea typeface="Calibri"/>
              </a:rPr>
              <a:t>ANIMATION OVER THE INTERNET	</a:t>
            </a:r>
            <a:br>
              <a:rPr lang="en-IN" sz="4000" b="1" spc="-1" dirty="0">
                <a:solidFill>
                  <a:schemeClr val="tx2">
                    <a:lumMod val="75000"/>
                  </a:schemeClr>
                </a:solidFill>
                <a:effectLst>
                  <a:outerShdw blurRad="38100" dist="38100" dir="2700000" algn="tl">
                    <a:srgbClr val="000000">
                      <a:alpha val="43137"/>
                    </a:srgbClr>
                  </a:outerShdw>
                </a:effectLst>
                <a:latin typeface="Bell MT" panose="02020503060305020303" pitchFamily="18" charset="0"/>
                <a:ea typeface="Calibri"/>
              </a:rPr>
            </a:br>
            <a:br>
              <a:rPr lang="en-IN" sz="4000" b="1" spc="-1" dirty="0">
                <a:solidFill>
                  <a:schemeClr val="tx2">
                    <a:lumMod val="75000"/>
                  </a:schemeClr>
                </a:solidFill>
                <a:effectLst>
                  <a:outerShdw blurRad="38100" dist="38100" dir="2700000" algn="tl">
                    <a:srgbClr val="000000">
                      <a:alpha val="43137"/>
                    </a:srgbClr>
                  </a:outerShdw>
                </a:effectLst>
                <a:latin typeface="Bell MT" panose="02020503060305020303" pitchFamily="18" charset="0"/>
                <a:ea typeface="Calibri"/>
              </a:rPr>
            </a:br>
            <a:r>
              <a:rPr lang="en-IN" sz="4000" b="1" spc="-1" dirty="0">
                <a:solidFill>
                  <a:schemeClr val="tx2">
                    <a:lumMod val="75000"/>
                  </a:schemeClr>
                </a:solidFill>
                <a:effectLst>
                  <a:outerShdw blurRad="38100" dist="38100" dir="2700000" algn="tl">
                    <a:srgbClr val="000000">
                      <a:alpha val="43137"/>
                    </a:srgbClr>
                  </a:outerShdw>
                </a:effectLst>
                <a:latin typeface="Bell MT" panose="02020503060305020303" pitchFamily="18" charset="0"/>
                <a:ea typeface="Calibri"/>
              </a:rPr>
              <a:t>Problem Code</a:t>
            </a:r>
            <a:r>
              <a:rPr lang="en-IN" sz="4000" spc="-1" dirty="0">
                <a:solidFill>
                  <a:schemeClr val="tx2">
                    <a:lumMod val="75000"/>
                  </a:schemeClr>
                </a:solidFill>
                <a:effectLst>
                  <a:outerShdw blurRad="38100" dist="38100" dir="2700000" algn="tl">
                    <a:srgbClr val="000000">
                      <a:alpha val="43137"/>
                    </a:srgbClr>
                  </a:outerShdw>
                </a:effectLst>
                <a:latin typeface="Bell MT" panose="02020503060305020303" pitchFamily="18" charset="0"/>
                <a:ea typeface="Calibri"/>
              </a:rPr>
              <a:t>:  #ISR4</a:t>
            </a:r>
            <a:endParaRPr lang="en-IN" sz="4000" b="1" dirty="0">
              <a:solidFill>
                <a:schemeClr val="tx2">
                  <a:lumMod val="75000"/>
                </a:schemeClr>
              </a:solidFill>
              <a:effectLst>
                <a:outerShdw blurRad="38100" dist="38100" dir="2700000" algn="tl">
                  <a:srgbClr val="000000">
                    <a:alpha val="43137"/>
                  </a:srgbClr>
                </a:outerShdw>
              </a:effectLst>
              <a:latin typeface="Bell MT" panose="02020503060305020303" pitchFamily="18" charset="0"/>
            </a:endParaRPr>
          </a:p>
        </p:txBody>
      </p:sp>
      <p:sp>
        <p:nvSpPr>
          <p:cNvPr id="3" name="Subtitle 2">
            <a:extLst>
              <a:ext uri="{FF2B5EF4-FFF2-40B4-BE49-F238E27FC236}">
                <a16:creationId xmlns:a16="http://schemas.microsoft.com/office/drawing/2014/main" id="{83BA9DF0-3BCD-41BF-8E41-640C3A97ECCB}"/>
              </a:ext>
            </a:extLst>
          </p:cNvPr>
          <p:cNvSpPr>
            <a:spLocks noGrp="1"/>
          </p:cNvSpPr>
          <p:nvPr>
            <p:ph type="subTitle" idx="1"/>
          </p:nvPr>
        </p:nvSpPr>
        <p:spPr>
          <a:xfrm>
            <a:off x="386080" y="4603403"/>
            <a:ext cx="9970163" cy="2325717"/>
          </a:xfrm>
        </p:spPr>
        <p:txBody>
          <a:bodyPr>
            <a:noAutofit/>
          </a:bodyPr>
          <a:lstStyle/>
          <a:p>
            <a:pPr algn="ctr"/>
            <a:r>
              <a:rPr lang="en-IN" sz="3600" b="1" dirty="0">
                <a:solidFill>
                  <a:schemeClr val="tx1"/>
                </a:solidFill>
                <a:effectLst>
                  <a:outerShdw blurRad="38100" dist="38100" dir="2700000" algn="tl">
                    <a:srgbClr val="000000">
                      <a:alpha val="43137"/>
                    </a:srgbClr>
                  </a:outerShdw>
                </a:effectLst>
              </a:rPr>
              <a:t>TEAM : X-GEN</a:t>
            </a:r>
          </a:p>
          <a:p>
            <a:pPr algn="ctr"/>
            <a:endParaRPr lang="en-IN" sz="3600" b="1" dirty="0">
              <a:solidFill>
                <a:schemeClr val="tx1"/>
              </a:solidFill>
              <a:effectLst>
                <a:outerShdw blurRad="38100" dist="38100" dir="2700000" algn="tl">
                  <a:srgbClr val="000000">
                    <a:alpha val="43137"/>
                  </a:srgbClr>
                </a:outerShdw>
              </a:effectLst>
            </a:endParaRPr>
          </a:p>
          <a:p>
            <a:pPr algn="ctr"/>
            <a:r>
              <a:rPr lang="en-IN" sz="3600" b="1" spc="-1" dirty="0">
                <a:solidFill>
                  <a:schemeClr val="tx1"/>
                </a:solidFill>
                <a:effectLst>
                  <a:outerShdw blurRad="38100" dist="38100" dir="2700000" algn="tl">
                    <a:srgbClr val="000000">
                      <a:alpha val="43137"/>
                    </a:srgbClr>
                  </a:outerShdw>
                </a:effectLst>
                <a:latin typeface="Calibri"/>
                <a:ea typeface="Calibri"/>
              </a:rPr>
              <a:t> College Code:1-3328028571</a:t>
            </a:r>
            <a:endParaRPr lang="en-IN" sz="36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4880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1B84F-ADE0-43C9-AD01-8201DBE12342}"/>
              </a:ext>
            </a:extLst>
          </p:cNvPr>
          <p:cNvSpPr>
            <a:spLocks noGrp="1"/>
          </p:cNvSpPr>
          <p:nvPr>
            <p:ph idx="1"/>
          </p:nvPr>
        </p:nvSpPr>
        <p:spPr>
          <a:xfrm>
            <a:off x="357447" y="1505805"/>
            <a:ext cx="11330248" cy="5177628"/>
          </a:xfrm>
        </p:spPr>
        <p:txBody>
          <a:bodyPr>
            <a:normAutofit lnSpcReduction="10000"/>
          </a:bodyPr>
          <a:lstStyle/>
          <a:p>
            <a:pPr marL="0" indent="0" algn="just">
              <a:buNone/>
            </a:pPr>
            <a:endParaRPr lang="en-IN" sz="2400" b="1" dirty="0">
              <a:latin typeface="Bell MT" panose="02020503060305020303" pitchFamily="18" charset="0"/>
            </a:endParaRPr>
          </a:p>
          <a:p>
            <a:pPr algn="just">
              <a:buFont typeface="Wingdings" panose="05000000000000000000" pitchFamily="2" charset="2"/>
              <a:buChar char="v"/>
            </a:pPr>
            <a:r>
              <a:rPr lang="en-IN" sz="2400" b="1" dirty="0">
                <a:latin typeface="Bell MT" panose="02020503060305020303" pitchFamily="18" charset="0"/>
              </a:rPr>
              <a:t>After User logged in , he/she has to enter the Start Date-Time ; End Date-Time ; Resolution ; Frame Per Second (</a:t>
            </a:r>
            <a:r>
              <a:rPr lang="en-IN" sz="2400" b="1" dirty="0" err="1">
                <a:latin typeface="Bell MT" panose="02020503060305020303" pitchFamily="18" charset="0"/>
              </a:rPr>
              <a:t>i.e</a:t>
            </a:r>
            <a:r>
              <a:rPr lang="en-IN" sz="2400" b="1" dirty="0">
                <a:latin typeface="Bell MT" panose="02020503060305020303" pitchFamily="18" charset="0"/>
              </a:rPr>
              <a:t> Frame Rate).</a:t>
            </a:r>
          </a:p>
          <a:p>
            <a:pPr algn="just">
              <a:buFont typeface="Wingdings" panose="05000000000000000000" pitchFamily="2" charset="2"/>
              <a:buChar char="v"/>
            </a:pPr>
            <a:r>
              <a:rPr lang="en-IN" sz="2400" b="1" dirty="0">
                <a:latin typeface="Bell MT" panose="02020503060305020303" pitchFamily="18" charset="0"/>
              </a:rPr>
              <a:t>Django calculates Streaming Start Date-Time and Streaming End Date-Time.</a:t>
            </a:r>
          </a:p>
          <a:p>
            <a:pPr algn="just">
              <a:buFont typeface="Wingdings" panose="05000000000000000000" pitchFamily="2" charset="2"/>
              <a:buChar char="v"/>
            </a:pPr>
            <a:r>
              <a:rPr lang="en-IN" sz="2400" b="1" dirty="0">
                <a:latin typeface="Bell MT" panose="02020503060305020303" pitchFamily="18" charset="0"/>
              </a:rPr>
              <a:t>After getting the details, Django finds the required path according to the resolution and frame-rate chosen by the user. It then sends the selected path to FFMPEG.</a:t>
            </a:r>
          </a:p>
          <a:p>
            <a:pPr algn="just">
              <a:buFont typeface="Wingdings" panose="05000000000000000000" pitchFamily="2" charset="2"/>
              <a:buChar char="v"/>
            </a:pPr>
            <a:r>
              <a:rPr lang="en-IN" sz="2400" b="1" dirty="0">
                <a:latin typeface="Bell MT" panose="02020503060305020303" pitchFamily="18" charset="0"/>
              </a:rPr>
              <a:t>FFMPEG, on receiving the path,  concatenates the all videos, making a single video which is passed as parameter to FFSERVER. </a:t>
            </a:r>
          </a:p>
          <a:p>
            <a:pPr algn="just">
              <a:buFont typeface="Wingdings" panose="05000000000000000000" pitchFamily="2" charset="2"/>
              <a:buChar char="v"/>
            </a:pPr>
            <a:r>
              <a:rPr lang="en-IN" sz="2400" b="1" dirty="0">
                <a:latin typeface="Bell MT" panose="02020503060305020303" pitchFamily="18" charset="0"/>
              </a:rPr>
              <a:t>FFSERVER sends this video to the html page. </a:t>
            </a:r>
          </a:p>
          <a:p>
            <a:pPr algn="just">
              <a:buFont typeface="Wingdings" panose="05000000000000000000" pitchFamily="2" charset="2"/>
              <a:buChar char="v"/>
            </a:pPr>
            <a:r>
              <a:rPr lang="en-IN" sz="2400" b="1" dirty="0">
                <a:latin typeface="Bell MT" panose="02020503060305020303" pitchFamily="18" charset="0"/>
              </a:rPr>
              <a:t>On the basis of the parameters received, the streaming of video on html page is done by NGINX. </a:t>
            </a:r>
          </a:p>
        </p:txBody>
      </p:sp>
      <p:sp>
        <p:nvSpPr>
          <p:cNvPr id="5" name="Rectangle 4">
            <a:extLst>
              <a:ext uri="{FF2B5EF4-FFF2-40B4-BE49-F238E27FC236}">
                <a16:creationId xmlns:a16="http://schemas.microsoft.com/office/drawing/2014/main" id="{E0C91119-EA88-489B-8675-1F91E76C8AE2}"/>
              </a:ext>
            </a:extLst>
          </p:cNvPr>
          <p:cNvSpPr/>
          <p:nvPr/>
        </p:nvSpPr>
        <p:spPr>
          <a:xfrm>
            <a:off x="2941118" y="478135"/>
            <a:ext cx="616290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FRONT</a:t>
            </a:r>
            <a:r>
              <a:rPr lang="en-US" sz="5400" b="0" cap="none" spc="0" dirty="0">
                <a:ln w="0"/>
                <a:solidFill>
                  <a:schemeClr val="tx1"/>
                </a:solidFill>
                <a:effectLst>
                  <a:outerShdw blurRad="38100" dist="19050" dir="2700000" algn="tl" rotWithShape="0">
                    <a:schemeClr val="dk1">
                      <a:alpha val="40000"/>
                    </a:schemeClr>
                  </a:outerShdw>
                </a:effectLst>
              </a:rPr>
              <a:t> END PROCESS</a:t>
            </a:r>
          </a:p>
        </p:txBody>
      </p:sp>
    </p:spTree>
    <p:extLst>
      <p:ext uri="{BB962C8B-B14F-4D97-AF65-F5344CB8AC3E}">
        <p14:creationId xmlns:p14="http://schemas.microsoft.com/office/powerpoint/2010/main" val="247075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Alternate Process 8">
            <a:extLst>
              <a:ext uri="{FF2B5EF4-FFF2-40B4-BE49-F238E27FC236}">
                <a16:creationId xmlns:a16="http://schemas.microsoft.com/office/drawing/2014/main" id="{88E91FB3-5FC5-47BA-8EDB-5E4838CB71D2}"/>
              </a:ext>
            </a:extLst>
          </p:cNvPr>
          <p:cNvSpPr/>
          <p:nvPr/>
        </p:nvSpPr>
        <p:spPr>
          <a:xfrm>
            <a:off x="7694813" y="5169573"/>
            <a:ext cx="2319251" cy="856211"/>
          </a:xfrm>
          <a:prstGeom prst="flowChartAlternateProcess">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DJANGO</a:t>
            </a:r>
          </a:p>
        </p:txBody>
      </p:sp>
      <p:sp>
        <p:nvSpPr>
          <p:cNvPr id="11" name="Flowchart: Alternate Process 10">
            <a:extLst>
              <a:ext uri="{FF2B5EF4-FFF2-40B4-BE49-F238E27FC236}">
                <a16:creationId xmlns:a16="http://schemas.microsoft.com/office/drawing/2014/main" id="{FE8B392B-08C2-47E2-9DC4-031BC9384415}"/>
              </a:ext>
            </a:extLst>
          </p:cNvPr>
          <p:cNvSpPr/>
          <p:nvPr/>
        </p:nvSpPr>
        <p:spPr>
          <a:xfrm>
            <a:off x="387351" y="948628"/>
            <a:ext cx="2502131" cy="979596"/>
          </a:xfrm>
          <a:prstGeom prst="flowChartAlternateProcess">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t>Image added in folder</a:t>
            </a:r>
          </a:p>
        </p:txBody>
      </p:sp>
      <p:sp>
        <p:nvSpPr>
          <p:cNvPr id="16" name="TextBox 15">
            <a:extLst>
              <a:ext uri="{FF2B5EF4-FFF2-40B4-BE49-F238E27FC236}">
                <a16:creationId xmlns:a16="http://schemas.microsoft.com/office/drawing/2014/main" id="{577AC0B7-B99C-497A-8C64-E460EB914E05}"/>
              </a:ext>
            </a:extLst>
          </p:cNvPr>
          <p:cNvSpPr txBox="1"/>
          <p:nvPr/>
        </p:nvSpPr>
        <p:spPr>
          <a:xfrm>
            <a:off x="5056330" y="4512060"/>
            <a:ext cx="3509356" cy="707886"/>
          </a:xfrm>
          <a:prstGeom prst="rect">
            <a:avLst/>
          </a:prstGeom>
          <a:noFill/>
        </p:spPr>
        <p:txBody>
          <a:bodyPr wrap="square" rtlCol="0">
            <a:spAutoFit/>
          </a:bodyPr>
          <a:lstStyle/>
          <a:p>
            <a:r>
              <a:rPr lang="en-IN" sz="2000" b="1" dirty="0"/>
              <a:t> Sends all paths to DJANGO, to update its database.</a:t>
            </a:r>
          </a:p>
        </p:txBody>
      </p:sp>
      <p:sp>
        <p:nvSpPr>
          <p:cNvPr id="17" name="TextBox 16">
            <a:extLst>
              <a:ext uri="{FF2B5EF4-FFF2-40B4-BE49-F238E27FC236}">
                <a16:creationId xmlns:a16="http://schemas.microsoft.com/office/drawing/2014/main" id="{49081682-7501-49DE-AA13-83182E097CA6}"/>
              </a:ext>
            </a:extLst>
          </p:cNvPr>
          <p:cNvSpPr txBox="1"/>
          <p:nvPr/>
        </p:nvSpPr>
        <p:spPr>
          <a:xfrm>
            <a:off x="4267199" y="1773692"/>
            <a:ext cx="3657600" cy="707886"/>
          </a:xfrm>
          <a:prstGeom prst="rect">
            <a:avLst/>
          </a:prstGeom>
          <a:noFill/>
        </p:spPr>
        <p:txBody>
          <a:bodyPr wrap="square" rtlCol="0">
            <a:spAutoFit/>
          </a:bodyPr>
          <a:lstStyle/>
          <a:p>
            <a:pPr algn="ctr"/>
            <a:r>
              <a:rPr lang="en-IN" sz="2000" b="1" dirty="0"/>
              <a:t>Converts the image in every combination of video</a:t>
            </a:r>
          </a:p>
        </p:txBody>
      </p:sp>
      <p:sp>
        <p:nvSpPr>
          <p:cNvPr id="19" name="Rectangle 18">
            <a:extLst>
              <a:ext uri="{FF2B5EF4-FFF2-40B4-BE49-F238E27FC236}">
                <a16:creationId xmlns:a16="http://schemas.microsoft.com/office/drawing/2014/main" id="{4CCF2C57-691A-4AAC-ABB1-590D19E1AE47}"/>
              </a:ext>
            </a:extLst>
          </p:cNvPr>
          <p:cNvSpPr/>
          <p:nvPr/>
        </p:nvSpPr>
        <p:spPr>
          <a:xfrm>
            <a:off x="2217313" y="25298"/>
            <a:ext cx="620394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BACK-END PROCESS</a:t>
            </a:r>
          </a:p>
        </p:txBody>
      </p:sp>
      <p:sp>
        <p:nvSpPr>
          <p:cNvPr id="2" name="TextBox 1">
            <a:extLst>
              <a:ext uri="{FF2B5EF4-FFF2-40B4-BE49-F238E27FC236}">
                <a16:creationId xmlns:a16="http://schemas.microsoft.com/office/drawing/2014/main" id="{0C1D52A3-1FA4-41B2-9A5D-42DFFB2C7AB6}"/>
              </a:ext>
            </a:extLst>
          </p:cNvPr>
          <p:cNvSpPr txBox="1"/>
          <p:nvPr/>
        </p:nvSpPr>
        <p:spPr>
          <a:xfrm>
            <a:off x="2715029" y="4292657"/>
            <a:ext cx="1798782" cy="400110"/>
          </a:xfrm>
          <a:prstGeom prst="rect">
            <a:avLst/>
          </a:prstGeom>
          <a:noFill/>
        </p:spPr>
        <p:txBody>
          <a:bodyPr wrap="square" rtlCol="0">
            <a:spAutoFit/>
          </a:bodyPr>
          <a:lstStyle/>
          <a:p>
            <a:r>
              <a:rPr lang="en-IN" sz="2000" b="1" dirty="0"/>
              <a:t>Image sent to </a:t>
            </a:r>
          </a:p>
        </p:txBody>
      </p:sp>
      <p:sp>
        <p:nvSpPr>
          <p:cNvPr id="13" name="TextBox 12">
            <a:extLst>
              <a:ext uri="{FF2B5EF4-FFF2-40B4-BE49-F238E27FC236}">
                <a16:creationId xmlns:a16="http://schemas.microsoft.com/office/drawing/2014/main" id="{7FE12E87-E67D-4637-92D1-D3F4B3C2B82C}"/>
              </a:ext>
            </a:extLst>
          </p:cNvPr>
          <p:cNvSpPr txBox="1"/>
          <p:nvPr/>
        </p:nvSpPr>
        <p:spPr>
          <a:xfrm>
            <a:off x="7924799" y="6071213"/>
            <a:ext cx="2635134" cy="400110"/>
          </a:xfrm>
          <a:prstGeom prst="rect">
            <a:avLst/>
          </a:prstGeom>
          <a:noFill/>
        </p:spPr>
        <p:txBody>
          <a:bodyPr wrap="square" rtlCol="0">
            <a:spAutoFit/>
          </a:bodyPr>
          <a:lstStyle/>
          <a:p>
            <a:r>
              <a:rPr lang="en-IN" sz="2000" b="1" dirty="0"/>
              <a:t>Database update</a:t>
            </a:r>
          </a:p>
        </p:txBody>
      </p:sp>
      <p:sp>
        <p:nvSpPr>
          <p:cNvPr id="14" name="Flowchart: Alternate Process 13">
            <a:extLst>
              <a:ext uri="{FF2B5EF4-FFF2-40B4-BE49-F238E27FC236}">
                <a16:creationId xmlns:a16="http://schemas.microsoft.com/office/drawing/2014/main" id="{F8520942-8F71-4F04-AABE-EF8EBFC015B8}"/>
              </a:ext>
            </a:extLst>
          </p:cNvPr>
          <p:cNvSpPr/>
          <p:nvPr/>
        </p:nvSpPr>
        <p:spPr>
          <a:xfrm>
            <a:off x="349770" y="3195217"/>
            <a:ext cx="2319251" cy="856211"/>
          </a:xfrm>
          <a:prstGeom prst="flowChartAlternateProcess">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Event triggered by  watchdog</a:t>
            </a:r>
          </a:p>
        </p:txBody>
      </p:sp>
      <p:sp>
        <p:nvSpPr>
          <p:cNvPr id="18" name="Flowchart: Alternate Process 17">
            <a:extLst>
              <a:ext uri="{FF2B5EF4-FFF2-40B4-BE49-F238E27FC236}">
                <a16:creationId xmlns:a16="http://schemas.microsoft.com/office/drawing/2014/main" id="{5145AFC2-6571-4A3E-87BF-90674D4A555C}"/>
              </a:ext>
            </a:extLst>
          </p:cNvPr>
          <p:cNvSpPr/>
          <p:nvPr/>
        </p:nvSpPr>
        <p:spPr>
          <a:xfrm>
            <a:off x="4722666" y="3230720"/>
            <a:ext cx="2319251" cy="856211"/>
          </a:xfrm>
          <a:prstGeom prst="flowChartAlternateProcess">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FFMPEG</a:t>
            </a:r>
          </a:p>
        </p:txBody>
      </p:sp>
      <p:sp>
        <p:nvSpPr>
          <p:cNvPr id="20" name="Arrow: Down 19">
            <a:extLst>
              <a:ext uri="{FF2B5EF4-FFF2-40B4-BE49-F238E27FC236}">
                <a16:creationId xmlns:a16="http://schemas.microsoft.com/office/drawing/2014/main" id="{7A240747-675A-49E9-9E41-36474C2C3642}"/>
              </a:ext>
            </a:extLst>
          </p:cNvPr>
          <p:cNvSpPr/>
          <p:nvPr/>
        </p:nvSpPr>
        <p:spPr>
          <a:xfrm>
            <a:off x="1263651" y="1996298"/>
            <a:ext cx="714894" cy="1122219"/>
          </a:xfrm>
          <a:prstGeom prst="down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YES</a:t>
            </a:r>
          </a:p>
        </p:txBody>
      </p:sp>
      <p:sp>
        <p:nvSpPr>
          <p:cNvPr id="21" name="Arrow: Down 20">
            <a:extLst>
              <a:ext uri="{FF2B5EF4-FFF2-40B4-BE49-F238E27FC236}">
                <a16:creationId xmlns:a16="http://schemas.microsoft.com/office/drawing/2014/main" id="{6ADBF8A0-26E8-4422-817C-BE2DD40F5BCA}"/>
              </a:ext>
            </a:extLst>
          </p:cNvPr>
          <p:cNvSpPr/>
          <p:nvPr/>
        </p:nvSpPr>
        <p:spPr>
          <a:xfrm rot="16200000">
            <a:off x="3388822" y="2758436"/>
            <a:ext cx="714894" cy="1860664"/>
          </a:xfrm>
          <a:prstGeom prst="down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IN" sz="2400" b="1" dirty="0"/>
          </a:p>
        </p:txBody>
      </p:sp>
      <p:sp>
        <p:nvSpPr>
          <p:cNvPr id="22" name="Arrow: Bent 21">
            <a:extLst>
              <a:ext uri="{FF2B5EF4-FFF2-40B4-BE49-F238E27FC236}">
                <a16:creationId xmlns:a16="http://schemas.microsoft.com/office/drawing/2014/main" id="{E6A2EE21-D321-47CA-BBD9-366A72386884}"/>
              </a:ext>
            </a:extLst>
          </p:cNvPr>
          <p:cNvSpPr/>
          <p:nvPr/>
        </p:nvSpPr>
        <p:spPr>
          <a:xfrm rot="5400000">
            <a:off x="7394687" y="3183237"/>
            <a:ext cx="1662317" cy="2219499"/>
          </a:xfrm>
          <a:prstGeom prst="ben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03931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0DFE2-F740-4F7C-A053-9B8B98BD75ED}"/>
              </a:ext>
            </a:extLst>
          </p:cNvPr>
          <p:cNvSpPr/>
          <p:nvPr/>
        </p:nvSpPr>
        <p:spPr>
          <a:xfrm>
            <a:off x="1876244" y="328018"/>
            <a:ext cx="567969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USER INTERACTION</a:t>
            </a:r>
          </a:p>
        </p:txBody>
      </p:sp>
      <p:sp>
        <p:nvSpPr>
          <p:cNvPr id="4" name="Flowchart: Alternate Process 3">
            <a:extLst>
              <a:ext uri="{FF2B5EF4-FFF2-40B4-BE49-F238E27FC236}">
                <a16:creationId xmlns:a16="http://schemas.microsoft.com/office/drawing/2014/main" id="{A29AB65C-36BB-4FB4-AEC2-AB50BC183FD0}"/>
              </a:ext>
            </a:extLst>
          </p:cNvPr>
          <p:cNvSpPr/>
          <p:nvPr/>
        </p:nvSpPr>
        <p:spPr>
          <a:xfrm>
            <a:off x="482138" y="3688268"/>
            <a:ext cx="2140905" cy="783980"/>
          </a:xfrm>
          <a:prstGeom prst="flowChartAlternateProcess">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t>User Log-In</a:t>
            </a:r>
          </a:p>
        </p:txBody>
      </p:sp>
      <p:sp>
        <p:nvSpPr>
          <p:cNvPr id="7" name="TextBox 6">
            <a:extLst>
              <a:ext uri="{FF2B5EF4-FFF2-40B4-BE49-F238E27FC236}">
                <a16:creationId xmlns:a16="http://schemas.microsoft.com/office/drawing/2014/main" id="{3D0E4AEE-C43F-4F09-A075-1D2E88DB8A96}"/>
              </a:ext>
            </a:extLst>
          </p:cNvPr>
          <p:cNvSpPr txBox="1"/>
          <p:nvPr/>
        </p:nvSpPr>
        <p:spPr>
          <a:xfrm>
            <a:off x="2360251" y="4976873"/>
            <a:ext cx="2991197" cy="400110"/>
          </a:xfrm>
          <a:prstGeom prst="rect">
            <a:avLst/>
          </a:prstGeom>
          <a:noFill/>
        </p:spPr>
        <p:txBody>
          <a:bodyPr wrap="square" rtlCol="0">
            <a:spAutoFit/>
          </a:bodyPr>
          <a:lstStyle/>
          <a:p>
            <a:r>
              <a:rPr lang="en-IN" sz="2000" b="1" dirty="0"/>
              <a:t> After successful Log-in</a:t>
            </a:r>
          </a:p>
        </p:txBody>
      </p:sp>
      <p:sp>
        <p:nvSpPr>
          <p:cNvPr id="8" name="Flowchart: Alternate Process 7">
            <a:extLst>
              <a:ext uri="{FF2B5EF4-FFF2-40B4-BE49-F238E27FC236}">
                <a16:creationId xmlns:a16="http://schemas.microsoft.com/office/drawing/2014/main" id="{8DC59B64-2920-49B5-BBFD-039302C15E5D}"/>
              </a:ext>
            </a:extLst>
          </p:cNvPr>
          <p:cNvSpPr/>
          <p:nvPr/>
        </p:nvSpPr>
        <p:spPr>
          <a:xfrm>
            <a:off x="4212663" y="3617817"/>
            <a:ext cx="2991196" cy="1288606"/>
          </a:xfrm>
          <a:prstGeom prst="flowChartAlternateProcess">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User Enters Start Date-Time , To Date-Time , Resolution , Frame-rate.</a:t>
            </a:r>
          </a:p>
        </p:txBody>
      </p:sp>
      <p:sp>
        <p:nvSpPr>
          <p:cNvPr id="9" name="Flowchart: Alternate Process 8">
            <a:extLst>
              <a:ext uri="{FF2B5EF4-FFF2-40B4-BE49-F238E27FC236}">
                <a16:creationId xmlns:a16="http://schemas.microsoft.com/office/drawing/2014/main" id="{586792E5-9F16-4B74-A28D-F685D225C715}"/>
              </a:ext>
            </a:extLst>
          </p:cNvPr>
          <p:cNvSpPr/>
          <p:nvPr/>
        </p:nvSpPr>
        <p:spPr>
          <a:xfrm>
            <a:off x="8361680" y="1370122"/>
            <a:ext cx="3145183" cy="1494998"/>
          </a:xfrm>
          <a:prstGeom prst="flowChartAlternateProcess">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Server Picks-up the corresponding  Video Fragment from the database.</a:t>
            </a:r>
          </a:p>
        </p:txBody>
      </p:sp>
      <p:sp>
        <p:nvSpPr>
          <p:cNvPr id="11" name="Flowchart: Alternate Process 10">
            <a:extLst>
              <a:ext uri="{FF2B5EF4-FFF2-40B4-BE49-F238E27FC236}">
                <a16:creationId xmlns:a16="http://schemas.microsoft.com/office/drawing/2014/main" id="{E0B49333-D3CC-4332-8D51-DD5E7191792A}"/>
              </a:ext>
            </a:extLst>
          </p:cNvPr>
          <p:cNvSpPr/>
          <p:nvPr/>
        </p:nvSpPr>
        <p:spPr>
          <a:xfrm>
            <a:off x="8361680" y="4348854"/>
            <a:ext cx="3145183" cy="1494998"/>
          </a:xfrm>
          <a:prstGeom prst="flowChartAlternateProcess">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All the fragments are combined and sent back.</a:t>
            </a:r>
          </a:p>
        </p:txBody>
      </p:sp>
      <p:sp>
        <p:nvSpPr>
          <p:cNvPr id="12" name="Arrow: Down 11">
            <a:extLst>
              <a:ext uri="{FF2B5EF4-FFF2-40B4-BE49-F238E27FC236}">
                <a16:creationId xmlns:a16="http://schemas.microsoft.com/office/drawing/2014/main" id="{861D861A-49BF-4408-A9D2-1AFE6F3980BD}"/>
              </a:ext>
            </a:extLst>
          </p:cNvPr>
          <p:cNvSpPr/>
          <p:nvPr/>
        </p:nvSpPr>
        <p:spPr>
          <a:xfrm>
            <a:off x="9580880" y="2951854"/>
            <a:ext cx="873760" cy="1310266"/>
          </a:xfrm>
          <a:prstGeom prst="down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C1E5517-E09B-4DFF-9F31-DCD111475975}"/>
              </a:ext>
            </a:extLst>
          </p:cNvPr>
          <p:cNvSpPr txBox="1"/>
          <p:nvPr/>
        </p:nvSpPr>
        <p:spPr>
          <a:xfrm>
            <a:off x="5370483" y="2047609"/>
            <a:ext cx="2991197" cy="707886"/>
          </a:xfrm>
          <a:prstGeom prst="rect">
            <a:avLst/>
          </a:prstGeom>
          <a:noFill/>
        </p:spPr>
        <p:txBody>
          <a:bodyPr wrap="square" rtlCol="0">
            <a:spAutoFit/>
          </a:bodyPr>
          <a:lstStyle/>
          <a:p>
            <a:r>
              <a:rPr lang="en-IN" sz="2000" b="1" dirty="0"/>
              <a:t>All these parameters are passed to Application.</a:t>
            </a:r>
          </a:p>
        </p:txBody>
      </p:sp>
      <p:sp>
        <p:nvSpPr>
          <p:cNvPr id="15" name="Arrow: Down 14">
            <a:extLst>
              <a:ext uri="{FF2B5EF4-FFF2-40B4-BE49-F238E27FC236}">
                <a16:creationId xmlns:a16="http://schemas.microsoft.com/office/drawing/2014/main" id="{7EBF8F9A-A884-43D4-8E82-C12047AB4908}"/>
              </a:ext>
            </a:extLst>
          </p:cNvPr>
          <p:cNvSpPr/>
          <p:nvPr/>
        </p:nvSpPr>
        <p:spPr>
          <a:xfrm rot="16200000">
            <a:off x="2966095" y="3468573"/>
            <a:ext cx="979596" cy="1429892"/>
          </a:xfrm>
          <a:prstGeom prst="down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dirty="0"/>
          </a:p>
        </p:txBody>
      </p:sp>
      <p:sp>
        <p:nvSpPr>
          <p:cNvPr id="16" name="Arrow: Down 15">
            <a:extLst>
              <a:ext uri="{FF2B5EF4-FFF2-40B4-BE49-F238E27FC236}">
                <a16:creationId xmlns:a16="http://schemas.microsoft.com/office/drawing/2014/main" id="{C9975E6B-5A17-49FB-B608-46A8788DA179}"/>
              </a:ext>
            </a:extLst>
          </p:cNvPr>
          <p:cNvSpPr/>
          <p:nvPr/>
        </p:nvSpPr>
        <p:spPr>
          <a:xfrm rot="13732915">
            <a:off x="7331012" y="2573211"/>
            <a:ext cx="979596" cy="1429892"/>
          </a:xfrm>
          <a:prstGeom prst="down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dirty="0"/>
          </a:p>
        </p:txBody>
      </p:sp>
      <p:sp>
        <p:nvSpPr>
          <p:cNvPr id="17" name="Arrow: Bent-Up 16">
            <a:extLst>
              <a:ext uri="{FF2B5EF4-FFF2-40B4-BE49-F238E27FC236}">
                <a16:creationId xmlns:a16="http://schemas.microsoft.com/office/drawing/2014/main" id="{A97DB627-8AEE-411F-91D0-2B2EED8B3CA0}"/>
              </a:ext>
            </a:extLst>
          </p:cNvPr>
          <p:cNvSpPr/>
          <p:nvPr/>
        </p:nvSpPr>
        <p:spPr>
          <a:xfrm flipH="1">
            <a:off x="1122017" y="4648727"/>
            <a:ext cx="9332623" cy="1678301"/>
          </a:xfrm>
          <a:prstGeom prst="bentUp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6349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815B3D-7883-4972-9A7E-C7756B9F18A5}"/>
              </a:ext>
            </a:extLst>
          </p:cNvPr>
          <p:cNvSpPr/>
          <p:nvPr/>
        </p:nvSpPr>
        <p:spPr>
          <a:xfrm>
            <a:off x="3127686" y="172720"/>
            <a:ext cx="5936626" cy="923330"/>
          </a:xfrm>
          <a:prstGeom prst="rect">
            <a:avLst/>
          </a:prstGeom>
          <a:noFill/>
        </p:spPr>
        <p:txBody>
          <a:bodyPr wrap="none" lIns="91440" tIns="45720" rIns="91440" bIns="45720">
            <a:spAutoFit/>
          </a:bodyPr>
          <a:lstStyle/>
          <a:p>
            <a:pPr algn="ctr"/>
            <a:r>
              <a:rPr lang="en-IN" sz="5400" dirty="0"/>
              <a:t>TECHNOLOGY STACK</a:t>
            </a:r>
          </a:p>
        </p:txBody>
      </p:sp>
      <p:sp>
        <p:nvSpPr>
          <p:cNvPr id="5" name="Rectangle 4">
            <a:extLst>
              <a:ext uri="{FF2B5EF4-FFF2-40B4-BE49-F238E27FC236}">
                <a16:creationId xmlns:a16="http://schemas.microsoft.com/office/drawing/2014/main" id="{7492DA57-EDA4-417B-B96F-80477AD6ACB6}"/>
              </a:ext>
            </a:extLst>
          </p:cNvPr>
          <p:cNvSpPr/>
          <p:nvPr/>
        </p:nvSpPr>
        <p:spPr>
          <a:xfrm>
            <a:off x="142240" y="1168400"/>
            <a:ext cx="11907520" cy="551688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F4615AC4-8F56-44F4-AC8F-0D8FCBF4C634}"/>
              </a:ext>
            </a:extLst>
          </p:cNvPr>
          <p:cNvSpPr/>
          <p:nvPr/>
        </p:nvSpPr>
        <p:spPr>
          <a:xfrm>
            <a:off x="3250413" y="3027680"/>
            <a:ext cx="2013318" cy="871102"/>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GUNICORN</a:t>
            </a:r>
          </a:p>
        </p:txBody>
      </p:sp>
      <p:sp>
        <p:nvSpPr>
          <p:cNvPr id="23" name="Rectangle 22">
            <a:extLst>
              <a:ext uri="{FF2B5EF4-FFF2-40B4-BE49-F238E27FC236}">
                <a16:creationId xmlns:a16="http://schemas.microsoft.com/office/drawing/2014/main" id="{D5DB37EF-D91D-4843-BF21-749E02F44119}"/>
              </a:ext>
            </a:extLst>
          </p:cNvPr>
          <p:cNvSpPr/>
          <p:nvPr/>
        </p:nvSpPr>
        <p:spPr>
          <a:xfrm>
            <a:off x="6322899" y="1332189"/>
            <a:ext cx="3329078" cy="215392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ABBE8C7C-5E8E-4780-B8FF-82A1DD527383}"/>
              </a:ext>
            </a:extLst>
          </p:cNvPr>
          <p:cNvSpPr/>
          <p:nvPr/>
        </p:nvSpPr>
        <p:spPr>
          <a:xfrm>
            <a:off x="6322899" y="4088011"/>
            <a:ext cx="3329078" cy="241562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4A617F7E-AB08-4026-8B6B-8822A7288147}"/>
              </a:ext>
            </a:extLst>
          </p:cNvPr>
          <p:cNvCxnSpPr>
            <a:cxnSpLocks/>
          </p:cNvCxnSpPr>
          <p:nvPr/>
        </p:nvCxnSpPr>
        <p:spPr>
          <a:xfrm>
            <a:off x="9651977" y="3354030"/>
            <a:ext cx="1048181" cy="7112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C522BB7-69EF-4F73-BC80-7B67DAFBD4DD}"/>
              </a:ext>
            </a:extLst>
          </p:cNvPr>
          <p:cNvSpPr/>
          <p:nvPr/>
        </p:nvSpPr>
        <p:spPr>
          <a:xfrm>
            <a:off x="142240" y="1159164"/>
            <a:ext cx="11907520" cy="551688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959B4110-1FBA-43F1-B37A-211DA510795C}"/>
              </a:ext>
            </a:extLst>
          </p:cNvPr>
          <p:cNvSpPr/>
          <p:nvPr/>
        </p:nvSpPr>
        <p:spPr>
          <a:xfrm>
            <a:off x="273050" y="3061911"/>
            <a:ext cx="1849120" cy="802640"/>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NGINX</a:t>
            </a:r>
          </a:p>
        </p:txBody>
      </p:sp>
      <p:sp>
        <p:nvSpPr>
          <p:cNvPr id="28" name="Arrow: Down 27">
            <a:extLst>
              <a:ext uri="{FF2B5EF4-FFF2-40B4-BE49-F238E27FC236}">
                <a16:creationId xmlns:a16="http://schemas.microsoft.com/office/drawing/2014/main" id="{A3F1210B-B95D-4105-8026-5AC7AF79E5A1}"/>
              </a:ext>
            </a:extLst>
          </p:cNvPr>
          <p:cNvSpPr/>
          <p:nvPr/>
        </p:nvSpPr>
        <p:spPr>
          <a:xfrm rot="16200000">
            <a:off x="2468093" y="2984113"/>
            <a:ext cx="579120" cy="985520"/>
          </a:xfrm>
          <a:prstGeom prst="down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8D89158C-B65D-4FE2-8C03-09EE1EF9D17C}"/>
              </a:ext>
            </a:extLst>
          </p:cNvPr>
          <p:cNvSpPr/>
          <p:nvPr/>
        </p:nvSpPr>
        <p:spPr>
          <a:xfrm>
            <a:off x="6768889" y="5205970"/>
            <a:ext cx="2649431" cy="9870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FFMPEG </a:t>
            </a:r>
            <a:r>
              <a:rPr lang="en-IN" sz="2000" b="1" dirty="0"/>
              <a:t>– Encoding, Decoding</a:t>
            </a:r>
            <a:endParaRPr lang="en-IN" sz="2800" b="1" dirty="0"/>
          </a:p>
        </p:txBody>
      </p:sp>
      <p:sp>
        <p:nvSpPr>
          <p:cNvPr id="34" name="Rectangle: Rounded Corners 33">
            <a:extLst>
              <a:ext uri="{FF2B5EF4-FFF2-40B4-BE49-F238E27FC236}">
                <a16:creationId xmlns:a16="http://schemas.microsoft.com/office/drawing/2014/main" id="{0C3C82EB-B3A9-45F4-A4DB-21CE7EAB239E}"/>
              </a:ext>
            </a:extLst>
          </p:cNvPr>
          <p:cNvSpPr/>
          <p:nvPr/>
        </p:nvSpPr>
        <p:spPr>
          <a:xfrm>
            <a:off x="7113679" y="2250182"/>
            <a:ext cx="1859280" cy="802640"/>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DJANGO</a:t>
            </a:r>
          </a:p>
        </p:txBody>
      </p:sp>
      <p:sp>
        <p:nvSpPr>
          <p:cNvPr id="35" name="TextBox 34">
            <a:extLst>
              <a:ext uri="{FF2B5EF4-FFF2-40B4-BE49-F238E27FC236}">
                <a16:creationId xmlns:a16="http://schemas.microsoft.com/office/drawing/2014/main" id="{9EFEB04B-11D5-439F-BDA9-627E4EF1A217}"/>
              </a:ext>
            </a:extLst>
          </p:cNvPr>
          <p:cNvSpPr txBox="1"/>
          <p:nvPr/>
        </p:nvSpPr>
        <p:spPr>
          <a:xfrm>
            <a:off x="7194959" y="1569928"/>
            <a:ext cx="1778000" cy="400110"/>
          </a:xfrm>
          <a:prstGeom prst="rect">
            <a:avLst/>
          </a:prstGeom>
          <a:noFill/>
        </p:spPr>
        <p:txBody>
          <a:bodyPr wrap="square" rtlCol="0">
            <a:spAutoFit/>
          </a:bodyPr>
          <a:lstStyle/>
          <a:p>
            <a:r>
              <a:rPr lang="en-IN" sz="2000" b="1" dirty="0"/>
              <a:t>APPLICATION</a:t>
            </a:r>
          </a:p>
        </p:txBody>
      </p:sp>
      <p:sp>
        <p:nvSpPr>
          <p:cNvPr id="36" name="TextBox 35">
            <a:extLst>
              <a:ext uri="{FF2B5EF4-FFF2-40B4-BE49-F238E27FC236}">
                <a16:creationId xmlns:a16="http://schemas.microsoft.com/office/drawing/2014/main" id="{B1ABCEDF-94B2-4D20-8B6A-0DBED0616D42}"/>
              </a:ext>
            </a:extLst>
          </p:cNvPr>
          <p:cNvSpPr txBox="1"/>
          <p:nvPr/>
        </p:nvSpPr>
        <p:spPr>
          <a:xfrm>
            <a:off x="7204604" y="4275731"/>
            <a:ext cx="1778000" cy="400110"/>
          </a:xfrm>
          <a:prstGeom prst="rect">
            <a:avLst/>
          </a:prstGeom>
          <a:noFill/>
        </p:spPr>
        <p:txBody>
          <a:bodyPr wrap="square" rtlCol="0">
            <a:spAutoFit/>
          </a:bodyPr>
          <a:lstStyle/>
          <a:p>
            <a:pPr algn="ctr"/>
            <a:r>
              <a:rPr lang="en-IN" sz="2000" b="1" dirty="0"/>
              <a:t>WORKER</a:t>
            </a:r>
          </a:p>
        </p:txBody>
      </p:sp>
      <p:sp>
        <p:nvSpPr>
          <p:cNvPr id="37" name="Rectangle: Rounded Corners 36">
            <a:extLst>
              <a:ext uri="{FF2B5EF4-FFF2-40B4-BE49-F238E27FC236}">
                <a16:creationId xmlns:a16="http://schemas.microsoft.com/office/drawing/2014/main" id="{A759ECED-FC8B-4BBA-BD5C-263DE3466398}"/>
              </a:ext>
            </a:extLst>
          </p:cNvPr>
          <p:cNvSpPr/>
          <p:nvPr/>
        </p:nvSpPr>
        <p:spPr>
          <a:xfrm>
            <a:off x="9991897" y="2082491"/>
            <a:ext cx="1964721" cy="711200"/>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DATABASE</a:t>
            </a:r>
          </a:p>
        </p:txBody>
      </p:sp>
      <p:sp>
        <p:nvSpPr>
          <p:cNvPr id="38" name="Rectangle: Rounded Corners 37">
            <a:extLst>
              <a:ext uri="{FF2B5EF4-FFF2-40B4-BE49-F238E27FC236}">
                <a16:creationId xmlns:a16="http://schemas.microsoft.com/office/drawing/2014/main" id="{84A6090D-D759-4DBF-9CDB-F3401A2044A4}"/>
              </a:ext>
            </a:extLst>
          </p:cNvPr>
          <p:cNvSpPr/>
          <p:nvPr/>
        </p:nvSpPr>
        <p:spPr>
          <a:xfrm>
            <a:off x="10044618" y="4074466"/>
            <a:ext cx="1859280" cy="802640"/>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FILE SYSTEM</a:t>
            </a:r>
          </a:p>
        </p:txBody>
      </p:sp>
      <p:sp>
        <p:nvSpPr>
          <p:cNvPr id="39" name="Rectangle 38">
            <a:extLst>
              <a:ext uri="{FF2B5EF4-FFF2-40B4-BE49-F238E27FC236}">
                <a16:creationId xmlns:a16="http://schemas.microsoft.com/office/drawing/2014/main" id="{88CA873C-31CB-47F3-9CEA-B462340DB183}"/>
              </a:ext>
            </a:extLst>
          </p:cNvPr>
          <p:cNvSpPr/>
          <p:nvPr/>
        </p:nvSpPr>
        <p:spPr>
          <a:xfrm>
            <a:off x="6322899" y="1322953"/>
            <a:ext cx="3329078" cy="215392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DA067151-9975-4F2E-970C-5E73FA6FCE27}"/>
              </a:ext>
            </a:extLst>
          </p:cNvPr>
          <p:cNvSpPr/>
          <p:nvPr/>
        </p:nvSpPr>
        <p:spPr>
          <a:xfrm>
            <a:off x="6322899" y="4078775"/>
            <a:ext cx="3329078" cy="241562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Arrow Connector 40">
            <a:extLst>
              <a:ext uri="{FF2B5EF4-FFF2-40B4-BE49-F238E27FC236}">
                <a16:creationId xmlns:a16="http://schemas.microsoft.com/office/drawing/2014/main" id="{469409EF-E34B-449D-9F27-55ABD8B0F9C0}"/>
              </a:ext>
            </a:extLst>
          </p:cNvPr>
          <p:cNvCxnSpPr>
            <a:cxnSpLocks/>
          </p:cNvCxnSpPr>
          <p:nvPr/>
        </p:nvCxnSpPr>
        <p:spPr>
          <a:xfrm>
            <a:off x="9651977" y="3344794"/>
            <a:ext cx="1048181" cy="711200"/>
          </a:xfrm>
          <a:prstGeom prst="straightConnector1">
            <a:avLst/>
          </a:prstGeom>
          <a:ln w="28575">
            <a:solidFill>
              <a:srgbClr val="003300"/>
            </a:solidFill>
            <a:tailEnd type="triangle"/>
          </a:ln>
        </p:spPr>
        <p:style>
          <a:lnRef idx="1">
            <a:schemeClr val="accent1"/>
          </a:lnRef>
          <a:fillRef idx="0">
            <a:schemeClr val="accent1"/>
          </a:fillRef>
          <a:effectRef idx="0">
            <a:schemeClr val="accent1"/>
          </a:effectRef>
          <a:fontRef idx="minor">
            <a:schemeClr val="tx1"/>
          </a:fontRef>
        </p:style>
      </p:cxnSp>
      <p:sp>
        <p:nvSpPr>
          <p:cNvPr id="43" name="Arrow: Right 42">
            <a:extLst>
              <a:ext uri="{FF2B5EF4-FFF2-40B4-BE49-F238E27FC236}">
                <a16:creationId xmlns:a16="http://schemas.microsoft.com/office/drawing/2014/main" id="{9B027EBB-8BDD-46B1-93A4-B8AD489E09C6}"/>
              </a:ext>
            </a:extLst>
          </p:cNvPr>
          <p:cNvSpPr/>
          <p:nvPr/>
        </p:nvSpPr>
        <p:spPr>
          <a:xfrm rot="2157240">
            <a:off x="5143095" y="4088487"/>
            <a:ext cx="1259840" cy="346795"/>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Arrow: Right 43">
            <a:extLst>
              <a:ext uri="{FF2B5EF4-FFF2-40B4-BE49-F238E27FC236}">
                <a16:creationId xmlns:a16="http://schemas.microsoft.com/office/drawing/2014/main" id="{3A7096CA-3041-4DC9-BE62-288B210602EE}"/>
              </a:ext>
            </a:extLst>
          </p:cNvPr>
          <p:cNvSpPr/>
          <p:nvPr/>
        </p:nvSpPr>
        <p:spPr>
          <a:xfrm rot="19430832">
            <a:off x="5142294" y="2524765"/>
            <a:ext cx="1259840" cy="346795"/>
          </a:xfrm>
          <a:prstGeom prst="rightArrow">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1BAA1C5-722E-44B3-B5FA-934ADF930242}"/>
              </a:ext>
            </a:extLst>
          </p:cNvPr>
          <p:cNvSpPr txBox="1"/>
          <p:nvPr/>
        </p:nvSpPr>
        <p:spPr>
          <a:xfrm>
            <a:off x="228473" y="4454318"/>
            <a:ext cx="4822767" cy="707886"/>
          </a:xfrm>
          <a:prstGeom prst="rect">
            <a:avLst/>
          </a:prstGeom>
          <a:noFill/>
        </p:spPr>
        <p:txBody>
          <a:bodyPr wrap="square" rtlCol="0">
            <a:spAutoFit/>
          </a:bodyPr>
          <a:lstStyle/>
          <a:p>
            <a:pPr marL="342900" indent="-342900">
              <a:buFont typeface="Wingdings" panose="05000000000000000000" pitchFamily="2" charset="2"/>
              <a:buChar char="v"/>
            </a:pPr>
            <a:r>
              <a:rPr lang="en-IN" sz="2000" b="1" dirty="0"/>
              <a:t>PROGRAMMING LANGUAGE USED : PYTHON</a:t>
            </a:r>
          </a:p>
        </p:txBody>
      </p:sp>
      <p:cxnSp>
        <p:nvCxnSpPr>
          <p:cNvPr id="9" name="Straight Arrow Connector 8">
            <a:extLst>
              <a:ext uri="{FF2B5EF4-FFF2-40B4-BE49-F238E27FC236}">
                <a16:creationId xmlns:a16="http://schemas.microsoft.com/office/drawing/2014/main" id="{7DC68FA8-6CAD-447D-A4BB-8F0CE425C241}"/>
              </a:ext>
            </a:extLst>
          </p:cNvPr>
          <p:cNvCxnSpPr/>
          <p:nvPr/>
        </p:nvCxnSpPr>
        <p:spPr>
          <a:xfrm flipV="1">
            <a:off x="9651977" y="2764749"/>
            <a:ext cx="1048181" cy="1323262"/>
          </a:xfrm>
          <a:prstGeom prst="straightConnector1">
            <a:avLst/>
          </a:prstGeom>
          <a:ln w="38100">
            <a:solidFill>
              <a:srgbClr val="0033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3D26A7B-366C-4D94-8E59-03786C83AEEE}"/>
              </a:ext>
            </a:extLst>
          </p:cNvPr>
          <p:cNvCxnSpPr>
            <a:cxnSpLocks/>
          </p:cNvCxnSpPr>
          <p:nvPr/>
        </p:nvCxnSpPr>
        <p:spPr>
          <a:xfrm>
            <a:off x="9658000" y="5286585"/>
            <a:ext cx="1246008" cy="9236"/>
          </a:xfrm>
          <a:prstGeom prst="line">
            <a:avLst/>
          </a:prstGeom>
          <a:ln w="28575">
            <a:solidFill>
              <a:srgbClr val="0033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68B3A8-B19C-47F5-9797-11364A55327C}"/>
              </a:ext>
            </a:extLst>
          </p:cNvPr>
          <p:cNvCxnSpPr>
            <a:cxnSpLocks/>
          </p:cNvCxnSpPr>
          <p:nvPr/>
        </p:nvCxnSpPr>
        <p:spPr>
          <a:xfrm flipV="1">
            <a:off x="10885093" y="4895578"/>
            <a:ext cx="0" cy="400244"/>
          </a:xfrm>
          <a:prstGeom prst="straightConnector1">
            <a:avLst/>
          </a:prstGeom>
          <a:ln w="28575">
            <a:solidFill>
              <a:srgbClr val="0033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739A5E0-6F41-41D1-B453-B0B86B36BDAD}"/>
              </a:ext>
            </a:extLst>
          </p:cNvPr>
          <p:cNvCxnSpPr>
            <a:cxnSpLocks/>
          </p:cNvCxnSpPr>
          <p:nvPr/>
        </p:nvCxnSpPr>
        <p:spPr>
          <a:xfrm>
            <a:off x="9639085" y="1634834"/>
            <a:ext cx="1246008" cy="9236"/>
          </a:xfrm>
          <a:prstGeom prst="line">
            <a:avLst/>
          </a:prstGeom>
          <a:ln w="28575">
            <a:solidFill>
              <a:srgbClr val="0033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D500D9F-22B5-49F0-9AA7-38837FA11C66}"/>
              </a:ext>
            </a:extLst>
          </p:cNvPr>
          <p:cNvCxnSpPr>
            <a:cxnSpLocks/>
          </p:cNvCxnSpPr>
          <p:nvPr/>
        </p:nvCxnSpPr>
        <p:spPr>
          <a:xfrm>
            <a:off x="10866178" y="1644071"/>
            <a:ext cx="0" cy="433803"/>
          </a:xfrm>
          <a:prstGeom prst="straightConnector1">
            <a:avLst/>
          </a:prstGeom>
          <a:ln w="28575">
            <a:solidFill>
              <a:srgbClr val="00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83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833934-A18A-4BE1-B608-3A138E9C0DFF}"/>
              </a:ext>
            </a:extLst>
          </p:cNvPr>
          <p:cNvSpPr/>
          <p:nvPr/>
        </p:nvSpPr>
        <p:spPr>
          <a:xfrm>
            <a:off x="2661921" y="124382"/>
            <a:ext cx="5380382" cy="830997"/>
          </a:xfrm>
          <a:prstGeom prst="rect">
            <a:avLst/>
          </a:prstGeom>
          <a:noFill/>
        </p:spPr>
        <p:txBody>
          <a:bodyPr wrap="square" lIns="91440" tIns="45720" rIns="91440" bIns="45720">
            <a:spAutoFit/>
          </a:bodyPr>
          <a:lstStyle/>
          <a:p>
            <a:pPr algn="ctr"/>
            <a:r>
              <a:rPr lang="en-US" sz="4800" b="1" cap="none" spc="0" dirty="0">
                <a:ln w="0"/>
                <a:solidFill>
                  <a:srgbClr val="003300"/>
                </a:solidFill>
                <a:effectLst>
                  <a:outerShdw blurRad="38100" dist="19050" dir="2700000" algn="tl" rotWithShape="0">
                    <a:schemeClr val="dk1">
                      <a:alpha val="40000"/>
                    </a:schemeClr>
                  </a:outerShdw>
                </a:effectLst>
              </a:rPr>
              <a:t>ADVANTAGES</a:t>
            </a:r>
          </a:p>
        </p:txBody>
      </p:sp>
      <p:sp>
        <p:nvSpPr>
          <p:cNvPr id="3" name="TextBox 2">
            <a:extLst>
              <a:ext uri="{FF2B5EF4-FFF2-40B4-BE49-F238E27FC236}">
                <a16:creationId xmlns:a16="http://schemas.microsoft.com/office/drawing/2014/main" id="{2E5AF2FC-F4DF-4834-8255-01FFBF9AE81D}"/>
              </a:ext>
            </a:extLst>
          </p:cNvPr>
          <p:cNvSpPr txBox="1"/>
          <p:nvPr/>
        </p:nvSpPr>
        <p:spPr>
          <a:xfrm>
            <a:off x="416560" y="1093781"/>
            <a:ext cx="10490105" cy="3970318"/>
          </a:xfrm>
          <a:prstGeom prst="rect">
            <a:avLst/>
          </a:prstGeom>
          <a:noFill/>
        </p:spPr>
        <p:txBody>
          <a:bodyPr wrap="square" rtlCol="0">
            <a:spAutoFit/>
          </a:bodyPr>
          <a:lstStyle/>
          <a:p>
            <a:endParaRPr lang="en-IN" sz="2800" dirty="0"/>
          </a:p>
          <a:p>
            <a:pPr marL="285750" indent="-285750">
              <a:buFont typeface="Wingdings" panose="05000000000000000000" pitchFamily="2" charset="2"/>
              <a:buChar char="v"/>
            </a:pPr>
            <a:r>
              <a:rPr lang="en-IN" sz="2800" dirty="0"/>
              <a:t> High resolution</a:t>
            </a:r>
          </a:p>
          <a:p>
            <a:pPr marL="285750" indent="-285750">
              <a:buFont typeface="Wingdings" panose="05000000000000000000" pitchFamily="2" charset="2"/>
              <a:buChar char="v"/>
            </a:pPr>
            <a:r>
              <a:rPr lang="en-IN" sz="2800" dirty="0"/>
              <a:t> Multiple resolution video are made automatically</a:t>
            </a:r>
          </a:p>
          <a:p>
            <a:pPr marL="285750" indent="-285750">
              <a:buFont typeface="Wingdings" panose="05000000000000000000" pitchFamily="2" charset="2"/>
              <a:buChar char="v"/>
            </a:pPr>
            <a:r>
              <a:rPr lang="en-IN" sz="2800" dirty="0"/>
              <a:t> Support for larger range of time.</a:t>
            </a:r>
          </a:p>
          <a:p>
            <a:pPr marL="285750" indent="-285750">
              <a:buFont typeface="Wingdings" panose="05000000000000000000" pitchFamily="2" charset="2"/>
              <a:buChar char="v"/>
            </a:pPr>
            <a:r>
              <a:rPr lang="en-IN" sz="2800" dirty="0"/>
              <a:t> Multiple video formats</a:t>
            </a:r>
          </a:p>
          <a:p>
            <a:pPr marL="285750" indent="-285750">
              <a:buFont typeface="Wingdings" panose="05000000000000000000" pitchFamily="2" charset="2"/>
              <a:buChar char="v"/>
            </a:pPr>
            <a:r>
              <a:rPr lang="en-IN" sz="2800" dirty="0"/>
              <a:t> In future video can be supported.</a:t>
            </a:r>
          </a:p>
          <a:p>
            <a:pPr marL="285750" indent="-285750">
              <a:buFont typeface="Wingdings" panose="05000000000000000000" pitchFamily="2" charset="2"/>
              <a:buChar char="v"/>
            </a:pPr>
            <a:r>
              <a:rPr lang="en-IN" sz="2800" dirty="0"/>
              <a:t> Entire technology stack is open source, no licence .</a:t>
            </a:r>
          </a:p>
          <a:p>
            <a:pPr marL="285750" indent="-285750">
              <a:buFont typeface="Wingdings" panose="05000000000000000000" pitchFamily="2" charset="2"/>
              <a:buChar char="v"/>
            </a:pPr>
            <a:r>
              <a:rPr lang="en-IN" sz="2800" dirty="0"/>
              <a:t> Additional aspects such as security can be added later.</a:t>
            </a:r>
          </a:p>
          <a:p>
            <a:pPr marL="285750" indent="-285750">
              <a:buFont typeface="Wingdings" panose="05000000000000000000" pitchFamily="2" charset="2"/>
              <a:buChar char="v"/>
            </a:pPr>
            <a:r>
              <a:rPr lang="en-IN" sz="2800" dirty="0"/>
              <a:t> Data from Multiple satellites can also be implemented.  </a:t>
            </a:r>
          </a:p>
        </p:txBody>
      </p:sp>
    </p:spTree>
    <p:extLst>
      <p:ext uri="{BB962C8B-B14F-4D97-AF65-F5344CB8AC3E}">
        <p14:creationId xmlns:p14="http://schemas.microsoft.com/office/powerpoint/2010/main" val="319095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2C0014-4C95-4B4D-BC53-03275DC9A0DF}"/>
              </a:ext>
            </a:extLst>
          </p:cNvPr>
          <p:cNvSpPr/>
          <p:nvPr/>
        </p:nvSpPr>
        <p:spPr>
          <a:xfrm>
            <a:off x="4255368" y="143641"/>
            <a:ext cx="3681264" cy="830997"/>
          </a:xfrm>
          <a:prstGeom prst="rect">
            <a:avLst/>
          </a:prstGeom>
          <a:noFill/>
        </p:spPr>
        <p:txBody>
          <a:bodyPr wrap="none" lIns="91440" tIns="45720" rIns="91440" bIns="45720">
            <a:spAutoFit/>
          </a:bodyPr>
          <a:lstStyle/>
          <a:p>
            <a:pPr algn="ctr"/>
            <a:r>
              <a:rPr lang="en-US" sz="4800" b="1" cap="none" spc="0" dirty="0">
                <a:ln w="0"/>
                <a:solidFill>
                  <a:srgbClr val="003300"/>
                </a:solidFill>
                <a:effectLst>
                  <a:outerShdw blurRad="38100" dist="19050" dir="2700000" algn="tl" rotWithShape="0">
                    <a:schemeClr val="dk1">
                      <a:alpha val="40000"/>
                    </a:schemeClr>
                  </a:outerShdw>
                </a:effectLst>
              </a:rPr>
              <a:t>LIMITATIONS</a:t>
            </a:r>
          </a:p>
        </p:txBody>
      </p:sp>
    </p:spTree>
    <p:extLst>
      <p:ext uri="{BB962C8B-B14F-4D97-AF65-F5344CB8AC3E}">
        <p14:creationId xmlns:p14="http://schemas.microsoft.com/office/powerpoint/2010/main" val="104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8B9-AA3A-4EAC-A777-62FED807B9D8}"/>
              </a:ext>
            </a:extLst>
          </p:cNvPr>
          <p:cNvSpPr>
            <a:spLocks noGrp="1"/>
          </p:cNvSpPr>
          <p:nvPr>
            <p:ph type="title"/>
          </p:nvPr>
        </p:nvSpPr>
        <p:spPr/>
        <p:txBody>
          <a:bodyPr/>
          <a:lstStyle/>
          <a:p>
            <a:r>
              <a:rPr lang="en-IN" dirty="0"/>
              <a:t>Appendix</a:t>
            </a:r>
          </a:p>
        </p:txBody>
      </p:sp>
      <p:sp>
        <p:nvSpPr>
          <p:cNvPr id="3" name="Text Placeholder 2">
            <a:extLst>
              <a:ext uri="{FF2B5EF4-FFF2-40B4-BE49-F238E27FC236}">
                <a16:creationId xmlns:a16="http://schemas.microsoft.com/office/drawing/2014/main" id="{5E1A1EFE-BA10-489D-A391-89C3BD515DA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5946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5F1ECF4D-7284-411D-9140-464B2D8B71EC}"/>
              </a:ext>
            </a:extLst>
          </p:cNvPr>
          <p:cNvSpPr txBox="1"/>
          <p:nvPr/>
        </p:nvSpPr>
        <p:spPr>
          <a:xfrm>
            <a:off x="1687483" y="59401"/>
            <a:ext cx="8229240" cy="410760"/>
          </a:xfrm>
          <a:prstGeom prst="rect">
            <a:avLst/>
          </a:prstGeom>
          <a:noFill/>
          <a:ln>
            <a:noFill/>
          </a:ln>
        </p:spPr>
        <p:txBody>
          <a:bodyPr anchor="ctr">
            <a:normAutofit/>
          </a:bodyPr>
          <a:lstStyle/>
          <a:p>
            <a:pPr algn="ctr">
              <a:lnSpc>
                <a:spcPct val="100000"/>
              </a:lnSpc>
            </a:pPr>
            <a:r>
              <a:rPr lang="en-US" sz="2000" b="1" strike="noStrike" spc="-1" dirty="0">
                <a:latin typeface="Calibri"/>
                <a:ea typeface="Calibri"/>
              </a:rPr>
              <a:t>SMART INDIA HACKATHON ‘18</a:t>
            </a:r>
            <a:endParaRPr lang="en-US" sz="2000" b="0" strike="noStrike" spc="-1" dirty="0">
              <a:latin typeface="Calibri"/>
            </a:endParaRPr>
          </a:p>
        </p:txBody>
      </p:sp>
      <p:sp>
        <p:nvSpPr>
          <p:cNvPr id="5" name="CustomShape 2">
            <a:extLst>
              <a:ext uri="{FF2B5EF4-FFF2-40B4-BE49-F238E27FC236}">
                <a16:creationId xmlns:a16="http://schemas.microsoft.com/office/drawing/2014/main" id="{05A728AF-B592-43BD-A484-B43285F32AE4}"/>
              </a:ext>
            </a:extLst>
          </p:cNvPr>
          <p:cNvSpPr/>
          <p:nvPr/>
        </p:nvSpPr>
        <p:spPr>
          <a:xfrm>
            <a:off x="1649323" y="467018"/>
            <a:ext cx="8305200" cy="147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dirty="0">
                <a:solidFill>
                  <a:srgbClr val="000000"/>
                </a:solidFill>
                <a:latin typeface="Calibri"/>
                <a:ea typeface="Calibri"/>
              </a:rPr>
              <a:t>Ministry Category</a:t>
            </a:r>
            <a:r>
              <a:rPr lang="en-IN" sz="1800" b="0" strike="noStrike" spc="-1" dirty="0">
                <a:solidFill>
                  <a:srgbClr val="000000"/>
                </a:solidFill>
                <a:latin typeface="Calibri"/>
                <a:ea typeface="Calibri"/>
              </a:rPr>
              <a:t>: Ministry of Space(ISRO)</a:t>
            </a:r>
            <a:endParaRPr lang="en-IN" sz="1800" b="0" strike="noStrike" spc="-1" dirty="0">
              <a:latin typeface="Arial"/>
            </a:endParaRPr>
          </a:p>
          <a:p>
            <a:pPr>
              <a:lnSpc>
                <a:spcPct val="100000"/>
              </a:lnSpc>
              <a:spcBef>
                <a:spcPts val="320"/>
              </a:spcBef>
            </a:pPr>
            <a:r>
              <a:rPr lang="en-IN" sz="1800" b="1" strike="noStrike" spc="-1" dirty="0">
                <a:solidFill>
                  <a:srgbClr val="000000"/>
                </a:solidFill>
                <a:latin typeface="Calibri"/>
                <a:ea typeface="Calibri"/>
              </a:rPr>
              <a:t>Problem Statement</a:t>
            </a:r>
            <a:r>
              <a:rPr lang="en-IN" sz="1800" b="0" strike="noStrike" spc="-1" dirty="0">
                <a:solidFill>
                  <a:srgbClr val="000000"/>
                </a:solidFill>
                <a:latin typeface="Calibri"/>
                <a:ea typeface="Calibri"/>
              </a:rPr>
              <a:t>: Enable customized animation over the internet	</a:t>
            </a:r>
            <a:endParaRPr lang="en-IN" sz="1800" b="0" strike="noStrike" spc="-1" dirty="0">
              <a:latin typeface="Arial"/>
            </a:endParaRPr>
          </a:p>
          <a:p>
            <a:pPr>
              <a:lnSpc>
                <a:spcPct val="100000"/>
              </a:lnSpc>
              <a:spcBef>
                <a:spcPts val="320"/>
              </a:spcBef>
            </a:pPr>
            <a:r>
              <a:rPr lang="en-IN" sz="1800" b="1" strike="noStrike" spc="-1" dirty="0">
                <a:solidFill>
                  <a:srgbClr val="000000"/>
                </a:solidFill>
                <a:latin typeface="Calibri"/>
                <a:ea typeface="Calibri"/>
              </a:rPr>
              <a:t>Problem Code</a:t>
            </a:r>
            <a:r>
              <a:rPr lang="en-IN" sz="1800" b="0" strike="noStrike" spc="-1" dirty="0">
                <a:solidFill>
                  <a:srgbClr val="000000"/>
                </a:solidFill>
                <a:latin typeface="Calibri"/>
                <a:ea typeface="Calibri"/>
              </a:rPr>
              <a:t>:  #ISR4			         </a:t>
            </a:r>
            <a:r>
              <a:rPr lang="en-IN" sz="1800" b="1" strike="noStrike" spc="-1" dirty="0">
                <a:solidFill>
                  <a:srgbClr val="000000"/>
                </a:solidFill>
                <a:latin typeface="Calibri"/>
                <a:ea typeface="Calibri"/>
              </a:rPr>
              <a:t>Team Name:  X-GEN</a:t>
            </a:r>
            <a:endParaRPr lang="en-IN" sz="1800" b="0" strike="noStrike" spc="-1" dirty="0">
              <a:latin typeface="Arial"/>
            </a:endParaRPr>
          </a:p>
          <a:p>
            <a:pPr>
              <a:lnSpc>
                <a:spcPct val="100000"/>
              </a:lnSpc>
              <a:spcBef>
                <a:spcPts val="320"/>
              </a:spcBef>
            </a:pPr>
            <a:r>
              <a:rPr lang="en-IN" sz="1800" b="1" strike="noStrike" spc="-1" dirty="0">
                <a:solidFill>
                  <a:srgbClr val="000000"/>
                </a:solidFill>
                <a:latin typeface="Calibri"/>
                <a:ea typeface="Calibri"/>
              </a:rPr>
              <a:t>Team Leader Name</a:t>
            </a:r>
            <a:r>
              <a:rPr lang="en-IN" sz="1800" b="0" strike="noStrike" spc="-1" dirty="0">
                <a:solidFill>
                  <a:srgbClr val="000000"/>
                </a:solidFill>
                <a:latin typeface="Calibri"/>
                <a:ea typeface="Calibri"/>
              </a:rPr>
              <a:t>: Akshata  Jahagirdar	         </a:t>
            </a:r>
            <a:r>
              <a:rPr lang="en-IN" sz="1800" b="1" strike="noStrike" spc="-1" dirty="0">
                <a:solidFill>
                  <a:srgbClr val="000000"/>
                </a:solidFill>
                <a:latin typeface="Calibri"/>
                <a:ea typeface="Calibri"/>
              </a:rPr>
              <a:t>College Code</a:t>
            </a:r>
            <a:r>
              <a:rPr lang="en-IN" sz="1800" b="0" strike="noStrike" spc="-1" dirty="0">
                <a:solidFill>
                  <a:srgbClr val="000000"/>
                </a:solidFill>
                <a:latin typeface="Calibri"/>
                <a:ea typeface="Calibri"/>
              </a:rPr>
              <a:t>:1-3328028571</a:t>
            </a:r>
            <a:endParaRPr lang="en-IN" sz="1800" b="0" strike="noStrike" spc="-1" dirty="0">
              <a:latin typeface="Arial"/>
            </a:endParaRPr>
          </a:p>
        </p:txBody>
      </p:sp>
      <p:sp>
        <p:nvSpPr>
          <p:cNvPr id="6" name="TextShape 3">
            <a:extLst>
              <a:ext uri="{FF2B5EF4-FFF2-40B4-BE49-F238E27FC236}">
                <a16:creationId xmlns:a16="http://schemas.microsoft.com/office/drawing/2014/main" id="{4257F3B7-5420-4A38-9B63-B5E58EE20C93}"/>
              </a:ext>
            </a:extLst>
          </p:cNvPr>
          <p:cNvSpPr txBox="1"/>
          <p:nvPr/>
        </p:nvSpPr>
        <p:spPr>
          <a:xfrm>
            <a:off x="1711603" y="2295818"/>
            <a:ext cx="8229240" cy="4296960"/>
          </a:xfrm>
          <a:prstGeom prst="rect">
            <a:avLst/>
          </a:prstGeom>
          <a:noFill/>
          <a:ln>
            <a:noFill/>
          </a:ln>
        </p:spPr>
        <p:txBody>
          <a:bodyPr>
            <a:normAutofit/>
          </a:bodyPr>
          <a:lstStyle/>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A server with database consisting of address of images, timestamps (IST and GMT) and name of the satellite is maintained.</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As a new image is added in the database a multi-resolution encoded frame is created by a ‘pre-processing worker’ and then the multi-resolution frame is created and appended to the existing stream. Location of the frame is stored along with the corresponding frame number.</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The heavy computing and the encoding is done at the server. This facilitates smooth , lag free streaming at the run time. </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 The required resolution from the multi-resolution stream is extracted. The transcoded stream is created from the extracted stream while adjusting the frame rate at run time by the ‘display worker’. The display worker is spawned as the end user requests the service.</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The web server authenticates the user. The display worker sends the encoded live stream to the web server. The end user can access the live stream  from the webserver as per requirement sent previously.  </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This web server also caches the previously encoded video of most frequently used speed and resolution.</a:t>
            </a:r>
          </a:p>
          <a:p>
            <a:pPr>
              <a:lnSpc>
                <a:spcPct val="100000"/>
              </a:lnSpc>
              <a:spcBef>
                <a:spcPts val="360"/>
              </a:spcBef>
            </a:pPr>
            <a:endParaRPr lang="en-US" sz="1600" b="0" strike="noStrike" spc="-1" dirty="0">
              <a:solidFill>
                <a:srgbClr val="000000"/>
              </a:solidFill>
              <a:latin typeface="Calibri"/>
            </a:endParaRPr>
          </a:p>
        </p:txBody>
      </p:sp>
      <p:sp>
        <p:nvSpPr>
          <p:cNvPr id="7" name="CustomShape 4">
            <a:extLst>
              <a:ext uri="{FF2B5EF4-FFF2-40B4-BE49-F238E27FC236}">
                <a16:creationId xmlns:a16="http://schemas.microsoft.com/office/drawing/2014/main" id="{C8841A23-EA9D-42A9-9823-E7F68B452415}"/>
              </a:ext>
            </a:extLst>
          </p:cNvPr>
          <p:cNvSpPr/>
          <p:nvPr/>
        </p:nvSpPr>
        <p:spPr>
          <a:xfrm>
            <a:off x="3312163" y="1838618"/>
            <a:ext cx="4799880" cy="50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000" b="1" strike="noStrike" spc="-1" dirty="0">
                <a:solidFill>
                  <a:srgbClr val="000000"/>
                </a:solidFill>
                <a:latin typeface="Calibri"/>
                <a:ea typeface="Calibri"/>
              </a:rPr>
              <a:t>IDEA / SOLUTION / PROTOTYPE</a:t>
            </a:r>
            <a:endParaRPr lang="en-IN" sz="2000" b="0" strike="noStrike" spc="-1" dirty="0">
              <a:latin typeface="Arial"/>
            </a:endParaRPr>
          </a:p>
        </p:txBody>
      </p:sp>
    </p:spTree>
    <p:extLst>
      <p:ext uri="{BB962C8B-B14F-4D97-AF65-F5344CB8AC3E}">
        <p14:creationId xmlns:p14="http://schemas.microsoft.com/office/powerpoint/2010/main" val="39955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55134-CF12-49DE-A15E-07B09BC23D5D}"/>
              </a:ext>
            </a:extLst>
          </p:cNvPr>
          <p:cNvSpPr>
            <a:spLocks noGrp="1"/>
          </p:cNvSpPr>
          <p:nvPr>
            <p:ph idx="1"/>
          </p:nvPr>
        </p:nvSpPr>
        <p:spPr>
          <a:xfrm>
            <a:off x="249382" y="1812174"/>
            <a:ext cx="11546378" cy="4921135"/>
          </a:xfrm>
        </p:spPr>
        <p:txBody>
          <a:bodyPr>
            <a:normAutofit/>
          </a:bodyPr>
          <a:lstStyle/>
          <a:p>
            <a:pPr algn="just">
              <a:buFont typeface="Wingdings" panose="05000000000000000000" pitchFamily="2" charset="2"/>
              <a:buChar char="v"/>
            </a:pPr>
            <a:r>
              <a:rPr lang="en-IN" sz="2400" b="1" dirty="0">
                <a:latin typeface="Bell MT" panose="02020503060305020303" pitchFamily="18" charset="0"/>
              </a:rPr>
              <a:t>New image from the satellite is stored in a folder (say “Satellite Folder”).</a:t>
            </a:r>
          </a:p>
          <a:p>
            <a:pPr marL="0" indent="0" algn="just">
              <a:buNone/>
            </a:pPr>
            <a:endParaRPr lang="en-IN" sz="2400" b="1" dirty="0">
              <a:latin typeface="Bell MT" panose="02020503060305020303" pitchFamily="18" charset="0"/>
            </a:endParaRPr>
          </a:p>
          <a:p>
            <a:pPr algn="just">
              <a:buFont typeface="Wingdings" panose="05000000000000000000" pitchFamily="2" charset="2"/>
              <a:buChar char="v"/>
            </a:pPr>
            <a:r>
              <a:rPr lang="en-IN" sz="2400" b="1" dirty="0">
                <a:latin typeface="Bell MT" panose="02020503060305020303" pitchFamily="18" charset="0"/>
              </a:rPr>
              <a:t>Watchdog keeps a track of the directory and checks whether a  new image is added. If yes , it creates new instance consisting of the image path and database in Django is updated. Watchdog then returns back to keep check again.</a:t>
            </a:r>
          </a:p>
          <a:p>
            <a:pPr marL="0" indent="0" algn="just">
              <a:buNone/>
            </a:pPr>
            <a:endParaRPr lang="en-IN" sz="2400" b="1" dirty="0">
              <a:latin typeface="Bell MT" panose="02020503060305020303" pitchFamily="18" charset="0"/>
            </a:endParaRPr>
          </a:p>
          <a:p>
            <a:pPr algn="just">
              <a:buFont typeface="Wingdings" panose="05000000000000000000" pitchFamily="2" charset="2"/>
              <a:buChar char="v"/>
            </a:pPr>
            <a:r>
              <a:rPr lang="en-IN" sz="2400" b="1" dirty="0">
                <a:latin typeface="Bell MT" panose="02020503060305020303" pitchFamily="18" charset="0"/>
              </a:rPr>
              <a:t>Also, Django then sends different paths (here 16) to FFMPEG, where each of the video present will be updated with the new image.</a:t>
            </a:r>
          </a:p>
        </p:txBody>
      </p:sp>
      <p:sp>
        <p:nvSpPr>
          <p:cNvPr id="8" name="Rectangle 7">
            <a:extLst>
              <a:ext uri="{FF2B5EF4-FFF2-40B4-BE49-F238E27FC236}">
                <a16:creationId xmlns:a16="http://schemas.microsoft.com/office/drawing/2014/main" id="{7B268E04-17C2-4395-BBE2-4E7A0C89C36F}"/>
              </a:ext>
            </a:extLst>
          </p:cNvPr>
          <p:cNvSpPr/>
          <p:nvPr/>
        </p:nvSpPr>
        <p:spPr>
          <a:xfrm>
            <a:off x="3160056" y="478135"/>
            <a:ext cx="57250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BACK END PROCESS</a:t>
            </a:r>
          </a:p>
        </p:txBody>
      </p:sp>
    </p:spTree>
    <p:extLst>
      <p:ext uri="{BB962C8B-B14F-4D97-AF65-F5344CB8AC3E}">
        <p14:creationId xmlns:p14="http://schemas.microsoft.com/office/powerpoint/2010/main" val="24963608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4661</TotalTime>
  <Words>622</Words>
  <Application>Microsoft Office PowerPoint</Application>
  <PresentationFormat>Widescreen</PresentationFormat>
  <Paragraphs>69</Paragraphs>
  <Slides>10</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Bell MT</vt:lpstr>
      <vt:lpstr>Calibri</vt:lpstr>
      <vt:lpstr>Trebuchet MS</vt:lpstr>
      <vt:lpstr>Wingdings</vt:lpstr>
      <vt:lpstr>Wingdings 3</vt:lpstr>
      <vt:lpstr>Facet</vt:lpstr>
      <vt:lpstr>ENABLE CUSTOMIZED ANIMATION OVER THE INTERNET   Problem Code:  #ISR4</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K</dc:creator>
  <cp:lastModifiedBy>M K</cp:lastModifiedBy>
  <cp:revision>173</cp:revision>
  <dcterms:created xsi:type="dcterms:W3CDTF">2018-03-23T04:09:52Z</dcterms:created>
  <dcterms:modified xsi:type="dcterms:W3CDTF">2018-03-26T13:31:45Z</dcterms:modified>
</cp:coreProperties>
</file>