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20884497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3" name="Shape 13"/>
          <p:cNvSpPr txBox="1">
            <a:spLocks noGrp="1"/>
          </p:cNvSpPr>
          <p:nvPr>
            <p:ph type="body" idx="1"/>
          </p:nvPr>
        </p:nvSpPr>
        <p:spPr>
          <a:xfrm>
            <a:off x="457200" y="16002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body" idx="2"/>
          </p:nvPr>
        </p:nvSpPr>
        <p:spPr>
          <a:xfrm>
            <a:off x="4648200" y="16002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0" name="Shape 70"/>
          <p:cNvSpPr txBox="1">
            <a:spLocks noGrp="1"/>
          </p:cNvSpPr>
          <p:nvPr>
            <p:ph type="body" idx="1"/>
          </p:nvPr>
        </p:nvSpPr>
        <p:spPr>
          <a:xfrm rot="5400000">
            <a:off x="2309018" y="-251619"/>
            <a:ext cx="4525963" cy="82296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6" name="Shape 76"/>
          <p:cNvSpPr txBox="1">
            <a:spLocks noGrp="1"/>
          </p:cNvSpPr>
          <p:nvPr>
            <p:ph type="body" idx="1"/>
          </p:nvPr>
        </p:nvSpPr>
        <p:spPr>
          <a:xfrm rot="5400000">
            <a:off x="541338" y="190501"/>
            <a:ext cx="5851525" cy="60198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8"/>
        <p:cNvGrpSpPr/>
        <p:nvPr/>
      </p:nvGrpSpPr>
      <p:grpSpPr>
        <a:xfrm>
          <a:off x="0" y="0"/>
          <a:ext cx="0" cy="0"/>
          <a:chOff x="0" y="0"/>
          <a:chExt cx="0" cy="0"/>
        </a:xfrm>
      </p:grpSpPr>
      <p:sp>
        <p:nvSpPr>
          <p:cNvPr id="19" name="Shape 19"/>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4" name="Shape 24"/>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685800" y="2130425"/>
            <a:ext cx="7772400" cy="1470025"/>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9" name="Shape 29"/>
          <p:cNvSpPr txBox="1">
            <a:spLocks noGrp="1"/>
          </p:cNvSpPr>
          <p:nvPr>
            <p:ph type="subTitle" idx="1"/>
          </p:nvPr>
        </p:nvSpPr>
        <p:spPr>
          <a:xfrm>
            <a:off x="1371600" y="3886200"/>
            <a:ext cx="6400800" cy="1752600"/>
          </a:xfrm>
          <a:prstGeom prst="rect">
            <a:avLst/>
          </a:prstGeom>
          <a:noFill/>
          <a:ln>
            <a:noFill/>
          </a:ln>
        </p:spPr>
        <p:txBody>
          <a:bodyPr wrap="square" lIns="91425" tIns="91425" rIns="91425" bIns="91425" anchor="t" anchorCtr="0"/>
          <a:lstStyle>
            <a:lvl1pPr marL="0" marR="0" lvl="0" indent="0" algn="ctr" rtl="0">
              <a:spcBef>
                <a:spcPts val="640"/>
              </a:spcBef>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5" name="Shape 35"/>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722313" y="4406900"/>
            <a:ext cx="7772400" cy="1362075"/>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1" name="Shape 41"/>
          <p:cNvSpPr txBox="1">
            <a:spLocks noGrp="1"/>
          </p:cNvSpPr>
          <p:nvPr>
            <p:ph type="body" idx="1"/>
          </p:nvPr>
        </p:nvSpPr>
        <p:spPr>
          <a:xfrm>
            <a:off x="722313" y="2906713"/>
            <a:ext cx="7772400" cy="1500187"/>
          </a:xfrm>
          <a:prstGeom prst="rect">
            <a:avLst/>
          </a:prstGeom>
          <a:noFill/>
          <a:ln>
            <a:noFill/>
          </a:ln>
        </p:spPr>
        <p:txBody>
          <a:bodyPr wrap="square" lIns="91425" tIns="91425" rIns="91425" bIns="91425" anchor="b" anchorCtr="0"/>
          <a:lstStyle>
            <a:lvl1pPr marL="0" marR="0" lvl="0" indent="0" algn="l"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7" name="Shape 47"/>
          <p:cNvSpPr txBox="1">
            <a:spLocks noGrp="1"/>
          </p:cNvSpPr>
          <p:nvPr>
            <p:ph type="body" idx="1"/>
          </p:nvPr>
        </p:nvSpPr>
        <p:spPr>
          <a:xfrm>
            <a:off x="457200" y="1535113"/>
            <a:ext cx="4040188"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457200" y="2174875"/>
            <a:ext cx="4040188"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4645025" y="1535113"/>
            <a:ext cx="4041775"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4645025" y="2174875"/>
            <a:ext cx="4041775"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3050"/>
            <a:ext cx="3008313" cy="116205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6" name="Shape 56"/>
          <p:cNvSpPr txBox="1">
            <a:spLocks noGrp="1"/>
          </p:cNvSpPr>
          <p:nvPr>
            <p:ph type="body" idx="1"/>
          </p:nvPr>
        </p:nvSpPr>
        <p:spPr>
          <a:xfrm>
            <a:off x="3575050" y="273050"/>
            <a:ext cx="5111750" cy="585311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792288" y="4800600"/>
            <a:ext cx="5486400" cy="566738"/>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3" name="Shape 63"/>
          <p:cNvSpPr>
            <a:spLocks noGrp="1"/>
          </p:cNvSpPr>
          <p:nvPr>
            <p:ph type="pic" idx="2"/>
          </p:nvPr>
        </p:nvSpPr>
        <p:spPr>
          <a:xfrm>
            <a:off x="1792288" y="612775"/>
            <a:ext cx="5486400" cy="41148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792288" y="5367338"/>
            <a:ext cx="5486400" cy="804862"/>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152400"/>
            <a:ext cx="8229600" cy="411162"/>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a:solidFill>
                  <a:schemeClr val="dk1"/>
                </a:solidFill>
                <a:latin typeface="Calibri"/>
                <a:ea typeface="Calibri"/>
                <a:cs typeface="Calibri"/>
                <a:sym typeface="Calibri"/>
              </a:rPr>
              <a:t>SMART INDIA HACKATHON ‘18</a:t>
            </a:r>
          </a:p>
        </p:txBody>
      </p:sp>
      <p:sp>
        <p:nvSpPr>
          <p:cNvPr id="85" name="Shape 85"/>
          <p:cNvSpPr txBox="1">
            <a:spLocks noGrp="1"/>
          </p:cNvSpPr>
          <p:nvPr>
            <p:ph type="body" idx="1"/>
          </p:nvPr>
        </p:nvSpPr>
        <p:spPr>
          <a:xfrm>
            <a:off x="419100" y="533400"/>
            <a:ext cx="8305800" cy="1479610"/>
          </a:xfrm>
          <a:prstGeom prst="rect">
            <a:avLst/>
          </a:prstGeom>
          <a:noFill/>
          <a:ln>
            <a:noFill/>
          </a:ln>
        </p:spPr>
        <p:txBody>
          <a:bodyPr wrap="square" lIns="91425" tIns="45700" rIns="91425" bIns="45700" anchor="t" anchorCtr="0">
            <a:noAutofit/>
          </a:bodyPr>
          <a:lstStyle/>
          <a:p>
            <a:pPr marL="0" marR="0" lvl="0" indent="-101600" algn="ctr" rtl="0">
              <a:spcBef>
                <a:spcPts val="0"/>
              </a:spcBef>
              <a:spcAft>
                <a:spcPts val="0"/>
              </a:spcAft>
              <a:buClr>
                <a:schemeClr val="dk1"/>
              </a:buClr>
              <a:buSzPts val="1600"/>
              <a:buFont typeface="Arial"/>
              <a:buNone/>
            </a:pPr>
            <a:r>
              <a:rPr lang="en-IN" sz="1600" b="1" i="0" u="none" strike="noStrike" cap="none" dirty="0">
                <a:solidFill>
                  <a:schemeClr val="dk1"/>
                </a:solidFill>
                <a:latin typeface="Calibri"/>
                <a:ea typeface="Calibri"/>
                <a:cs typeface="Calibri"/>
                <a:sym typeface="Calibri"/>
              </a:rPr>
              <a:t>Ministry Category</a:t>
            </a:r>
            <a:r>
              <a:rPr lang="en-IN" sz="1600" b="0" i="0" u="none" strike="noStrike" cap="none" dirty="0">
                <a:solidFill>
                  <a:schemeClr val="dk1"/>
                </a:solidFill>
                <a:latin typeface="Calibri"/>
                <a:ea typeface="Calibri"/>
                <a:cs typeface="Calibri"/>
                <a:sym typeface="Calibri"/>
              </a:rPr>
              <a:t>: Ministry of Defence</a:t>
            </a:r>
          </a:p>
          <a:p>
            <a:pPr marL="0" marR="0" lvl="0" indent="-101600" algn="l" rtl="0">
              <a:spcBef>
                <a:spcPts val="320"/>
              </a:spcBef>
              <a:spcAft>
                <a:spcPts val="0"/>
              </a:spcAft>
              <a:buClr>
                <a:schemeClr val="dk1"/>
              </a:buClr>
              <a:buSzPts val="1600"/>
              <a:buFont typeface="Arial"/>
              <a:buNone/>
            </a:pPr>
            <a:r>
              <a:rPr lang="en-IN" sz="1600" b="1" i="0" u="none" strike="noStrike" cap="none" dirty="0">
                <a:solidFill>
                  <a:schemeClr val="dk1"/>
                </a:solidFill>
                <a:latin typeface="Calibri"/>
                <a:ea typeface="Calibri"/>
                <a:cs typeface="Calibri"/>
                <a:sym typeface="Calibri"/>
              </a:rPr>
              <a:t>Problem Statement</a:t>
            </a:r>
            <a:r>
              <a:rPr lang="en-IN" sz="1600" b="0" i="0" u="none" strike="noStrike" cap="none" dirty="0">
                <a:solidFill>
                  <a:schemeClr val="dk1"/>
                </a:solidFill>
                <a:latin typeface="Calibri"/>
                <a:ea typeface="Calibri"/>
                <a:cs typeface="Calibri"/>
                <a:sym typeface="Calibri"/>
              </a:rPr>
              <a:t>: Prototype/application for whitelisting of USB devices in OFB which can be subsequently used on internet as well as on intranet				</a:t>
            </a:r>
          </a:p>
          <a:p>
            <a:pPr marL="0" marR="0" lvl="0" indent="-101600" algn="l" rtl="0">
              <a:spcBef>
                <a:spcPts val="320"/>
              </a:spcBef>
              <a:spcAft>
                <a:spcPts val="0"/>
              </a:spcAft>
              <a:buClr>
                <a:schemeClr val="dk1"/>
              </a:buClr>
              <a:buSzPts val="1600"/>
              <a:buFont typeface="Arial"/>
              <a:buNone/>
            </a:pPr>
            <a:r>
              <a:rPr lang="en-IN" sz="1600" b="1" i="0" u="none" strike="noStrike" cap="none" dirty="0">
                <a:solidFill>
                  <a:schemeClr val="dk1"/>
                </a:solidFill>
                <a:latin typeface="Calibri"/>
                <a:ea typeface="Calibri"/>
                <a:cs typeface="Calibri"/>
                <a:sym typeface="Calibri"/>
              </a:rPr>
              <a:t>Problem Code</a:t>
            </a:r>
            <a:r>
              <a:rPr lang="en-IN" sz="1600" b="0" i="0" u="none" strike="noStrike" cap="none" dirty="0" smtClean="0">
                <a:solidFill>
                  <a:schemeClr val="dk1"/>
                </a:solidFill>
                <a:latin typeface="Calibri"/>
                <a:ea typeface="Calibri"/>
                <a:cs typeface="Calibri"/>
                <a:sym typeface="Calibri"/>
              </a:rPr>
              <a:t>:  #MOD7</a:t>
            </a:r>
            <a:r>
              <a:rPr lang="en-IN" sz="1600" b="0" i="0" u="none" strike="noStrike" cap="none" dirty="0">
                <a:solidFill>
                  <a:schemeClr val="dk1"/>
                </a:solidFill>
                <a:latin typeface="Calibri"/>
                <a:ea typeface="Calibri"/>
                <a:cs typeface="Calibri"/>
                <a:sym typeface="Calibri"/>
              </a:rPr>
              <a:t>			</a:t>
            </a:r>
            <a:r>
              <a:rPr lang="en-IN" sz="1600" b="1" i="0" u="none" strike="noStrike" cap="none" dirty="0">
                <a:solidFill>
                  <a:schemeClr val="dk1"/>
                </a:solidFill>
                <a:latin typeface="Calibri"/>
                <a:ea typeface="Calibri"/>
                <a:cs typeface="Calibri"/>
                <a:sym typeface="Calibri"/>
              </a:rPr>
              <a:t>Team Name: </a:t>
            </a:r>
          </a:p>
          <a:p>
            <a:pPr marL="0" marR="0" lvl="0" indent="-101600" algn="l" rtl="0">
              <a:spcBef>
                <a:spcPts val="320"/>
              </a:spcBef>
              <a:buClr>
                <a:schemeClr val="dk1"/>
              </a:buClr>
              <a:buSzPts val="1600"/>
              <a:buFont typeface="Arial"/>
              <a:buNone/>
            </a:pPr>
            <a:r>
              <a:rPr lang="en-IN" sz="1600" b="1" i="0" u="none" strike="noStrike" cap="none" dirty="0">
                <a:solidFill>
                  <a:schemeClr val="dk1"/>
                </a:solidFill>
                <a:latin typeface="Calibri"/>
                <a:ea typeface="Calibri"/>
                <a:cs typeface="Calibri"/>
                <a:sym typeface="Calibri"/>
              </a:rPr>
              <a:t>Team Leader Name</a:t>
            </a:r>
            <a:r>
              <a:rPr lang="en-IN" sz="1600" b="0" i="0" u="none" strike="noStrike" cap="none" dirty="0">
                <a:solidFill>
                  <a:schemeClr val="dk1"/>
                </a:solidFill>
                <a:latin typeface="Calibri"/>
                <a:ea typeface="Calibri"/>
                <a:cs typeface="Calibri"/>
                <a:sym typeface="Calibri"/>
              </a:rPr>
              <a:t>: </a:t>
            </a:r>
            <a:r>
              <a:rPr lang="en-IN" sz="1600" b="0" i="0" u="none" strike="noStrike" cap="none" dirty="0" err="1" smtClean="0">
                <a:solidFill>
                  <a:schemeClr val="dk1"/>
                </a:solidFill>
                <a:latin typeface="Calibri"/>
                <a:ea typeface="Calibri"/>
                <a:cs typeface="Calibri"/>
                <a:sym typeface="Calibri"/>
              </a:rPr>
              <a:t>Akshata</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err="1" smtClean="0">
                <a:solidFill>
                  <a:schemeClr val="dk1"/>
                </a:solidFill>
                <a:latin typeface="Calibri"/>
                <a:ea typeface="Calibri"/>
                <a:cs typeface="Calibri"/>
                <a:sym typeface="Calibri"/>
              </a:rPr>
              <a:t>Jahagirdar</a:t>
            </a:r>
            <a:r>
              <a:rPr lang="en-IN" sz="1600" b="0" i="0" u="none" strike="noStrike" cap="none" dirty="0">
                <a:solidFill>
                  <a:schemeClr val="dk1"/>
                </a:solidFill>
                <a:latin typeface="Calibri"/>
                <a:ea typeface="Calibri"/>
                <a:cs typeface="Calibri"/>
                <a:sym typeface="Calibri"/>
              </a:rPr>
              <a:t>		</a:t>
            </a:r>
            <a:r>
              <a:rPr lang="en-IN" sz="1600" b="1" i="0" u="none" strike="noStrike" cap="none" dirty="0">
                <a:solidFill>
                  <a:schemeClr val="dk1"/>
                </a:solidFill>
                <a:latin typeface="Calibri"/>
                <a:ea typeface="Calibri"/>
                <a:cs typeface="Calibri"/>
                <a:sym typeface="Calibri"/>
              </a:rPr>
              <a:t>College Code</a:t>
            </a:r>
            <a:r>
              <a:rPr lang="en-IN" sz="1600" b="0" i="0" u="none" strike="noStrike" cap="none" dirty="0">
                <a:solidFill>
                  <a:schemeClr val="dk1"/>
                </a:solidFill>
                <a:latin typeface="Calibri"/>
                <a:ea typeface="Calibri"/>
                <a:cs typeface="Calibri"/>
                <a:sym typeface="Calibri"/>
              </a:rPr>
              <a:t>:</a:t>
            </a:r>
          </a:p>
        </p:txBody>
      </p:sp>
      <p:sp>
        <p:nvSpPr>
          <p:cNvPr id="86" name="Shape 86"/>
          <p:cNvSpPr txBox="1"/>
          <p:nvPr/>
        </p:nvSpPr>
        <p:spPr>
          <a:xfrm>
            <a:off x="2120900" y="2013010"/>
            <a:ext cx="4800600" cy="40011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IN" sz="2000" b="1" i="0" u="none" strike="noStrike" cap="none">
                <a:solidFill>
                  <a:schemeClr val="dk1"/>
                </a:solidFill>
                <a:latin typeface="Calibri"/>
                <a:ea typeface="Calibri"/>
                <a:cs typeface="Calibri"/>
                <a:sym typeface="Calibri"/>
              </a:rPr>
              <a:t>IDEA / SOLUTION / PROTOTYPE</a:t>
            </a:r>
          </a:p>
        </p:txBody>
      </p:sp>
      <p:sp>
        <p:nvSpPr>
          <p:cNvPr id="87" name="Shape 87"/>
          <p:cNvSpPr/>
          <p:nvPr/>
        </p:nvSpPr>
        <p:spPr>
          <a:xfrm>
            <a:off x="215900" y="2399265"/>
            <a:ext cx="8686800" cy="4247317"/>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Creating  a distributed database with encryption which consists of whitelisted MAC addresses.</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This can be implemented using Blockchain system which provides tamper-proof dataset e.g. – Hyperledger. We will implement encryption on top of blockchain </a:t>
            </a:r>
            <a:r>
              <a:rPr lang="en-IN" sz="1600" b="0" i="0" u="none" strike="noStrike" cap="none" dirty="0" smtClean="0">
                <a:solidFill>
                  <a:schemeClr val="dk1"/>
                </a:solidFill>
                <a:latin typeface="Calibri"/>
                <a:ea typeface="Calibri"/>
                <a:cs typeface="Calibri"/>
                <a:sym typeface="Calibri"/>
              </a:rPr>
              <a:t>infrastructure.</a:t>
            </a:r>
            <a:endParaRPr lang="en-IN" sz="1600" b="0" i="0" u="none" strike="noStrike" cap="none" dirty="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When the storage device is connected to the computer a program will extract the MAC </a:t>
            </a:r>
            <a:r>
              <a:rPr lang="en-IN" sz="1600" b="0" i="0" u="none" strike="noStrike" cap="none" dirty="0" smtClean="0">
                <a:solidFill>
                  <a:schemeClr val="dk1"/>
                </a:solidFill>
                <a:latin typeface="Calibri"/>
                <a:ea typeface="Calibri"/>
                <a:cs typeface="Calibri"/>
                <a:sym typeface="Calibri"/>
              </a:rPr>
              <a:t>address, generate a hash </a:t>
            </a:r>
            <a:r>
              <a:rPr lang="en-IN" sz="1600" b="0" i="0" u="none" strike="noStrike" cap="none" dirty="0">
                <a:solidFill>
                  <a:schemeClr val="dk1"/>
                </a:solidFill>
                <a:latin typeface="Calibri"/>
                <a:ea typeface="Calibri"/>
                <a:cs typeface="Calibri"/>
                <a:sym typeface="Calibri"/>
              </a:rPr>
              <a:t>and </a:t>
            </a:r>
            <a:r>
              <a:rPr lang="en-IN" sz="1600" b="0" i="0" u="none" strike="noStrike" cap="none" dirty="0" smtClean="0">
                <a:solidFill>
                  <a:schemeClr val="dk1"/>
                </a:solidFill>
                <a:latin typeface="Calibri"/>
                <a:ea typeface="Calibri"/>
                <a:cs typeface="Calibri"/>
                <a:sym typeface="Calibri"/>
              </a:rPr>
              <a:t>check </a:t>
            </a:r>
            <a:r>
              <a:rPr lang="en-IN" sz="1600" b="0" i="0" u="none" strike="noStrike" cap="none" dirty="0">
                <a:solidFill>
                  <a:schemeClr val="dk1"/>
                </a:solidFill>
                <a:latin typeface="Calibri"/>
                <a:ea typeface="Calibri"/>
                <a:cs typeface="Calibri"/>
                <a:sym typeface="Calibri"/>
              </a:rPr>
              <a:t>if </a:t>
            </a:r>
            <a:r>
              <a:rPr lang="en-IN" sz="1600" dirty="0" smtClean="0">
                <a:solidFill>
                  <a:schemeClr val="dk1"/>
                </a:solidFill>
                <a:latin typeface="Calibri"/>
                <a:ea typeface="Calibri"/>
                <a:cs typeface="Calibri"/>
                <a:sym typeface="Calibri"/>
              </a:rPr>
              <a:t>hash</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is present </a:t>
            </a:r>
            <a:r>
              <a:rPr lang="en-IN" sz="1600" dirty="0" smtClean="0">
                <a:solidFill>
                  <a:schemeClr val="dk1"/>
                </a:solidFill>
                <a:latin typeface="Calibri"/>
                <a:ea typeface="Calibri"/>
                <a:cs typeface="Calibri"/>
                <a:sym typeface="Calibri"/>
              </a:rPr>
              <a:t>in the local</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database. A local probabilistic database (e.g. like bloom filter) will be used to check if the </a:t>
            </a:r>
            <a:r>
              <a:rPr lang="en-IN" sz="1600" b="0" i="0" u="none" strike="noStrike" cap="none" dirty="0" smtClean="0">
                <a:solidFill>
                  <a:schemeClr val="dk1"/>
                </a:solidFill>
                <a:latin typeface="Calibri"/>
                <a:ea typeface="Calibri"/>
                <a:cs typeface="Calibri"/>
                <a:sym typeface="Calibri"/>
              </a:rPr>
              <a:t>hash of the MAC </a:t>
            </a:r>
            <a:r>
              <a:rPr lang="en-IN" sz="1600" b="0" i="0" u="none" strike="noStrike" cap="none" dirty="0">
                <a:solidFill>
                  <a:schemeClr val="dk1"/>
                </a:solidFill>
                <a:latin typeface="Calibri"/>
                <a:ea typeface="Calibri"/>
                <a:cs typeface="Calibri"/>
                <a:sym typeface="Calibri"/>
              </a:rPr>
              <a:t>address is whi</a:t>
            </a:r>
            <a:r>
              <a:rPr lang="en-IN" sz="1600" dirty="0">
                <a:solidFill>
                  <a:schemeClr val="dk1"/>
                </a:solidFill>
                <a:latin typeface="Calibri"/>
                <a:ea typeface="Calibri"/>
                <a:cs typeface="Calibri"/>
                <a:sym typeface="Calibri"/>
              </a:rPr>
              <a:t>te</a:t>
            </a:r>
            <a:r>
              <a:rPr lang="en-IN" sz="1600" b="0" i="0" u="none" strike="noStrike" cap="none" dirty="0">
                <a:solidFill>
                  <a:schemeClr val="dk1"/>
                </a:solidFill>
                <a:latin typeface="Calibri"/>
                <a:ea typeface="Calibri"/>
                <a:cs typeface="Calibri"/>
                <a:sym typeface="Calibri"/>
              </a:rPr>
              <a:t>listed. If </a:t>
            </a:r>
            <a:r>
              <a:rPr lang="en-IN" sz="1600" dirty="0" smtClean="0">
                <a:solidFill>
                  <a:schemeClr val="dk1"/>
                </a:solidFill>
                <a:latin typeface="Calibri"/>
                <a:ea typeface="Calibri"/>
                <a:cs typeface="Calibri"/>
                <a:sym typeface="Calibri"/>
              </a:rPr>
              <a:t>hash</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is not on the whitelist then the OS event will notify the </a:t>
            </a:r>
            <a:r>
              <a:rPr lang="en-IN" sz="1600" dirty="0" smtClean="0">
                <a:solidFill>
                  <a:schemeClr val="dk1"/>
                </a:solidFill>
                <a:latin typeface="Calibri"/>
                <a:ea typeface="Calibri"/>
                <a:cs typeface="Calibri"/>
                <a:sym typeface="Calibri"/>
              </a:rPr>
              <a:t>admin</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regarding the same and block it. Use of Probabilistic database will </a:t>
            </a:r>
            <a:r>
              <a:rPr lang="en-IN" sz="1600" dirty="0" smtClean="0">
                <a:solidFill>
                  <a:schemeClr val="dk1"/>
                </a:solidFill>
                <a:latin typeface="Calibri"/>
                <a:ea typeface="Calibri"/>
                <a:cs typeface="Calibri"/>
                <a:sym typeface="Calibri"/>
              </a:rPr>
              <a:t>protect</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the system </a:t>
            </a:r>
            <a:r>
              <a:rPr lang="en-IN" sz="1600" b="0" i="0" u="none" strike="noStrike" cap="none" dirty="0" smtClean="0">
                <a:solidFill>
                  <a:schemeClr val="dk1"/>
                </a:solidFill>
                <a:latin typeface="Calibri"/>
                <a:ea typeface="Calibri"/>
                <a:cs typeface="Calibri"/>
                <a:sym typeface="Calibri"/>
              </a:rPr>
              <a:t>working </a:t>
            </a:r>
            <a:r>
              <a:rPr lang="en-IN" sz="1600" b="0" i="0" u="none" strike="noStrike" cap="none" dirty="0">
                <a:solidFill>
                  <a:schemeClr val="dk1"/>
                </a:solidFill>
                <a:latin typeface="Calibri"/>
                <a:ea typeface="Calibri"/>
                <a:cs typeface="Calibri"/>
                <a:sym typeface="Calibri"/>
              </a:rPr>
              <a:t>on internet/intranet </a:t>
            </a:r>
            <a:r>
              <a:rPr lang="en-IN" sz="1600" dirty="0" smtClean="0">
                <a:solidFill>
                  <a:schemeClr val="dk1"/>
                </a:solidFill>
                <a:latin typeface="Calibri"/>
                <a:ea typeface="Calibri"/>
                <a:cs typeface="Calibri"/>
                <a:sym typeface="Calibri"/>
              </a:rPr>
              <a:t>and</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disconnected computers from the unauthorized storage devices. The program used, handles the connectivity of storage devices with the computer.</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Another level of security will be </a:t>
            </a:r>
            <a:r>
              <a:rPr lang="en-IN" sz="1600" dirty="0" smtClean="0">
                <a:solidFill>
                  <a:schemeClr val="dk1"/>
                </a:solidFill>
                <a:latin typeface="Calibri"/>
                <a:ea typeface="Calibri"/>
                <a:cs typeface="Calibri"/>
                <a:sym typeface="Calibri"/>
              </a:rPr>
              <a:t>to create</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an encrypted </a:t>
            </a:r>
            <a:r>
              <a:rPr lang="en-IN" sz="1600" b="0" i="0" u="none" strike="noStrike" cap="none" dirty="0" smtClean="0">
                <a:solidFill>
                  <a:schemeClr val="dk1"/>
                </a:solidFill>
                <a:latin typeface="Calibri"/>
                <a:ea typeface="Calibri"/>
                <a:cs typeface="Calibri"/>
                <a:sym typeface="Calibri"/>
              </a:rPr>
              <a:t>file system </a:t>
            </a:r>
            <a:r>
              <a:rPr lang="en-IN" sz="1600" b="0" i="0" u="none" strike="noStrike" cap="none" dirty="0">
                <a:solidFill>
                  <a:schemeClr val="dk1"/>
                </a:solidFill>
                <a:latin typeface="Calibri"/>
                <a:ea typeface="Calibri"/>
                <a:cs typeface="Calibri"/>
                <a:sym typeface="Calibri"/>
              </a:rPr>
              <a:t>on storage </a:t>
            </a:r>
            <a:r>
              <a:rPr lang="en-IN" sz="1600" b="0" i="0" u="none" strike="noStrike" cap="none" dirty="0" smtClean="0">
                <a:solidFill>
                  <a:schemeClr val="dk1"/>
                </a:solidFill>
                <a:latin typeface="Calibri"/>
                <a:ea typeface="Calibri"/>
                <a:cs typeface="Calibri"/>
                <a:sym typeface="Calibri"/>
              </a:rPr>
              <a:t>device</a:t>
            </a:r>
            <a:r>
              <a:rPr lang="en-IN" sz="1600" dirty="0">
                <a:solidFill>
                  <a:schemeClr val="dk1"/>
                </a:solidFill>
                <a:latin typeface="Calibri"/>
                <a:ea typeface="Calibri"/>
                <a:cs typeface="Calibri"/>
                <a:sym typeface="Calibri"/>
              </a:rPr>
              <a:t> </a:t>
            </a:r>
            <a:r>
              <a:rPr lang="en-IN" sz="1600" dirty="0" smtClean="0">
                <a:solidFill>
                  <a:schemeClr val="dk1"/>
                </a:solidFill>
                <a:latin typeface="Calibri"/>
                <a:ea typeface="Calibri"/>
                <a:cs typeface="Calibri"/>
                <a:sym typeface="Calibri"/>
              </a:rPr>
              <a:t>and  a decryption algorithm for the same on authorized computer. </a:t>
            </a:r>
            <a:r>
              <a:rPr lang="en-IN" sz="1600" b="0" i="0" u="none" strike="noStrike" cap="none" dirty="0" smtClean="0">
                <a:solidFill>
                  <a:schemeClr val="dk1"/>
                </a:solidFill>
                <a:latin typeface="Calibri"/>
                <a:ea typeface="Calibri"/>
                <a:cs typeface="Calibri"/>
                <a:sym typeface="Calibri"/>
              </a:rPr>
              <a:t>This prevents data transfer from authorized storage device to unauthorized computer. File system </a:t>
            </a:r>
            <a:r>
              <a:rPr lang="en-IN" sz="1600" b="0" i="0" u="none" strike="noStrike" cap="none" dirty="0">
                <a:solidFill>
                  <a:schemeClr val="dk1"/>
                </a:solidFill>
                <a:latin typeface="Calibri"/>
                <a:ea typeface="Calibri"/>
                <a:cs typeface="Calibri"/>
                <a:sym typeface="Calibri"/>
              </a:rPr>
              <a:t>will get decrypted automatically when a whitelisted storage device is connected to an authorized computer. If decrypted </a:t>
            </a:r>
            <a:r>
              <a:rPr lang="en-IN" sz="1600" b="0" i="0" u="none" strike="noStrike" cap="none" dirty="0" smtClean="0">
                <a:solidFill>
                  <a:schemeClr val="dk1"/>
                </a:solidFill>
                <a:latin typeface="Calibri"/>
                <a:ea typeface="Calibri"/>
                <a:cs typeface="Calibri"/>
                <a:sym typeface="Calibri"/>
              </a:rPr>
              <a:t>correctly, only then </a:t>
            </a:r>
            <a:r>
              <a:rPr lang="en-IN" sz="1600" b="0" i="0" u="none" strike="noStrike" cap="none" dirty="0">
                <a:solidFill>
                  <a:schemeClr val="dk1"/>
                </a:solidFill>
                <a:latin typeface="Calibri"/>
                <a:ea typeface="Calibri"/>
                <a:cs typeface="Calibri"/>
                <a:sym typeface="Calibri"/>
              </a:rPr>
              <a:t>data transfer or access between storage device and computer is possible</a:t>
            </a:r>
            <a:r>
              <a:rPr lang="en-IN" sz="1600" b="0" i="0" u="none" strike="noStrike" cap="none" dirty="0" smtClean="0">
                <a:solidFill>
                  <a:schemeClr val="dk1"/>
                </a:solidFill>
                <a:latin typeface="Calibri"/>
                <a:ea typeface="Calibri"/>
                <a:cs typeface="Calibri"/>
                <a:sym typeface="Calibri"/>
              </a:rPr>
              <a:t>. </a:t>
            </a:r>
            <a:endParaRPr lang="en-IN" sz="16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p:nvPr/>
        </p:nvSpPr>
        <p:spPr>
          <a:xfrm>
            <a:off x="177800" y="280249"/>
            <a:ext cx="8839200" cy="2284655"/>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encrypted </a:t>
            </a:r>
            <a:r>
              <a:rPr lang="en-IN" sz="1600" b="0" i="0" u="none" strike="noStrike" cap="none" dirty="0" smtClean="0">
                <a:solidFill>
                  <a:schemeClr val="dk1"/>
                </a:solidFill>
                <a:latin typeface="Calibri"/>
                <a:ea typeface="Calibri"/>
                <a:cs typeface="Calibri"/>
                <a:sym typeface="Calibri"/>
              </a:rPr>
              <a:t>file system </a:t>
            </a:r>
            <a:r>
              <a:rPr lang="en-IN" sz="1600" b="0" i="0" u="none" strike="noStrike" cap="none" dirty="0">
                <a:solidFill>
                  <a:schemeClr val="dk1"/>
                </a:solidFill>
                <a:latin typeface="Calibri"/>
                <a:ea typeface="Calibri"/>
                <a:cs typeface="Calibri"/>
                <a:sym typeface="Calibri"/>
              </a:rPr>
              <a:t>will be created on the storage device when it is connected to the blockchain system for the first time for registration on the database. </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computers which are offline </a:t>
            </a:r>
            <a:r>
              <a:rPr lang="en-IN" sz="1600" b="0" i="0" u="none" strike="noStrike" cap="none" dirty="0" smtClean="0">
                <a:solidFill>
                  <a:schemeClr val="dk1"/>
                </a:solidFill>
                <a:latin typeface="Calibri"/>
                <a:ea typeface="Calibri"/>
                <a:cs typeface="Calibri"/>
                <a:sym typeface="Calibri"/>
              </a:rPr>
              <a:t>will also use </a:t>
            </a:r>
            <a:r>
              <a:rPr lang="en-IN" sz="1600" b="0" i="0" u="none" strike="noStrike" cap="none" dirty="0">
                <a:solidFill>
                  <a:schemeClr val="dk1"/>
                </a:solidFill>
                <a:latin typeface="Calibri"/>
                <a:ea typeface="Calibri"/>
                <a:cs typeface="Calibri"/>
                <a:sym typeface="Calibri"/>
              </a:rPr>
              <a:t>a probabilistic database of authorized MAC addresses (e.g. like Bloom filter). The driver program on the computer will check the storage device against this probabilistic database. The driver program will block the devices which are not on the whitelist. </a:t>
            </a:r>
          </a:p>
          <a:p>
            <a:pPr marL="285750" lvl="0" indent="-285750">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Bloom filter database will be updated when it is connected to the internet </a:t>
            </a:r>
            <a:r>
              <a:rPr lang="en-IN" sz="1600" b="0" i="0" u="none" strike="noStrike" cap="none" dirty="0" smtClean="0">
                <a:solidFill>
                  <a:schemeClr val="dk1"/>
                </a:solidFill>
                <a:latin typeface="Calibri"/>
                <a:ea typeface="Calibri"/>
                <a:cs typeface="Calibri"/>
                <a:sym typeface="Calibri"/>
              </a:rPr>
              <a:t>periodically</a:t>
            </a:r>
            <a:r>
              <a:rPr lang="en-IN" sz="1600" dirty="0" smtClean="0">
                <a:solidFill>
                  <a:schemeClr val="dk1"/>
                </a:solidFill>
                <a:latin typeface="Calibri"/>
                <a:ea typeface="Calibri"/>
                <a:cs typeface="Calibri"/>
                <a:sym typeface="Calibri"/>
              </a:rPr>
              <a:t>. To update, the whole database is not replaced, instead the delta i.e. difference between the existing database on the Bloom filter and the local database is found and then added to the database of Bloom filter.</a:t>
            </a:r>
          </a:p>
          <a:p>
            <a:pPr marL="285750" lvl="0" indent="-285750">
              <a:buClr>
                <a:schemeClr val="dk1"/>
              </a:buClr>
              <a:buSzPts val="1800"/>
              <a:buFont typeface="Arial"/>
              <a:buChar char="•"/>
            </a:pPr>
            <a:endParaRPr lang="en-IN" sz="1600" b="0" i="0" u="none" strike="noStrike" cap="none" dirty="0">
              <a:solidFill>
                <a:schemeClr val="dk1"/>
              </a:solidFill>
              <a:latin typeface="Calibri"/>
              <a:ea typeface="Calibri"/>
              <a:cs typeface="Calibri"/>
              <a:sym typeface="Calibri"/>
            </a:endParaRPr>
          </a:p>
          <a:p>
            <a:pPr marL="285750" lvl="0" indent="-285750">
              <a:buClr>
                <a:schemeClr val="dk1"/>
              </a:buClr>
              <a:buSzPts val="1800"/>
              <a:buFont typeface="Arial"/>
              <a:buChar char="•"/>
            </a:pPr>
            <a:endParaRPr lang="en-IN" sz="1600" b="0" i="0" u="none" strike="noStrike" cap="none" dirty="0">
              <a:solidFill>
                <a:schemeClr val="dk1"/>
              </a:solidFill>
              <a:latin typeface="Calibri"/>
              <a:ea typeface="Calibri"/>
              <a:cs typeface="Calibri"/>
              <a:sym typeface="Calibri"/>
            </a:endParaRPr>
          </a:p>
        </p:txBody>
      </p:sp>
      <p:sp>
        <p:nvSpPr>
          <p:cNvPr id="93" name="Shape 93"/>
          <p:cNvSpPr txBox="1"/>
          <p:nvPr/>
        </p:nvSpPr>
        <p:spPr>
          <a:xfrm>
            <a:off x="482600" y="2564904"/>
            <a:ext cx="8229600" cy="346074"/>
          </a:xfrm>
          <a:prstGeom prst="rect">
            <a:avLst/>
          </a:prstGeom>
          <a:noFill/>
          <a:ln>
            <a:noFill/>
          </a:ln>
        </p:spPr>
        <p:txBody>
          <a:bodyPr wrap="square" lIns="91425" tIns="45700" rIns="91425" bIns="45700" anchor="t" anchorCtr="0">
            <a:noAutofit/>
          </a:bodyPr>
          <a:lstStyle/>
          <a:p>
            <a:pPr marL="0" marR="0" lvl="0" indent="-127000" algn="ctr" rtl="0">
              <a:spcBef>
                <a:spcPts val="0"/>
              </a:spcBef>
              <a:buClr>
                <a:schemeClr val="dk1"/>
              </a:buClr>
              <a:buSzPts val="2000"/>
              <a:buFont typeface="Calibri"/>
              <a:buNone/>
            </a:pPr>
            <a:r>
              <a:rPr lang="en-IN" sz="2000" b="1" i="0" u="none" strike="noStrike" cap="none" dirty="0" smtClean="0">
                <a:solidFill>
                  <a:schemeClr val="dk1"/>
                </a:solidFill>
                <a:latin typeface="Calibri"/>
                <a:ea typeface="Calibri"/>
                <a:cs typeface="Calibri"/>
                <a:sym typeface="Calibri"/>
              </a:rPr>
              <a:t>TECHNOLOGY </a:t>
            </a:r>
            <a:r>
              <a:rPr lang="en-IN" sz="2000" b="1" i="0" u="none" strike="noStrike" cap="none" dirty="0">
                <a:solidFill>
                  <a:schemeClr val="dk1"/>
                </a:solidFill>
                <a:latin typeface="Calibri"/>
                <a:ea typeface="Calibri"/>
                <a:cs typeface="Calibri"/>
                <a:sym typeface="Calibri"/>
              </a:rPr>
              <a:t>STACK</a:t>
            </a:r>
          </a:p>
        </p:txBody>
      </p:sp>
      <p:sp>
        <p:nvSpPr>
          <p:cNvPr id="94" name="Shape 94"/>
          <p:cNvSpPr txBox="1"/>
          <p:nvPr/>
        </p:nvSpPr>
        <p:spPr>
          <a:xfrm>
            <a:off x="114300" y="2910978"/>
            <a:ext cx="8826499" cy="1598142"/>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dirty="0" smtClean="0">
                <a:solidFill>
                  <a:schemeClr val="dk1"/>
                </a:solidFill>
                <a:latin typeface="Calibri"/>
                <a:ea typeface="Calibri"/>
                <a:cs typeface="Calibri"/>
                <a:sym typeface="Calibri"/>
              </a:rPr>
              <a:t>Open </a:t>
            </a:r>
            <a:r>
              <a:rPr lang="en-IN" sz="1600" dirty="0">
                <a:solidFill>
                  <a:schemeClr val="dk1"/>
                </a:solidFill>
                <a:latin typeface="Calibri"/>
                <a:ea typeface="Calibri"/>
                <a:cs typeface="Calibri"/>
                <a:sym typeface="Calibri"/>
              </a:rPr>
              <a:t>Source</a:t>
            </a:r>
            <a:r>
              <a:rPr lang="en-IN" sz="1600" b="0" i="0" u="none" strike="noStrike" cap="none" dirty="0">
                <a:solidFill>
                  <a:schemeClr val="dk1"/>
                </a:solidFill>
                <a:latin typeface="Calibri"/>
                <a:ea typeface="Calibri"/>
                <a:cs typeface="Calibri"/>
                <a:sym typeface="Calibri"/>
              </a:rPr>
              <a:t> Blockchain distributed database </a:t>
            </a:r>
            <a:r>
              <a:rPr lang="en-IN" sz="1600" b="0" i="0" u="none" strike="noStrike" cap="none" dirty="0" smtClean="0">
                <a:solidFill>
                  <a:schemeClr val="dk1"/>
                </a:solidFill>
                <a:latin typeface="Calibri"/>
                <a:ea typeface="Calibri"/>
                <a:cs typeface="Calibri"/>
                <a:sym typeface="Calibri"/>
              </a:rPr>
              <a:t>like </a:t>
            </a:r>
            <a:r>
              <a:rPr lang="en-IN" sz="1600" dirty="0" smtClean="0">
                <a:solidFill>
                  <a:schemeClr val="dk1"/>
                </a:solidFill>
                <a:latin typeface="Calibri"/>
                <a:ea typeface="Calibri"/>
                <a:cs typeface="Calibri"/>
                <a:sym typeface="Calibri"/>
              </a:rPr>
              <a:t>Hyperledger</a:t>
            </a:r>
            <a:endParaRPr lang="en-IN" sz="1600" b="0" i="0" u="none" strike="noStrike" cap="none" dirty="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Browser </a:t>
            </a:r>
            <a:r>
              <a:rPr lang="en-IN" sz="1600" b="0" i="0" u="none" strike="noStrike" cap="none" dirty="0" smtClean="0">
                <a:solidFill>
                  <a:schemeClr val="dk1"/>
                </a:solidFill>
                <a:latin typeface="Calibri"/>
                <a:ea typeface="Calibri"/>
                <a:cs typeface="Calibri"/>
                <a:sym typeface="Calibri"/>
              </a:rPr>
              <a:t>based front-end for admin</a:t>
            </a:r>
            <a:endParaRPr lang="en-IN" sz="1600" b="0" i="0" u="none" strike="noStrike" cap="none" dirty="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Windows service for </a:t>
            </a:r>
            <a:r>
              <a:rPr lang="en-IN" sz="1600" b="0" i="0" u="none" strike="noStrike" cap="none" dirty="0" smtClean="0">
                <a:solidFill>
                  <a:schemeClr val="dk1"/>
                </a:solidFill>
                <a:latin typeface="Calibri"/>
                <a:ea typeface="Calibri"/>
                <a:cs typeface="Calibri"/>
                <a:sym typeface="Calibri"/>
              </a:rPr>
              <a:t>detecting/blocking connected USB </a:t>
            </a:r>
            <a:r>
              <a:rPr lang="en-IN" sz="1600" b="0" i="0" u="none" strike="noStrike" cap="none" dirty="0">
                <a:solidFill>
                  <a:schemeClr val="dk1"/>
                </a:solidFill>
                <a:latin typeface="Calibri"/>
                <a:ea typeface="Calibri"/>
                <a:cs typeface="Calibri"/>
                <a:sym typeface="Calibri"/>
              </a:rPr>
              <a:t>storage device</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E-mail / SMS notification </a:t>
            </a:r>
            <a:r>
              <a:rPr lang="en-IN" sz="1600" b="0" i="0" u="none" strike="noStrike" cap="none" dirty="0" smtClean="0">
                <a:solidFill>
                  <a:schemeClr val="dk1"/>
                </a:solidFill>
                <a:latin typeface="Calibri"/>
                <a:ea typeface="Calibri"/>
                <a:cs typeface="Calibri"/>
                <a:sym typeface="Calibri"/>
              </a:rPr>
              <a:t>service</a:t>
            </a:r>
          </a:p>
          <a:p>
            <a:pPr marL="285750" marR="0" lvl="0" indent="-285750" algn="l" rtl="0">
              <a:spcBef>
                <a:spcPts val="0"/>
              </a:spcBef>
              <a:buClr>
                <a:schemeClr val="dk1"/>
              </a:buClr>
              <a:buSzPts val="1800"/>
              <a:buFont typeface="Arial"/>
              <a:buChar char="•"/>
            </a:pPr>
            <a:r>
              <a:rPr lang="en-IN" sz="1600" dirty="0" smtClean="0">
                <a:solidFill>
                  <a:schemeClr val="dk1"/>
                </a:solidFill>
                <a:latin typeface="Calibri"/>
                <a:ea typeface="Calibri"/>
                <a:cs typeface="Calibri"/>
                <a:sym typeface="Calibri"/>
              </a:rPr>
              <a:t>Language used: Go / Rust, Python</a:t>
            </a:r>
            <a:endParaRPr lang="en-IN" sz="1600" b="0" i="0" u="none" strike="noStrike" cap="none" dirty="0">
              <a:solidFill>
                <a:schemeClr val="dk1"/>
              </a:solidFill>
              <a:latin typeface="Calibri"/>
              <a:ea typeface="Calibri"/>
              <a:cs typeface="Calibri"/>
              <a:sym typeface="Calibri"/>
            </a:endParaRPr>
          </a:p>
        </p:txBody>
      </p:sp>
      <p:sp>
        <p:nvSpPr>
          <p:cNvPr id="95" name="Shape 95"/>
          <p:cNvSpPr txBox="1"/>
          <p:nvPr/>
        </p:nvSpPr>
        <p:spPr>
          <a:xfrm>
            <a:off x="393699" y="4597635"/>
            <a:ext cx="8229600" cy="406637"/>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smtClean="0">
                <a:solidFill>
                  <a:schemeClr val="dk1"/>
                </a:solidFill>
                <a:latin typeface="Calibri"/>
                <a:ea typeface="Calibri"/>
                <a:cs typeface="Calibri"/>
                <a:sym typeface="Calibri"/>
              </a:rPr>
              <a:t>DEPENDENCIES </a:t>
            </a:r>
            <a:r>
              <a:rPr lang="en-IN" sz="2000" b="1" i="0" u="none" strike="noStrike" cap="none" dirty="0">
                <a:solidFill>
                  <a:schemeClr val="dk1"/>
                </a:solidFill>
                <a:latin typeface="Calibri"/>
                <a:ea typeface="Calibri"/>
                <a:cs typeface="Calibri"/>
                <a:sym typeface="Calibri"/>
              </a:rPr>
              <a:t>/ SHOW STOPPER</a:t>
            </a:r>
          </a:p>
        </p:txBody>
      </p:sp>
      <p:sp>
        <p:nvSpPr>
          <p:cNvPr id="96" name="Shape 96"/>
          <p:cNvSpPr/>
          <p:nvPr/>
        </p:nvSpPr>
        <p:spPr>
          <a:xfrm>
            <a:off x="114300" y="5105400"/>
            <a:ext cx="8839199" cy="1477328"/>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Probabilistic data structures are not 100% accurate. In extremely rare case authorized device may get blocked if computer is offline</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offline devices have to be connected to the internet or intranet for updating it </a:t>
            </a:r>
            <a:r>
              <a:rPr lang="en-IN" sz="1600" dirty="0">
                <a:solidFill>
                  <a:schemeClr val="dk1"/>
                </a:solidFill>
                <a:latin typeface="Calibri"/>
                <a:ea typeface="Calibri"/>
                <a:cs typeface="Calibri"/>
                <a:sym typeface="Calibri"/>
              </a:rPr>
              <a:t>periodically</a:t>
            </a:r>
            <a:r>
              <a:rPr lang="en-IN" sz="1600" b="0" i="0" u="none" strike="noStrike" cap="none" dirty="0">
                <a:solidFill>
                  <a:schemeClr val="dk1"/>
                </a:solidFill>
                <a:latin typeface="Calibri"/>
                <a:ea typeface="Calibri"/>
                <a:cs typeface="Calibri"/>
                <a:sym typeface="Calibri"/>
              </a:rPr>
              <a:t>. This can give access to the devices which have been removed from the whitelist and won’t give access to the newly added devices.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87302" y="274638"/>
            <a:ext cx="2320801" cy="1006222"/>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smtClean="0">
                <a:solidFill>
                  <a:schemeClr val="dk1"/>
                </a:solidFill>
                <a:latin typeface="Calibri"/>
                <a:ea typeface="Calibri"/>
                <a:cs typeface="Calibri"/>
                <a:sym typeface="Calibri"/>
              </a:rPr>
              <a:t>FLOWCHARTS / USE-CASE</a:t>
            </a:r>
            <a:endParaRPr lang="en-IN" sz="2000" b="1" i="0" u="none" strike="noStrike" cap="none" dirty="0">
              <a:solidFill>
                <a:schemeClr val="dk1"/>
              </a:solidFill>
              <a:latin typeface="Calibri"/>
              <a:ea typeface="Calibri"/>
              <a:cs typeface="Calibri"/>
              <a:sym typeface="Calibri"/>
            </a:endParaRPr>
          </a:p>
        </p:txBody>
      </p:sp>
      <p:sp>
        <p:nvSpPr>
          <p:cNvPr id="102" name="Shape 102"/>
          <p:cNvSpPr txBox="1"/>
          <p:nvPr/>
        </p:nvSpPr>
        <p:spPr>
          <a:xfrm>
            <a:off x="457200" y="457200"/>
            <a:ext cx="2362200" cy="5847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b="1" i="0" u="none" strike="noStrike" cap="none">
                <a:solidFill>
                  <a:schemeClr val="dk1"/>
                </a:solidFill>
                <a:latin typeface="Calibri"/>
                <a:ea typeface="Calibri"/>
                <a:cs typeface="Calibri"/>
                <a:sym typeface="Calibri"/>
              </a:rPr>
              <a:t>User</a:t>
            </a:r>
            <a:r>
              <a:rPr lang="en-IN" sz="1600" b="0" i="0" u="none" strike="noStrike" cap="none">
                <a:solidFill>
                  <a:schemeClr val="dk1"/>
                </a:solidFill>
                <a:latin typeface="Calibri"/>
                <a:ea typeface="Calibri"/>
                <a:cs typeface="Calibri"/>
                <a:sym typeface="Calibri"/>
              </a:rPr>
              <a:t> machine with storage device connected</a:t>
            </a:r>
          </a:p>
        </p:txBody>
      </p:sp>
      <p:sp>
        <p:nvSpPr>
          <p:cNvPr id="103" name="Shape 103"/>
          <p:cNvSpPr txBox="1"/>
          <p:nvPr/>
        </p:nvSpPr>
        <p:spPr>
          <a:xfrm>
            <a:off x="469900" y="1384300"/>
            <a:ext cx="37211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Acquire mac address of the storage device</a:t>
            </a:r>
          </a:p>
        </p:txBody>
      </p:sp>
      <p:sp>
        <p:nvSpPr>
          <p:cNvPr id="104" name="Shape 104"/>
          <p:cNvSpPr txBox="1"/>
          <p:nvPr/>
        </p:nvSpPr>
        <p:spPr>
          <a:xfrm>
            <a:off x="457200" y="2065179"/>
            <a:ext cx="30353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Calculate hash of </a:t>
            </a:r>
            <a:r>
              <a:rPr lang="en-IN" sz="1600" dirty="0" smtClean="0">
                <a:solidFill>
                  <a:schemeClr val="dk1"/>
                </a:solidFill>
                <a:latin typeface="Calibri"/>
                <a:ea typeface="Calibri"/>
                <a:cs typeface="Calibri"/>
                <a:sym typeface="Calibri"/>
              </a:rPr>
              <a:t>the mac address</a:t>
            </a:r>
            <a:endParaRPr lang="en-IN" sz="1600" dirty="0">
              <a:solidFill>
                <a:schemeClr val="dk1"/>
              </a:solidFill>
              <a:latin typeface="Calibri"/>
              <a:ea typeface="Calibri"/>
              <a:cs typeface="Calibri"/>
              <a:sym typeface="Calibri"/>
            </a:endParaRPr>
          </a:p>
        </p:txBody>
      </p:sp>
      <p:sp>
        <p:nvSpPr>
          <p:cNvPr id="105" name="Shape 105"/>
          <p:cNvSpPr txBox="1"/>
          <p:nvPr/>
        </p:nvSpPr>
        <p:spPr>
          <a:xfrm>
            <a:off x="469899" y="2790110"/>
            <a:ext cx="2429687" cy="830997"/>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Query to check the existence of hash in </a:t>
            </a:r>
            <a:r>
              <a:rPr lang="en-IN" sz="1600" dirty="0" smtClean="0">
                <a:solidFill>
                  <a:schemeClr val="dk1"/>
                </a:solidFill>
                <a:latin typeface="Calibri"/>
                <a:ea typeface="Calibri"/>
                <a:cs typeface="Calibri"/>
                <a:sym typeface="Calibri"/>
              </a:rPr>
              <a:t>the probabilistic database</a:t>
            </a:r>
            <a:endParaRPr lang="en-IN" sz="1600" dirty="0">
              <a:solidFill>
                <a:schemeClr val="dk1"/>
              </a:solidFill>
              <a:latin typeface="Calibri"/>
              <a:ea typeface="Calibri"/>
              <a:cs typeface="Calibri"/>
              <a:sym typeface="Calibri"/>
            </a:endParaRPr>
          </a:p>
        </p:txBody>
      </p:sp>
      <p:sp>
        <p:nvSpPr>
          <p:cNvPr id="107" name="Shape 107"/>
          <p:cNvSpPr txBox="1"/>
          <p:nvPr/>
        </p:nvSpPr>
        <p:spPr>
          <a:xfrm>
            <a:off x="1195387" y="4191000"/>
            <a:ext cx="111125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If it exists?</a:t>
            </a:r>
          </a:p>
        </p:txBody>
      </p:sp>
      <p:sp>
        <p:nvSpPr>
          <p:cNvPr id="108" name="Shape 108"/>
          <p:cNvSpPr txBox="1"/>
          <p:nvPr/>
        </p:nvSpPr>
        <p:spPr>
          <a:xfrm>
            <a:off x="3492500" y="4191000"/>
            <a:ext cx="6858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Block</a:t>
            </a:r>
          </a:p>
        </p:txBody>
      </p:sp>
      <p:sp>
        <p:nvSpPr>
          <p:cNvPr id="109" name="Shape 109"/>
          <p:cNvSpPr txBox="1"/>
          <p:nvPr/>
        </p:nvSpPr>
        <p:spPr>
          <a:xfrm>
            <a:off x="482600" y="4927262"/>
            <a:ext cx="1425575"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File decryption</a:t>
            </a:r>
          </a:p>
        </p:txBody>
      </p:sp>
      <p:sp>
        <p:nvSpPr>
          <p:cNvPr id="110" name="Shape 110"/>
          <p:cNvSpPr txBox="1"/>
          <p:nvPr/>
        </p:nvSpPr>
        <p:spPr>
          <a:xfrm>
            <a:off x="893762" y="5612318"/>
            <a:ext cx="2162176"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Successful  decryption?</a:t>
            </a:r>
          </a:p>
        </p:txBody>
      </p:sp>
      <p:sp>
        <p:nvSpPr>
          <p:cNvPr id="111" name="Shape 111"/>
          <p:cNvSpPr txBox="1"/>
          <p:nvPr/>
        </p:nvSpPr>
        <p:spPr>
          <a:xfrm>
            <a:off x="469900" y="6312692"/>
            <a:ext cx="19050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Allow data transfer</a:t>
            </a:r>
          </a:p>
        </p:txBody>
      </p:sp>
      <p:cxnSp>
        <p:nvCxnSpPr>
          <p:cNvPr id="113" name="Shape 113"/>
          <p:cNvCxnSpPr>
            <a:stCxn id="102" idx="2"/>
          </p:cNvCxnSpPr>
          <p:nvPr/>
        </p:nvCxnSpPr>
        <p:spPr>
          <a:xfrm>
            <a:off x="1638300" y="1041975"/>
            <a:ext cx="0" cy="342300"/>
          </a:xfrm>
          <a:prstGeom prst="straightConnector1">
            <a:avLst/>
          </a:prstGeom>
          <a:noFill/>
          <a:ln w="9525" cap="flat" cmpd="sng">
            <a:solidFill>
              <a:schemeClr val="dk1"/>
            </a:solidFill>
            <a:prstDash val="solid"/>
            <a:round/>
            <a:headEnd type="none" w="med" len="med"/>
            <a:tailEnd type="stealth" w="lg" len="lg"/>
          </a:ln>
        </p:spPr>
      </p:cxnSp>
      <p:cxnSp>
        <p:nvCxnSpPr>
          <p:cNvPr id="114" name="Shape 114"/>
          <p:cNvCxnSpPr/>
          <p:nvPr/>
        </p:nvCxnSpPr>
        <p:spPr>
          <a:xfrm>
            <a:off x="1638300" y="1722854"/>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15" name="Shape 115"/>
          <p:cNvCxnSpPr/>
          <p:nvPr/>
        </p:nvCxnSpPr>
        <p:spPr>
          <a:xfrm>
            <a:off x="1581150" y="2403733"/>
            <a:ext cx="0" cy="386377"/>
          </a:xfrm>
          <a:prstGeom prst="straightConnector1">
            <a:avLst/>
          </a:prstGeom>
          <a:noFill/>
          <a:ln w="9525" cap="flat" cmpd="sng">
            <a:solidFill>
              <a:schemeClr val="dk1"/>
            </a:solidFill>
            <a:prstDash val="solid"/>
            <a:round/>
            <a:headEnd type="none" w="med" len="med"/>
            <a:tailEnd type="stealth" w="lg" len="lg"/>
          </a:ln>
        </p:spPr>
      </p:cxnSp>
      <p:cxnSp>
        <p:nvCxnSpPr>
          <p:cNvPr id="117" name="Shape 117"/>
          <p:cNvCxnSpPr/>
          <p:nvPr/>
        </p:nvCxnSpPr>
        <p:spPr>
          <a:xfrm>
            <a:off x="1598612" y="3614935"/>
            <a:ext cx="0" cy="569893"/>
          </a:xfrm>
          <a:prstGeom prst="straightConnector1">
            <a:avLst/>
          </a:prstGeom>
          <a:noFill/>
          <a:ln w="9525" cap="flat" cmpd="sng">
            <a:solidFill>
              <a:schemeClr val="dk1"/>
            </a:solidFill>
            <a:prstDash val="solid"/>
            <a:round/>
            <a:headEnd type="none" w="med" len="med"/>
            <a:tailEnd type="stealth" w="lg" len="lg"/>
          </a:ln>
        </p:spPr>
      </p:cxnSp>
      <p:cxnSp>
        <p:nvCxnSpPr>
          <p:cNvPr id="119" name="Shape 119"/>
          <p:cNvCxnSpPr>
            <a:stCxn id="107" idx="3"/>
            <a:endCxn id="108" idx="1"/>
          </p:cNvCxnSpPr>
          <p:nvPr/>
        </p:nvCxnSpPr>
        <p:spPr>
          <a:xfrm>
            <a:off x="2306637" y="4360277"/>
            <a:ext cx="1185900" cy="0"/>
          </a:xfrm>
          <a:prstGeom prst="straightConnector1">
            <a:avLst/>
          </a:prstGeom>
          <a:noFill/>
          <a:ln w="9525" cap="flat" cmpd="sng">
            <a:solidFill>
              <a:schemeClr val="dk1"/>
            </a:solidFill>
            <a:prstDash val="solid"/>
            <a:round/>
            <a:headEnd type="none" w="med" len="med"/>
            <a:tailEnd type="stealth" w="lg" len="lg"/>
          </a:ln>
        </p:spPr>
      </p:cxnSp>
      <p:cxnSp>
        <p:nvCxnSpPr>
          <p:cNvPr id="120" name="Shape 120"/>
          <p:cNvCxnSpPr/>
          <p:nvPr/>
        </p:nvCxnSpPr>
        <p:spPr>
          <a:xfrm>
            <a:off x="1598612" y="4529554"/>
            <a:ext cx="0" cy="397708"/>
          </a:xfrm>
          <a:prstGeom prst="straightConnector1">
            <a:avLst/>
          </a:prstGeom>
          <a:noFill/>
          <a:ln w="9525" cap="flat" cmpd="sng">
            <a:solidFill>
              <a:schemeClr val="dk1"/>
            </a:solidFill>
            <a:prstDash val="solid"/>
            <a:round/>
            <a:headEnd type="none" w="med" len="med"/>
            <a:tailEnd type="stealth" w="lg" len="lg"/>
          </a:ln>
        </p:spPr>
      </p:cxnSp>
      <p:cxnSp>
        <p:nvCxnSpPr>
          <p:cNvPr id="121" name="Shape 121"/>
          <p:cNvCxnSpPr/>
          <p:nvPr/>
        </p:nvCxnSpPr>
        <p:spPr>
          <a:xfrm>
            <a:off x="1600200" y="5265816"/>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22" name="Shape 122"/>
          <p:cNvCxnSpPr/>
          <p:nvPr/>
        </p:nvCxnSpPr>
        <p:spPr>
          <a:xfrm>
            <a:off x="1638300" y="5970367"/>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23" name="Shape 123"/>
          <p:cNvCxnSpPr>
            <a:stCxn id="110" idx="3"/>
            <a:endCxn id="108" idx="2"/>
          </p:cNvCxnSpPr>
          <p:nvPr/>
        </p:nvCxnSpPr>
        <p:spPr>
          <a:xfrm rot="10800000" flipH="1">
            <a:off x="3055938" y="4529695"/>
            <a:ext cx="779400" cy="1251900"/>
          </a:xfrm>
          <a:prstGeom prst="straightConnector1">
            <a:avLst/>
          </a:prstGeom>
          <a:noFill/>
          <a:ln w="9525" cap="flat" cmpd="sng">
            <a:solidFill>
              <a:schemeClr val="dk1"/>
            </a:solidFill>
            <a:prstDash val="solid"/>
            <a:round/>
            <a:headEnd type="none" w="med" len="med"/>
            <a:tailEnd type="stealth" w="lg" len="lg"/>
          </a:ln>
        </p:spPr>
      </p:cxnSp>
      <p:sp>
        <p:nvSpPr>
          <p:cNvPr id="124" name="Shape 124"/>
          <p:cNvSpPr txBox="1"/>
          <p:nvPr/>
        </p:nvSpPr>
        <p:spPr>
          <a:xfrm>
            <a:off x="936624" y="4567654"/>
            <a:ext cx="563563"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800">
                <a:solidFill>
                  <a:schemeClr val="dk1"/>
                </a:solidFill>
                <a:latin typeface="Calibri"/>
                <a:ea typeface="Calibri"/>
                <a:cs typeface="Calibri"/>
                <a:sym typeface="Calibri"/>
              </a:rPr>
              <a:t>Yes</a:t>
            </a:r>
          </a:p>
        </p:txBody>
      </p:sp>
      <p:sp>
        <p:nvSpPr>
          <p:cNvPr id="125" name="Shape 125"/>
          <p:cNvSpPr txBox="1"/>
          <p:nvPr/>
        </p:nvSpPr>
        <p:spPr>
          <a:xfrm>
            <a:off x="2611833" y="4016751"/>
            <a:ext cx="57547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800">
                <a:solidFill>
                  <a:schemeClr val="dk1"/>
                </a:solidFill>
                <a:latin typeface="Calibri"/>
                <a:ea typeface="Calibri"/>
                <a:cs typeface="Calibri"/>
                <a:sym typeface="Calibri"/>
              </a:rPr>
              <a:t>No</a:t>
            </a:r>
          </a:p>
        </p:txBody>
      </p:sp>
      <p:sp>
        <p:nvSpPr>
          <p:cNvPr id="126" name="Shape 126"/>
          <p:cNvSpPr txBox="1"/>
          <p:nvPr/>
        </p:nvSpPr>
        <p:spPr>
          <a:xfrm>
            <a:off x="3543300" y="4936986"/>
            <a:ext cx="54610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800">
                <a:solidFill>
                  <a:schemeClr val="dk1"/>
                </a:solidFill>
                <a:latin typeface="Calibri"/>
                <a:ea typeface="Calibri"/>
                <a:cs typeface="Calibri"/>
                <a:sym typeface="Calibri"/>
              </a:rPr>
              <a:t>No</a:t>
            </a:r>
          </a:p>
        </p:txBody>
      </p:sp>
      <p:sp>
        <p:nvSpPr>
          <p:cNvPr id="127" name="Shape 127"/>
          <p:cNvSpPr txBox="1"/>
          <p:nvPr/>
        </p:nvSpPr>
        <p:spPr>
          <a:xfrm>
            <a:off x="1751012" y="5950872"/>
            <a:ext cx="83820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800">
                <a:solidFill>
                  <a:schemeClr val="dk1"/>
                </a:solidFill>
                <a:latin typeface="Calibri"/>
                <a:ea typeface="Calibri"/>
                <a:cs typeface="Calibri"/>
                <a:sym typeface="Calibri"/>
              </a:rPr>
              <a:t>Yes</a:t>
            </a:r>
          </a:p>
        </p:txBody>
      </p:sp>
      <p:sp>
        <p:nvSpPr>
          <p:cNvPr id="128" name="Shape 128"/>
          <p:cNvSpPr txBox="1"/>
          <p:nvPr/>
        </p:nvSpPr>
        <p:spPr>
          <a:xfrm>
            <a:off x="5778500" y="524935"/>
            <a:ext cx="2362200" cy="5847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b="1">
                <a:solidFill>
                  <a:schemeClr val="dk1"/>
                </a:solidFill>
                <a:latin typeface="Calibri"/>
                <a:ea typeface="Calibri"/>
                <a:cs typeface="Calibri"/>
                <a:sym typeface="Calibri"/>
              </a:rPr>
              <a:t>Admin</a:t>
            </a:r>
            <a:r>
              <a:rPr lang="en-IN" sz="1600">
                <a:solidFill>
                  <a:schemeClr val="dk1"/>
                </a:solidFill>
                <a:latin typeface="Calibri"/>
                <a:ea typeface="Calibri"/>
                <a:cs typeface="Calibri"/>
                <a:sym typeface="Calibri"/>
              </a:rPr>
              <a:t> machine with storage device connected</a:t>
            </a:r>
          </a:p>
        </p:txBody>
      </p:sp>
      <p:sp>
        <p:nvSpPr>
          <p:cNvPr id="129" name="Shape 129"/>
          <p:cNvSpPr txBox="1"/>
          <p:nvPr/>
        </p:nvSpPr>
        <p:spPr>
          <a:xfrm>
            <a:off x="5181600" y="1464735"/>
            <a:ext cx="37592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Acquire mac address of the storage device</a:t>
            </a:r>
          </a:p>
        </p:txBody>
      </p:sp>
      <p:sp>
        <p:nvSpPr>
          <p:cNvPr id="130" name="Shape 130"/>
          <p:cNvSpPr txBox="1"/>
          <p:nvPr/>
        </p:nvSpPr>
        <p:spPr>
          <a:xfrm>
            <a:off x="5778500" y="2132914"/>
            <a:ext cx="30353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Calculate hash of the </a:t>
            </a:r>
            <a:r>
              <a:rPr lang="en-IN" sz="1600" dirty="0" smtClean="0">
                <a:solidFill>
                  <a:schemeClr val="dk1"/>
                </a:solidFill>
                <a:latin typeface="Calibri"/>
                <a:ea typeface="Calibri"/>
                <a:cs typeface="Calibri"/>
                <a:sym typeface="Calibri"/>
              </a:rPr>
              <a:t>mac </a:t>
            </a:r>
            <a:r>
              <a:rPr lang="en-IN" sz="1600" dirty="0">
                <a:solidFill>
                  <a:schemeClr val="dk1"/>
                </a:solidFill>
                <a:latin typeface="Calibri"/>
                <a:ea typeface="Calibri"/>
                <a:cs typeface="Calibri"/>
                <a:sym typeface="Calibri"/>
              </a:rPr>
              <a:t>address</a:t>
            </a:r>
          </a:p>
        </p:txBody>
      </p:sp>
      <p:cxnSp>
        <p:nvCxnSpPr>
          <p:cNvPr id="131" name="Shape 131"/>
          <p:cNvCxnSpPr>
            <a:stCxn id="128" idx="2"/>
          </p:cNvCxnSpPr>
          <p:nvPr/>
        </p:nvCxnSpPr>
        <p:spPr>
          <a:xfrm>
            <a:off x="6959600" y="1109710"/>
            <a:ext cx="0" cy="342300"/>
          </a:xfrm>
          <a:prstGeom prst="straightConnector1">
            <a:avLst/>
          </a:prstGeom>
          <a:noFill/>
          <a:ln w="9525" cap="flat" cmpd="sng">
            <a:solidFill>
              <a:schemeClr val="dk1"/>
            </a:solidFill>
            <a:prstDash val="solid"/>
            <a:round/>
            <a:headEnd type="none" w="med" len="med"/>
            <a:tailEnd type="stealth" w="lg" len="lg"/>
          </a:ln>
        </p:spPr>
      </p:cxnSp>
      <p:cxnSp>
        <p:nvCxnSpPr>
          <p:cNvPr id="132" name="Shape 132"/>
          <p:cNvCxnSpPr/>
          <p:nvPr/>
        </p:nvCxnSpPr>
        <p:spPr>
          <a:xfrm>
            <a:off x="6959600" y="1790589"/>
            <a:ext cx="0" cy="342325"/>
          </a:xfrm>
          <a:prstGeom prst="straightConnector1">
            <a:avLst/>
          </a:prstGeom>
          <a:noFill/>
          <a:ln w="9525" cap="flat" cmpd="sng">
            <a:solidFill>
              <a:schemeClr val="dk1"/>
            </a:solidFill>
            <a:prstDash val="solid"/>
            <a:round/>
            <a:headEnd type="none" w="med" len="med"/>
            <a:tailEnd type="stealth" w="lg" len="lg"/>
          </a:ln>
        </p:spPr>
      </p:cxnSp>
      <p:sp>
        <p:nvSpPr>
          <p:cNvPr id="133" name="Shape 133"/>
          <p:cNvSpPr txBox="1"/>
          <p:nvPr/>
        </p:nvSpPr>
        <p:spPr>
          <a:xfrm>
            <a:off x="6246812" y="2855336"/>
            <a:ext cx="1687512"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Add to database</a:t>
            </a:r>
          </a:p>
        </p:txBody>
      </p:sp>
      <p:sp>
        <p:nvSpPr>
          <p:cNvPr id="134" name="Shape 134"/>
          <p:cNvSpPr txBox="1"/>
          <p:nvPr/>
        </p:nvSpPr>
        <p:spPr>
          <a:xfrm>
            <a:off x="5778500" y="3540392"/>
            <a:ext cx="2574924"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Put the encrypted file in USB</a:t>
            </a:r>
          </a:p>
        </p:txBody>
      </p:sp>
      <p:cxnSp>
        <p:nvCxnSpPr>
          <p:cNvPr id="135" name="Shape 135"/>
          <p:cNvCxnSpPr/>
          <p:nvPr/>
        </p:nvCxnSpPr>
        <p:spPr>
          <a:xfrm>
            <a:off x="6959600" y="3193889"/>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36" name="Shape 136"/>
          <p:cNvCxnSpPr/>
          <p:nvPr/>
        </p:nvCxnSpPr>
        <p:spPr>
          <a:xfrm>
            <a:off x="6959599" y="2447785"/>
            <a:ext cx="1" cy="407551"/>
          </a:xfrm>
          <a:prstGeom prst="straightConnector1">
            <a:avLst/>
          </a:prstGeom>
          <a:noFill/>
          <a:ln w="9525" cap="flat" cmpd="sng">
            <a:solidFill>
              <a:schemeClr val="dk1"/>
            </a:solidFill>
            <a:prstDash val="solid"/>
            <a:round/>
            <a:headEnd type="none" w="med" len="med"/>
            <a:tailEnd type="stealth" w="lg" len="lg"/>
          </a:ln>
        </p:spPr>
      </p:cxnSp>
      <p:sp>
        <p:nvSpPr>
          <p:cNvPr id="2" name="TextBox 1"/>
          <p:cNvSpPr txBox="1"/>
          <p:nvPr/>
        </p:nvSpPr>
        <p:spPr>
          <a:xfrm>
            <a:off x="1751012" y="2447785"/>
            <a:ext cx="1792288" cy="338554"/>
          </a:xfrm>
          <a:prstGeom prst="rect">
            <a:avLst/>
          </a:prstGeom>
          <a:noFill/>
        </p:spPr>
        <p:txBody>
          <a:bodyPr wrap="square" rtlCol="0">
            <a:spAutoFit/>
          </a:bodyPr>
          <a:lstStyle/>
          <a:p>
            <a:r>
              <a:rPr lang="en-IN" sz="1600" dirty="0" smtClean="0">
                <a:latin typeface="Calibri" pitchFamily="34" charset="0"/>
                <a:cs typeface="Calibri" pitchFamily="34" charset="0"/>
              </a:rPr>
              <a:t>Online / Offline</a:t>
            </a:r>
            <a:endParaRPr lang="en-US" sz="1600" dirty="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sz="2000" dirty="0" smtClean="0"/>
              <a:t>NOVELTY</a:t>
            </a:r>
            <a:endParaRPr lang="en-US" sz="2000" dirty="0"/>
          </a:p>
        </p:txBody>
      </p:sp>
    </p:spTree>
    <p:extLst>
      <p:ext uri="{BB962C8B-B14F-4D97-AF65-F5344CB8AC3E}">
        <p14:creationId xmlns:p14="http://schemas.microsoft.com/office/powerpoint/2010/main" val="35655665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586</Words>
  <Application>Microsoft Office PowerPoint</Application>
  <PresentationFormat>On-screen Show (4:3)</PresentationFormat>
  <Paragraphs>43</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SMART INDIA HACKATHON ‘18</vt:lpstr>
      <vt:lpstr>PowerPoint Presentation</vt:lpstr>
      <vt:lpstr>FLOWCHARTS / USE-CASE</vt:lpstr>
      <vt:lpstr>NOVELTY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‘18</dc:title>
  <cp:lastModifiedBy>Akshata Jahagirdar</cp:lastModifiedBy>
  <cp:revision>10</cp:revision>
  <dcterms:modified xsi:type="dcterms:W3CDTF">2017-12-27T07:01:21Z</dcterms:modified>
</cp:coreProperties>
</file>