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208844974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82" name="Shape 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99" name="Shape 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3" name="Shape 13"/>
          <p:cNvSpPr txBox="1">
            <a:spLocks noGrp="1"/>
          </p:cNvSpPr>
          <p:nvPr>
            <p:ph type="body" idx="1"/>
          </p:nvPr>
        </p:nvSpPr>
        <p:spPr>
          <a:xfrm>
            <a:off x="457200" y="1600200"/>
            <a:ext cx="4038600" cy="4525963"/>
          </a:xfrm>
          <a:prstGeom prst="rect">
            <a:avLst/>
          </a:prstGeom>
          <a:noFill/>
          <a:ln>
            <a:noFill/>
          </a:ln>
        </p:spPr>
        <p:txBody>
          <a:bodyPr wrap="square" lIns="91425" tIns="91425" rIns="91425" bIns="91425" anchor="t" anchorCtr="0"/>
          <a:lstStyle>
            <a:lvl1pPr marL="342900" marR="0" lvl="0" indent="-16510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body" idx="2"/>
          </p:nvPr>
        </p:nvSpPr>
        <p:spPr>
          <a:xfrm>
            <a:off x="4648200" y="1600200"/>
            <a:ext cx="4038600" cy="4525963"/>
          </a:xfrm>
          <a:prstGeom prst="rect">
            <a:avLst/>
          </a:prstGeom>
          <a:noFill/>
          <a:ln>
            <a:noFill/>
          </a:ln>
        </p:spPr>
        <p:txBody>
          <a:bodyPr wrap="square" lIns="91425" tIns="91425" rIns="91425" bIns="91425" anchor="t" anchorCtr="0"/>
          <a:lstStyle>
            <a:lvl1pPr marL="342900" marR="0" lvl="0" indent="-16510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Shape 17"/>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b="0" i="0" u="none" strike="noStrike" cap="none">
                <a:solidFill>
                  <a:srgbClr val="888888"/>
                </a:solidFill>
                <a:latin typeface="Calibri"/>
                <a:ea typeface="Calibri"/>
                <a:cs typeface="Calibri"/>
                <a:sym typeface="Calibri"/>
              </a:rPr>
              <a:t>‹#›</a:t>
            </a:fld>
            <a:endParaRPr lang="en-I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0" name="Shape 70"/>
          <p:cNvSpPr txBox="1">
            <a:spLocks noGrp="1"/>
          </p:cNvSpPr>
          <p:nvPr>
            <p:ph type="body" idx="1"/>
          </p:nvPr>
        </p:nvSpPr>
        <p:spPr>
          <a:xfrm rot="5400000">
            <a:off x="2309018" y="-251619"/>
            <a:ext cx="4525963" cy="8229600"/>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4732337" y="2171700"/>
            <a:ext cx="5851525" cy="2057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6" name="Shape 76"/>
          <p:cNvSpPr txBox="1">
            <a:spLocks noGrp="1"/>
          </p:cNvSpPr>
          <p:nvPr>
            <p:ph type="body" idx="1"/>
          </p:nvPr>
        </p:nvSpPr>
        <p:spPr>
          <a:xfrm rot="5400000">
            <a:off x="541338" y="190501"/>
            <a:ext cx="5851525" cy="6019800"/>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8"/>
        <p:cNvGrpSpPr/>
        <p:nvPr/>
      </p:nvGrpSpPr>
      <p:grpSpPr>
        <a:xfrm>
          <a:off x="0" y="0"/>
          <a:ext cx="0" cy="0"/>
          <a:chOff x="0" y="0"/>
          <a:chExt cx="0" cy="0"/>
        </a:xfrm>
      </p:grpSpPr>
      <p:sp>
        <p:nvSpPr>
          <p:cNvPr id="19" name="Shape 19"/>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b="0" i="0" u="none" strike="noStrike" cap="none">
                <a:solidFill>
                  <a:srgbClr val="888888"/>
                </a:solidFill>
                <a:latin typeface="Calibri"/>
                <a:ea typeface="Calibri"/>
                <a:cs typeface="Calibri"/>
                <a:sym typeface="Calibri"/>
              </a:rPr>
              <a:t>‹#›</a:t>
            </a:fld>
            <a:endParaRPr lang="en-I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24" name="Shape 24"/>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b="0" i="0" u="none" strike="noStrike" cap="none">
                <a:solidFill>
                  <a:srgbClr val="888888"/>
                </a:solidFill>
                <a:latin typeface="Calibri"/>
                <a:ea typeface="Calibri"/>
                <a:cs typeface="Calibri"/>
                <a:sym typeface="Calibri"/>
              </a:rPr>
              <a:t>‹#›</a:t>
            </a:fld>
            <a:endParaRPr lang="en-I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7"/>
        <p:cNvGrpSpPr/>
        <p:nvPr/>
      </p:nvGrpSpPr>
      <p:grpSpPr>
        <a:xfrm>
          <a:off x="0" y="0"/>
          <a:ext cx="0" cy="0"/>
          <a:chOff x="0" y="0"/>
          <a:chExt cx="0" cy="0"/>
        </a:xfrm>
      </p:grpSpPr>
      <p:sp>
        <p:nvSpPr>
          <p:cNvPr id="28" name="Shape 28"/>
          <p:cNvSpPr txBox="1">
            <a:spLocks noGrp="1"/>
          </p:cNvSpPr>
          <p:nvPr>
            <p:ph type="ctrTitle"/>
          </p:nvPr>
        </p:nvSpPr>
        <p:spPr>
          <a:xfrm>
            <a:off x="685800" y="2130425"/>
            <a:ext cx="7772400" cy="1470025"/>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29" name="Shape 29"/>
          <p:cNvSpPr txBox="1">
            <a:spLocks noGrp="1"/>
          </p:cNvSpPr>
          <p:nvPr>
            <p:ph type="subTitle" idx="1"/>
          </p:nvPr>
        </p:nvSpPr>
        <p:spPr>
          <a:xfrm>
            <a:off x="1371600" y="3886200"/>
            <a:ext cx="6400800" cy="1752600"/>
          </a:xfrm>
          <a:prstGeom prst="rect">
            <a:avLst/>
          </a:prstGeom>
          <a:noFill/>
          <a:ln>
            <a:noFill/>
          </a:ln>
        </p:spPr>
        <p:txBody>
          <a:bodyPr wrap="square" lIns="91425" tIns="91425" rIns="91425" bIns="91425" anchor="t" anchorCtr="0"/>
          <a:lstStyle>
            <a:lvl1pPr marL="0" marR="0" lvl="0" indent="0" algn="ctr" rtl="0">
              <a:spcBef>
                <a:spcPts val="640"/>
              </a:spcBef>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35" name="Shape 35"/>
          <p:cNvSpPr txBox="1">
            <a:spLocks noGrp="1"/>
          </p:cNvSpPr>
          <p:nvPr>
            <p:ph type="body" idx="1"/>
          </p:nvPr>
        </p:nvSpPr>
        <p:spPr>
          <a:xfrm>
            <a:off x="457200" y="1600200"/>
            <a:ext cx="8229600" cy="4525963"/>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722313" y="4406900"/>
            <a:ext cx="7772400" cy="1362075"/>
          </a:xfrm>
          <a:prstGeom prst="rect">
            <a:avLst/>
          </a:prstGeom>
          <a:noFill/>
          <a:ln>
            <a:noFill/>
          </a:ln>
        </p:spPr>
        <p:txBody>
          <a:bodyPr wrap="square" lIns="91425" tIns="91425" rIns="91425" bIns="91425" anchor="t" anchorCtr="0"/>
          <a:lstStyle>
            <a:lvl1pPr marL="0" marR="0" lvl="0" indent="0" algn="l" rtl="0">
              <a:spcBef>
                <a:spcPts val="0"/>
              </a:spcBef>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41" name="Shape 41"/>
          <p:cNvSpPr txBox="1">
            <a:spLocks noGrp="1"/>
          </p:cNvSpPr>
          <p:nvPr>
            <p:ph type="body" idx="1"/>
          </p:nvPr>
        </p:nvSpPr>
        <p:spPr>
          <a:xfrm>
            <a:off x="722313" y="2906713"/>
            <a:ext cx="7772400" cy="1500187"/>
          </a:xfrm>
          <a:prstGeom prst="rect">
            <a:avLst/>
          </a:prstGeom>
          <a:noFill/>
          <a:ln>
            <a:noFill/>
          </a:ln>
        </p:spPr>
        <p:txBody>
          <a:bodyPr wrap="square" lIns="91425" tIns="91425" rIns="91425" bIns="91425" anchor="b" anchorCtr="0"/>
          <a:lstStyle>
            <a:lvl1pPr marL="0" marR="0" lvl="0" indent="0" algn="l"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1pPr>
            <a:lvl2pPr marL="457200" marR="0" lvl="1" indent="0" algn="l" rtl="0">
              <a:spcBef>
                <a:spcPts val="360"/>
              </a:spcBef>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47" name="Shape 47"/>
          <p:cNvSpPr txBox="1">
            <a:spLocks noGrp="1"/>
          </p:cNvSpPr>
          <p:nvPr>
            <p:ph type="body" idx="1"/>
          </p:nvPr>
        </p:nvSpPr>
        <p:spPr>
          <a:xfrm>
            <a:off x="457200" y="1535113"/>
            <a:ext cx="4040188" cy="639762"/>
          </a:xfrm>
          <a:prstGeom prst="rect">
            <a:avLst/>
          </a:prstGeom>
          <a:noFill/>
          <a:ln>
            <a:noFill/>
          </a:ln>
        </p:spPr>
        <p:txBody>
          <a:bodyPr wrap="square" lIns="91425" tIns="91425" rIns="91425" bIns="91425" anchor="b" anchorCtr="0"/>
          <a:lstStyle>
            <a:lvl1pPr marL="0" marR="0" lvl="0" indent="0" algn="l" rtl="0">
              <a:spcBef>
                <a:spcPts val="480"/>
              </a:spcBef>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body" idx="2"/>
          </p:nvPr>
        </p:nvSpPr>
        <p:spPr>
          <a:xfrm>
            <a:off x="457200" y="2174875"/>
            <a:ext cx="4040188" cy="3951288"/>
          </a:xfrm>
          <a:prstGeom prst="rect">
            <a:avLst/>
          </a:prstGeom>
          <a:noFill/>
          <a:ln>
            <a:noFill/>
          </a:ln>
        </p:spPr>
        <p:txBody>
          <a:bodyPr wrap="square" lIns="91425" tIns="91425" rIns="91425" bIns="91425" anchor="t" anchorCtr="0"/>
          <a:lstStyle>
            <a:lvl1pPr marL="342900" marR="0" lvl="0" indent="-1905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3"/>
          </p:nvPr>
        </p:nvSpPr>
        <p:spPr>
          <a:xfrm>
            <a:off x="4645025" y="1535113"/>
            <a:ext cx="4041775" cy="639762"/>
          </a:xfrm>
          <a:prstGeom prst="rect">
            <a:avLst/>
          </a:prstGeom>
          <a:noFill/>
          <a:ln>
            <a:noFill/>
          </a:ln>
        </p:spPr>
        <p:txBody>
          <a:bodyPr wrap="square" lIns="91425" tIns="91425" rIns="91425" bIns="91425" anchor="b" anchorCtr="0"/>
          <a:lstStyle>
            <a:lvl1pPr marL="0" marR="0" lvl="0" indent="0" algn="l" rtl="0">
              <a:spcBef>
                <a:spcPts val="480"/>
              </a:spcBef>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body" idx="4"/>
          </p:nvPr>
        </p:nvSpPr>
        <p:spPr>
          <a:xfrm>
            <a:off x="4645025" y="2174875"/>
            <a:ext cx="4041775" cy="3951288"/>
          </a:xfrm>
          <a:prstGeom prst="rect">
            <a:avLst/>
          </a:prstGeom>
          <a:noFill/>
          <a:ln>
            <a:noFill/>
          </a:ln>
        </p:spPr>
        <p:txBody>
          <a:bodyPr wrap="square" lIns="91425" tIns="91425" rIns="91425" bIns="91425" anchor="t" anchorCtr="0"/>
          <a:lstStyle>
            <a:lvl1pPr marL="342900" marR="0" lvl="0" indent="-1905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57200" y="273050"/>
            <a:ext cx="3008313" cy="1162050"/>
          </a:xfrm>
          <a:prstGeom prst="rect">
            <a:avLst/>
          </a:prstGeom>
          <a:noFill/>
          <a:ln>
            <a:noFill/>
          </a:ln>
        </p:spPr>
        <p:txBody>
          <a:bodyPr wrap="square" lIns="91425" tIns="91425" rIns="91425" bIns="91425" anchor="b" anchorCtr="0"/>
          <a:lstStyle>
            <a:lvl1pPr marL="0" marR="0" lvl="0" indent="0" algn="l" rtl="0">
              <a:spcBef>
                <a:spcPts val="0"/>
              </a:spcBef>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56" name="Shape 56"/>
          <p:cNvSpPr txBox="1">
            <a:spLocks noGrp="1"/>
          </p:cNvSpPr>
          <p:nvPr>
            <p:ph type="body" idx="1"/>
          </p:nvPr>
        </p:nvSpPr>
        <p:spPr>
          <a:xfrm>
            <a:off x="3575050" y="273050"/>
            <a:ext cx="5111750" cy="5853113"/>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457200" y="1435100"/>
            <a:ext cx="3008313" cy="4691063"/>
          </a:xfrm>
          <a:prstGeom prst="rect">
            <a:avLst/>
          </a:prstGeom>
          <a:noFill/>
          <a:ln>
            <a:noFill/>
          </a:ln>
        </p:spPr>
        <p:txBody>
          <a:bodyPr wrap="square" lIns="91425" tIns="91425" rIns="91425" bIns="91425" anchor="t" anchorCtr="0"/>
          <a:lstStyle>
            <a:lvl1pPr marL="0" marR="0" lvl="0" indent="0" algn="l" rtl="0">
              <a:spcBef>
                <a:spcPts val="280"/>
              </a:spcBef>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1792288" y="4800600"/>
            <a:ext cx="5486400" cy="566738"/>
          </a:xfrm>
          <a:prstGeom prst="rect">
            <a:avLst/>
          </a:prstGeom>
          <a:noFill/>
          <a:ln>
            <a:noFill/>
          </a:ln>
        </p:spPr>
        <p:txBody>
          <a:bodyPr wrap="square" lIns="91425" tIns="91425" rIns="91425" bIns="91425" anchor="b" anchorCtr="0"/>
          <a:lstStyle>
            <a:lvl1pPr marL="0" marR="0" lvl="0" indent="0" algn="l" rtl="0">
              <a:spcBef>
                <a:spcPts val="0"/>
              </a:spcBef>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63" name="Shape 63"/>
          <p:cNvSpPr>
            <a:spLocks noGrp="1"/>
          </p:cNvSpPr>
          <p:nvPr>
            <p:ph type="pic" idx="2"/>
          </p:nvPr>
        </p:nvSpPr>
        <p:spPr>
          <a:xfrm>
            <a:off x="1792288" y="612775"/>
            <a:ext cx="5486400" cy="4114800"/>
          </a:xfrm>
          <a:prstGeom prst="rect">
            <a:avLst/>
          </a:prstGeom>
          <a:noFill/>
          <a:ln>
            <a:noFill/>
          </a:ln>
        </p:spPr>
        <p:txBody>
          <a:bodyPr wrap="square" lIns="91425" tIns="91425" rIns="91425" bIns="91425" anchor="t" anchorCtr="0"/>
          <a:lstStyle>
            <a:lvl1pPr marL="0" marR="0" lvl="0" indent="0" algn="l" rtl="0">
              <a:spcBef>
                <a:spcPts val="640"/>
              </a:spcBef>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1792288" y="5367338"/>
            <a:ext cx="5486400" cy="804862"/>
          </a:xfrm>
          <a:prstGeom prst="rect">
            <a:avLst/>
          </a:prstGeom>
          <a:noFill/>
          <a:ln>
            <a:noFill/>
          </a:ln>
        </p:spPr>
        <p:txBody>
          <a:bodyPr wrap="square" lIns="91425" tIns="91425" rIns="91425" bIns="91425" anchor="t" anchorCtr="0"/>
          <a:lstStyle>
            <a:lvl1pPr marL="0" marR="0" lvl="0" indent="0" algn="l" rtl="0">
              <a:spcBef>
                <a:spcPts val="280"/>
              </a:spcBef>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 name="Shape 7"/>
          <p:cNvSpPr txBox="1">
            <a:spLocks noGrp="1"/>
          </p:cNvSpPr>
          <p:nvPr>
            <p:ph type="body" idx="1"/>
          </p:nvPr>
        </p:nvSpPr>
        <p:spPr>
          <a:xfrm>
            <a:off x="457200" y="1600200"/>
            <a:ext cx="8229600" cy="4525963"/>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b="0" i="0" u="none" strike="noStrike" cap="none">
                <a:solidFill>
                  <a:srgbClr val="888888"/>
                </a:solidFill>
                <a:latin typeface="Calibri"/>
                <a:ea typeface="Calibri"/>
                <a:cs typeface="Calibri"/>
                <a:sym typeface="Calibri"/>
              </a:rPr>
              <a:t>‹#›</a:t>
            </a:fld>
            <a:endParaRPr lang="en-IN"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152400"/>
            <a:ext cx="8229600" cy="411162"/>
          </a:xfrm>
          <a:prstGeom prst="rect">
            <a:avLst/>
          </a:prstGeom>
          <a:noFill/>
          <a:ln>
            <a:noFill/>
          </a:ln>
        </p:spPr>
        <p:txBody>
          <a:bodyPr wrap="square" lIns="91425" tIns="45700" rIns="91425" bIns="45700" anchor="ctr" anchorCtr="0">
            <a:noAutofit/>
          </a:bodyPr>
          <a:lstStyle/>
          <a:p>
            <a:pPr marL="0" marR="0" lvl="0" indent="-127000" algn="ctr" rtl="0">
              <a:spcBef>
                <a:spcPts val="0"/>
              </a:spcBef>
              <a:buClr>
                <a:schemeClr val="dk1"/>
              </a:buClr>
              <a:buSzPts val="2000"/>
              <a:buFont typeface="Calibri"/>
              <a:buNone/>
            </a:pPr>
            <a:r>
              <a:rPr lang="en-IN" sz="2000" b="1" i="0" u="none" strike="noStrike" cap="none" dirty="0">
                <a:solidFill>
                  <a:schemeClr val="dk1"/>
                </a:solidFill>
                <a:latin typeface="Calibri"/>
                <a:ea typeface="Calibri"/>
                <a:cs typeface="Calibri"/>
                <a:sym typeface="Calibri"/>
              </a:rPr>
              <a:t>SMART INDIA HACKATHON ‘18</a:t>
            </a:r>
          </a:p>
        </p:txBody>
      </p:sp>
      <p:sp>
        <p:nvSpPr>
          <p:cNvPr id="85" name="Shape 85"/>
          <p:cNvSpPr txBox="1">
            <a:spLocks noGrp="1"/>
          </p:cNvSpPr>
          <p:nvPr>
            <p:ph type="body" idx="1"/>
          </p:nvPr>
        </p:nvSpPr>
        <p:spPr>
          <a:xfrm>
            <a:off x="419100" y="533400"/>
            <a:ext cx="8305800" cy="1479610"/>
          </a:xfrm>
          <a:prstGeom prst="rect">
            <a:avLst/>
          </a:prstGeom>
          <a:noFill/>
          <a:ln>
            <a:noFill/>
          </a:ln>
        </p:spPr>
        <p:txBody>
          <a:bodyPr wrap="square" lIns="91425" tIns="45700" rIns="91425" bIns="45700" anchor="t" anchorCtr="0">
            <a:noAutofit/>
          </a:bodyPr>
          <a:lstStyle/>
          <a:p>
            <a:pPr marL="0" marR="0" lvl="0" indent="-101600" algn="ctr" rtl="0">
              <a:spcBef>
                <a:spcPts val="0"/>
              </a:spcBef>
              <a:spcAft>
                <a:spcPts val="0"/>
              </a:spcAft>
              <a:buClr>
                <a:schemeClr val="dk1"/>
              </a:buClr>
              <a:buSzPts val="1600"/>
              <a:buFont typeface="Arial"/>
              <a:buNone/>
            </a:pPr>
            <a:r>
              <a:rPr lang="en-IN" sz="1800" b="1" i="0" u="none" strike="noStrike" cap="none" dirty="0">
                <a:solidFill>
                  <a:schemeClr val="dk1"/>
                </a:solidFill>
                <a:latin typeface="Calibri"/>
                <a:ea typeface="Calibri"/>
                <a:cs typeface="Calibri"/>
                <a:sym typeface="Calibri"/>
              </a:rPr>
              <a:t>Ministry Category</a:t>
            </a:r>
            <a:r>
              <a:rPr lang="en-IN" sz="1800" b="0" i="0" u="none" strike="noStrike" cap="none" dirty="0">
                <a:solidFill>
                  <a:schemeClr val="dk1"/>
                </a:solidFill>
                <a:latin typeface="Calibri"/>
                <a:ea typeface="Calibri"/>
                <a:cs typeface="Calibri"/>
                <a:sym typeface="Calibri"/>
              </a:rPr>
              <a:t>: Ministry of Defence</a:t>
            </a:r>
          </a:p>
          <a:p>
            <a:pPr marL="0" marR="0" lvl="0" indent="-101600" algn="l" rtl="0">
              <a:spcBef>
                <a:spcPts val="320"/>
              </a:spcBef>
              <a:spcAft>
                <a:spcPts val="0"/>
              </a:spcAft>
              <a:buClr>
                <a:schemeClr val="dk1"/>
              </a:buClr>
              <a:buSzPts val="1600"/>
              <a:buFont typeface="Arial"/>
              <a:buNone/>
            </a:pPr>
            <a:r>
              <a:rPr lang="en-IN" sz="1800" b="1" i="0" u="none" strike="noStrike" cap="none" dirty="0">
                <a:solidFill>
                  <a:schemeClr val="dk1"/>
                </a:solidFill>
                <a:latin typeface="Calibri"/>
                <a:ea typeface="Calibri"/>
                <a:cs typeface="Calibri"/>
                <a:sym typeface="Calibri"/>
              </a:rPr>
              <a:t>Problem Statement</a:t>
            </a:r>
            <a:r>
              <a:rPr lang="en-IN" sz="1800" b="0" i="0" u="none" strike="noStrike" cap="none" dirty="0">
                <a:solidFill>
                  <a:schemeClr val="dk1"/>
                </a:solidFill>
                <a:latin typeface="Calibri"/>
                <a:ea typeface="Calibri"/>
                <a:cs typeface="Calibri"/>
                <a:sym typeface="Calibri"/>
              </a:rPr>
              <a:t>: Prototype/application for whitelisting of USB devices in OFB which can be subsequently used on internet as well as on intranet.	</a:t>
            </a:r>
          </a:p>
          <a:p>
            <a:pPr marL="0" marR="0" lvl="0" indent="-101600" algn="l" rtl="0">
              <a:spcBef>
                <a:spcPts val="320"/>
              </a:spcBef>
              <a:spcAft>
                <a:spcPts val="0"/>
              </a:spcAft>
              <a:buClr>
                <a:schemeClr val="dk1"/>
              </a:buClr>
              <a:buSzPts val="1600"/>
              <a:buFont typeface="Arial"/>
              <a:buNone/>
            </a:pPr>
            <a:r>
              <a:rPr lang="en-IN" sz="1800" b="1" i="0" u="none" strike="noStrike" cap="none" dirty="0">
                <a:solidFill>
                  <a:schemeClr val="dk1"/>
                </a:solidFill>
                <a:latin typeface="Calibri"/>
                <a:ea typeface="Calibri"/>
                <a:cs typeface="Calibri"/>
                <a:sym typeface="Calibri"/>
              </a:rPr>
              <a:t>Problem Code</a:t>
            </a:r>
            <a:r>
              <a:rPr lang="en-IN" sz="1800" b="0" i="0" u="none" strike="noStrike" cap="none" dirty="0">
                <a:solidFill>
                  <a:schemeClr val="dk1"/>
                </a:solidFill>
                <a:latin typeface="Calibri"/>
                <a:ea typeface="Calibri"/>
                <a:cs typeface="Calibri"/>
                <a:sym typeface="Calibri"/>
              </a:rPr>
              <a:t>:  #MOD7				</a:t>
            </a:r>
            <a:r>
              <a:rPr lang="en-IN" sz="1800" b="1" i="0" u="none" strike="noStrike" cap="none" dirty="0">
                <a:solidFill>
                  <a:schemeClr val="dk1"/>
                </a:solidFill>
                <a:latin typeface="Calibri"/>
                <a:ea typeface="Calibri"/>
                <a:cs typeface="Calibri"/>
                <a:sym typeface="Calibri"/>
              </a:rPr>
              <a:t>Team Name:  X-GEN</a:t>
            </a:r>
          </a:p>
          <a:p>
            <a:pPr marL="0" marR="0" lvl="0" indent="-101600" algn="l" rtl="0">
              <a:spcBef>
                <a:spcPts val="320"/>
              </a:spcBef>
              <a:buClr>
                <a:schemeClr val="dk1"/>
              </a:buClr>
              <a:buSzPts val="1600"/>
              <a:buFont typeface="Arial"/>
              <a:buNone/>
            </a:pPr>
            <a:r>
              <a:rPr lang="en-IN" sz="1800" b="1" i="0" u="none" strike="noStrike" cap="none" dirty="0">
                <a:solidFill>
                  <a:schemeClr val="dk1"/>
                </a:solidFill>
                <a:latin typeface="Calibri"/>
                <a:ea typeface="Calibri"/>
                <a:cs typeface="Calibri"/>
                <a:sym typeface="Calibri"/>
              </a:rPr>
              <a:t>Team Leader Name</a:t>
            </a:r>
            <a:r>
              <a:rPr lang="en-IN" sz="1800" b="0" i="0" u="none" strike="noStrike" cap="none" dirty="0">
                <a:solidFill>
                  <a:schemeClr val="dk1"/>
                </a:solidFill>
                <a:latin typeface="Calibri"/>
                <a:ea typeface="Calibri"/>
                <a:cs typeface="Calibri"/>
                <a:sym typeface="Calibri"/>
              </a:rPr>
              <a:t>: </a:t>
            </a:r>
            <a:r>
              <a:rPr lang="en-IN" sz="1800" b="0" i="0" u="none" strike="noStrike" cap="none" dirty="0" err="1">
                <a:solidFill>
                  <a:schemeClr val="dk1"/>
                </a:solidFill>
                <a:latin typeface="Calibri"/>
                <a:ea typeface="Calibri"/>
                <a:cs typeface="Calibri"/>
                <a:sym typeface="Calibri"/>
              </a:rPr>
              <a:t>Akshata</a:t>
            </a:r>
            <a:r>
              <a:rPr lang="en-IN" sz="1800" b="0" i="0" u="none" strike="noStrike" cap="none" dirty="0">
                <a:solidFill>
                  <a:schemeClr val="dk1"/>
                </a:solidFill>
                <a:latin typeface="Calibri"/>
                <a:ea typeface="Calibri"/>
                <a:cs typeface="Calibri"/>
                <a:sym typeface="Calibri"/>
              </a:rPr>
              <a:t>  </a:t>
            </a:r>
            <a:r>
              <a:rPr lang="en-IN" sz="1800" b="0" i="0" u="none" strike="noStrike" cap="none" dirty="0" err="1">
                <a:solidFill>
                  <a:schemeClr val="dk1"/>
                </a:solidFill>
                <a:latin typeface="Calibri"/>
                <a:ea typeface="Calibri"/>
                <a:cs typeface="Calibri"/>
                <a:sym typeface="Calibri"/>
              </a:rPr>
              <a:t>Jahagirdar</a:t>
            </a:r>
            <a:r>
              <a:rPr lang="en-IN" sz="1800" b="0" i="0" u="none" strike="noStrike" cap="none" dirty="0">
                <a:solidFill>
                  <a:schemeClr val="dk1"/>
                </a:solidFill>
                <a:latin typeface="Calibri"/>
                <a:ea typeface="Calibri"/>
                <a:cs typeface="Calibri"/>
                <a:sym typeface="Calibri"/>
              </a:rPr>
              <a:t>		</a:t>
            </a:r>
            <a:r>
              <a:rPr lang="en-IN" sz="1800" b="1" i="0" u="none" strike="noStrike" cap="none" dirty="0">
                <a:solidFill>
                  <a:schemeClr val="dk1"/>
                </a:solidFill>
                <a:latin typeface="Calibri"/>
                <a:ea typeface="Calibri"/>
                <a:cs typeface="Calibri"/>
                <a:sym typeface="Calibri"/>
              </a:rPr>
              <a:t>College Code</a:t>
            </a:r>
            <a:r>
              <a:rPr lang="en-IN" sz="1800" b="0" i="0" u="none" strike="noStrike" cap="none" dirty="0">
                <a:solidFill>
                  <a:schemeClr val="dk1"/>
                </a:solidFill>
                <a:latin typeface="Calibri"/>
                <a:ea typeface="Calibri"/>
                <a:cs typeface="Calibri"/>
                <a:sym typeface="Calibri"/>
              </a:rPr>
              <a:t>:</a:t>
            </a:r>
          </a:p>
        </p:txBody>
      </p:sp>
      <p:sp>
        <p:nvSpPr>
          <p:cNvPr id="86" name="Shape 86"/>
          <p:cNvSpPr txBox="1"/>
          <p:nvPr/>
        </p:nvSpPr>
        <p:spPr>
          <a:xfrm>
            <a:off x="2095624" y="2164794"/>
            <a:ext cx="4800600" cy="40011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IN" sz="2000" b="1" i="0" u="none" strike="noStrike" cap="none" dirty="0">
                <a:solidFill>
                  <a:schemeClr val="dk1"/>
                </a:solidFill>
                <a:latin typeface="Calibri"/>
                <a:ea typeface="Calibri"/>
                <a:cs typeface="Calibri"/>
                <a:sym typeface="Calibri"/>
              </a:rPr>
              <a:t>IDEA / SOLUTION / PROTOTYPE</a:t>
            </a:r>
          </a:p>
        </p:txBody>
      </p:sp>
      <p:sp>
        <p:nvSpPr>
          <p:cNvPr id="87" name="Shape 87"/>
          <p:cNvSpPr/>
          <p:nvPr/>
        </p:nvSpPr>
        <p:spPr>
          <a:xfrm>
            <a:off x="215900" y="2564904"/>
            <a:ext cx="8686800" cy="4081678"/>
          </a:xfrm>
          <a:prstGeom prst="rect">
            <a:avLst/>
          </a:prstGeom>
          <a:noFill/>
          <a:ln>
            <a:noFill/>
          </a:ln>
        </p:spPr>
        <p:txBody>
          <a:bodyPr wrap="square" lIns="91425" tIns="45700" rIns="91425" bIns="45700" anchor="t" anchorCtr="0">
            <a:noAutofit/>
          </a:bodyPr>
          <a:lstStyle/>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Creating  a distributed database with encryption which consists of whitelisted MAC addresses.</a:t>
            </a:r>
          </a:p>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This can be implemented using Blockchain system which provides tamper-proof dataset e.g. – Hyperledger. We will implement encryption on top of blockchain infrastructure.</a:t>
            </a:r>
          </a:p>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When the storage device is connected to the computer a program will extract the MAC address, generate a hash and check if </a:t>
            </a:r>
            <a:r>
              <a:rPr lang="en-IN" sz="1600" dirty="0">
                <a:solidFill>
                  <a:schemeClr val="dk1"/>
                </a:solidFill>
                <a:latin typeface="Calibri"/>
                <a:ea typeface="Calibri"/>
                <a:cs typeface="Calibri"/>
                <a:sym typeface="Calibri"/>
              </a:rPr>
              <a:t>hash</a:t>
            </a:r>
            <a:r>
              <a:rPr lang="en-IN" sz="1600" b="0" i="0" u="none" strike="noStrike" cap="none" dirty="0">
                <a:solidFill>
                  <a:schemeClr val="dk1"/>
                </a:solidFill>
                <a:latin typeface="Calibri"/>
                <a:ea typeface="Calibri"/>
                <a:cs typeface="Calibri"/>
                <a:sym typeface="Calibri"/>
              </a:rPr>
              <a:t> is present </a:t>
            </a:r>
            <a:r>
              <a:rPr lang="en-IN" sz="1600" dirty="0">
                <a:solidFill>
                  <a:schemeClr val="dk1"/>
                </a:solidFill>
                <a:latin typeface="Calibri"/>
                <a:ea typeface="Calibri"/>
                <a:cs typeface="Calibri"/>
                <a:sym typeface="Calibri"/>
              </a:rPr>
              <a:t>in the local</a:t>
            </a:r>
            <a:r>
              <a:rPr lang="en-IN" sz="1600" b="0" i="0" u="none" strike="noStrike" cap="none" dirty="0">
                <a:solidFill>
                  <a:schemeClr val="dk1"/>
                </a:solidFill>
                <a:latin typeface="Calibri"/>
                <a:ea typeface="Calibri"/>
                <a:cs typeface="Calibri"/>
                <a:sym typeface="Calibri"/>
              </a:rPr>
              <a:t> database. A local probabilistic database (e.g. like bloom filter) will be used to check if the hash of the MAC address is whi</a:t>
            </a:r>
            <a:r>
              <a:rPr lang="en-IN" sz="1600" dirty="0">
                <a:solidFill>
                  <a:schemeClr val="dk1"/>
                </a:solidFill>
                <a:latin typeface="Calibri"/>
                <a:ea typeface="Calibri"/>
                <a:cs typeface="Calibri"/>
                <a:sym typeface="Calibri"/>
              </a:rPr>
              <a:t>te</a:t>
            </a:r>
            <a:r>
              <a:rPr lang="en-IN" sz="1600" b="0" i="0" u="none" strike="noStrike" cap="none" dirty="0">
                <a:solidFill>
                  <a:schemeClr val="dk1"/>
                </a:solidFill>
                <a:latin typeface="Calibri"/>
                <a:ea typeface="Calibri"/>
                <a:cs typeface="Calibri"/>
                <a:sym typeface="Calibri"/>
              </a:rPr>
              <a:t>listed. If </a:t>
            </a:r>
            <a:r>
              <a:rPr lang="en-IN" sz="1600" dirty="0">
                <a:solidFill>
                  <a:schemeClr val="dk1"/>
                </a:solidFill>
                <a:latin typeface="Calibri"/>
                <a:ea typeface="Calibri"/>
                <a:cs typeface="Calibri"/>
                <a:sym typeface="Calibri"/>
              </a:rPr>
              <a:t>hash</a:t>
            </a:r>
            <a:r>
              <a:rPr lang="en-IN" sz="1600" b="0" i="0" u="none" strike="noStrike" cap="none" dirty="0">
                <a:solidFill>
                  <a:schemeClr val="dk1"/>
                </a:solidFill>
                <a:latin typeface="Calibri"/>
                <a:ea typeface="Calibri"/>
                <a:cs typeface="Calibri"/>
                <a:sym typeface="Calibri"/>
              </a:rPr>
              <a:t> is not on the whitelist then the OS event will notify the </a:t>
            </a:r>
            <a:r>
              <a:rPr lang="en-IN" sz="1600" dirty="0">
                <a:solidFill>
                  <a:schemeClr val="dk1"/>
                </a:solidFill>
                <a:latin typeface="Calibri"/>
                <a:ea typeface="Calibri"/>
                <a:cs typeface="Calibri"/>
                <a:sym typeface="Calibri"/>
              </a:rPr>
              <a:t>admin</a:t>
            </a:r>
            <a:r>
              <a:rPr lang="en-IN" sz="1600" b="0" i="0" u="none" strike="noStrike" cap="none" dirty="0">
                <a:solidFill>
                  <a:schemeClr val="dk1"/>
                </a:solidFill>
                <a:latin typeface="Calibri"/>
                <a:ea typeface="Calibri"/>
                <a:cs typeface="Calibri"/>
                <a:sym typeface="Calibri"/>
              </a:rPr>
              <a:t> regarding the same and block it. Use of Probabilistic database will </a:t>
            </a:r>
            <a:r>
              <a:rPr lang="en-IN" sz="1600" dirty="0">
                <a:solidFill>
                  <a:schemeClr val="dk1"/>
                </a:solidFill>
                <a:latin typeface="Calibri"/>
                <a:ea typeface="Calibri"/>
                <a:cs typeface="Calibri"/>
                <a:sym typeface="Calibri"/>
              </a:rPr>
              <a:t>protect</a:t>
            </a:r>
            <a:r>
              <a:rPr lang="en-IN" sz="1600" b="0" i="0" u="none" strike="noStrike" cap="none" dirty="0">
                <a:solidFill>
                  <a:schemeClr val="dk1"/>
                </a:solidFill>
                <a:latin typeface="Calibri"/>
                <a:ea typeface="Calibri"/>
                <a:cs typeface="Calibri"/>
                <a:sym typeface="Calibri"/>
              </a:rPr>
              <a:t> the system working on internet/intranet </a:t>
            </a:r>
            <a:r>
              <a:rPr lang="en-IN" sz="1600" dirty="0">
                <a:solidFill>
                  <a:schemeClr val="dk1"/>
                </a:solidFill>
                <a:latin typeface="Calibri"/>
                <a:ea typeface="Calibri"/>
                <a:cs typeface="Calibri"/>
                <a:sym typeface="Calibri"/>
              </a:rPr>
              <a:t>and</a:t>
            </a:r>
            <a:r>
              <a:rPr lang="en-IN" sz="1600" b="0" i="0" u="none" strike="noStrike" cap="none" dirty="0">
                <a:solidFill>
                  <a:schemeClr val="dk1"/>
                </a:solidFill>
                <a:latin typeface="Calibri"/>
                <a:ea typeface="Calibri"/>
                <a:cs typeface="Calibri"/>
                <a:sym typeface="Calibri"/>
              </a:rPr>
              <a:t> disconnected computers from the unauthorized storage devices. The program used, handles the connectivity of storage devices with the computer.</a:t>
            </a:r>
          </a:p>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Another level of security will be </a:t>
            </a:r>
            <a:r>
              <a:rPr lang="en-IN" sz="1600" dirty="0">
                <a:solidFill>
                  <a:schemeClr val="dk1"/>
                </a:solidFill>
                <a:latin typeface="Calibri"/>
                <a:ea typeface="Calibri"/>
                <a:cs typeface="Calibri"/>
                <a:sym typeface="Calibri"/>
              </a:rPr>
              <a:t>to create</a:t>
            </a:r>
            <a:r>
              <a:rPr lang="en-IN" sz="1600" b="0" i="0" u="none" strike="noStrike" cap="none" dirty="0">
                <a:solidFill>
                  <a:schemeClr val="dk1"/>
                </a:solidFill>
                <a:latin typeface="Calibri"/>
                <a:ea typeface="Calibri"/>
                <a:cs typeface="Calibri"/>
                <a:sym typeface="Calibri"/>
              </a:rPr>
              <a:t> an encrypted file system on storage device</a:t>
            </a:r>
            <a:r>
              <a:rPr lang="en-IN" sz="1600" dirty="0">
                <a:solidFill>
                  <a:schemeClr val="dk1"/>
                </a:solidFill>
                <a:latin typeface="Calibri"/>
                <a:ea typeface="Calibri"/>
                <a:cs typeface="Calibri"/>
                <a:sym typeface="Calibri"/>
              </a:rPr>
              <a:t> and  a decryption algorithm for the same on authorized computer. </a:t>
            </a:r>
            <a:r>
              <a:rPr lang="en-IN" sz="1600" b="0" i="0" u="none" strike="noStrike" cap="none" dirty="0">
                <a:solidFill>
                  <a:schemeClr val="dk1"/>
                </a:solidFill>
                <a:latin typeface="Calibri"/>
                <a:ea typeface="Calibri"/>
                <a:cs typeface="Calibri"/>
                <a:sym typeface="Calibri"/>
              </a:rPr>
              <a:t>This prevents data transfer from authorized storage device to unauthorized computer. File system will get decrypted automatically when a whitelisted storage device is connected to an authorized computer. If decrypted correctly, only then data transfer or access between storage device and computer is possible.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p:nvPr/>
        </p:nvSpPr>
        <p:spPr>
          <a:xfrm>
            <a:off x="177800" y="280249"/>
            <a:ext cx="8839200" cy="2284655"/>
          </a:xfrm>
          <a:prstGeom prst="rect">
            <a:avLst/>
          </a:prstGeom>
          <a:noFill/>
          <a:ln>
            <a:noFill/>
          </a:ln>
        </p:spPr>
        <p:txBody>
          <a:bodyPr wrap="square" lIns="91425" tIns="45700" rIns="91425" bIns="45700" anchor="t" anchorCtr="0">
            <a:noAutofit/>
          </a:bodyPr>
          <a:lstStyle/>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The encrypted file system will be created on the storage device when it is connected to the blockchain system for the first time for registration on the database. </a:t>
            </a:r>
          </a:p>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The computers which are offline will also use a probabilistic database of authorized MAC addresses (e.g. like Bloom filter). The driver program on the computer will check the storage device against this probabilistic database. The driver program will block the devices which are not on the whitelist. </a:t>
            </a:r>
          </a:p>
          <a:p>
            <a:pPr marL="285750" lvl="0" indent="-285750">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The Bloom filter database will be updated when it is connected to the internet periodically</a:t>
            </a:r>
            <a:r>
              <a:rPr lang="en-IN" sz="1600" dirty="0">
                <a:solidFill>
                  <a:schemeClr val="dk1"/>
                </a:solidFill>
                <a:latin typeface="Calibri"/>
                <a:ea typeface="Calibri"/>
                <a:cs typeface="Calibri"/>
                <a:sym typeface="Calibri"/>
              </a:rPr>
              <a:t>. To update, the whole database is not replaced, instead the delta i.e. difference between the existing database on the Bloom filter and the local database is found and then added to the database of Bloom filter.</a:t>
            </a:r>
          </a:p>
          <a:p>
            <a:pPr marL="285750" lvl="0" indent="-285750">
              <a:buClr>
                <a:schemeClr val="dk1"/>
              </a:buClr>
              <a:buSzPts val="1800"/>
              <a:buFont typeface="Arial"/>
              <a:buChar char="•"/>
            </a:pPr>
            <a:endParaRPr lang="en-IN" sz="1600" b="0" i="0" u="none" strike="noStrike" cap="none" dirty="0">
              <a:solidFill>
                <a:schemeClr val="dk1"/>
              </a:solidFill>
              <a:latin typeface="Calibri"/>
              <a:ea typeface="Calibri"/>
              <a:cs typeface="Calibri"/>
              <a:sym typeface="Calibri"/>
            </a:endParaRPr>
          </a:p>
          <a:p>
            <a:pPr marL="285750" lvl="0" indent="-285750">
              <a:buClr>
                <a:schemeClr val="dk1"/>
              </a:buClr>
              <a:buSzPts val="1800"/>
              <a:buFont typeface="Arial"/>
              <a:buChar char="•"/>
            </a:pPr>
            <a:endParaRPr lang="en-IN" sz="1600" b="0" i="0" u="none" strike="noStrike" cap="none" dirty="0">
              <a:solidFill>
                <a:schemeClr val="dk1"/>
              </a:solidFill>
              <a:latin typeface="Calibri"/>
              <a:ea typeface="Calibri"/>
              <a:cs typeface="Calibri"/>
              <a:sym typeface="Calibri"/>
            </a:endParaRPr>
          </a:p>
        </p:txBody>
      </p:sp>
      <p:sp>
        <p:nvSpPr>
          <p:cNvPr id="93" name="Shape 93"/>
          <p:cNvSpPr txBox="1"/>
          <p:nvPr/>
        </p:nvSpPr>
        <p:spPr>
          <a:xfrm>
            <a:off x="482600" y="2564904"/>
            <a:ext cx="8229600" cy="346074"/>
          </a:xfrm>
          <a:prstGeom prst="rect">
            <a:avLst/>
          </a:prstGeom>
          <a:noFill/>
          <a:ln>
            <a:noFill/>
          </a:ln>
        </p:spPr>
        <p:txBody>
          <a:bodyPr wrap="square" lIns="91425" tIns="45700" rIns="91425" bIns="45700" anchor="t" anchorCtr="0">
            <a:noAutofit/>
          </a:bodyPr>
          <a:lstStyle/>
          <a:p>
            <a:pPr marL="0" marR="0" lvl="0" indent="-127000" algn="ctr" rtl="0">
              <a:spcBef>
                <a:spcPts val="0"/>
              </a:spcBef>
              <a:buClr>
                <a:schemeClr val="dk1"/>
              </a:buClr>
              <a:buSzPts val="2000"/>
              <a:buFont typeface="Calibri"/>
              <a:buNone/>
            </a:pPr>
            <a:r>
              <a:rPr lang="en-IN" sz="2000" b="1" i="0" u="none" strike="noStrike" cap="none" dirty="0">
                <a:solidFill>
                  <a:schemeClr val="dk1"/>
                </a:solidFill>
                <a:latin typeface="Calibri"/>
                <a:ea typeface="Calibri"/>
                <a:cs typeface="Calibri"/>
                <a:sym typeface="Calibri"/>
              </a:rPr>
              <a:t>TECHNOLOGY STACK</a:t>
            </a:r>
          </a:p>
        </p:txBody>
      </p:sp>
      <p:sp>
        <p:nvSpPr>
          <p:cNvPr id="94" name="Shape 94"/>
          <p:cNvSpPr txBox="1"/>
          <p:nvPr/>
        </p:nvSpPr>
        <p:spPr>
          <a:xfrm>
            <a:off x="114300" y="2910978"/>
            <a:ext cx="8826499" cy="1598142"/>
          </a:xfrm>
          <a:prstGeom prst="rect">
            <a:avLst/>
          </a:prstGeom>
          <a:noFill/>
          <a:ln>
            <a:noFill/>
          </a:ln>
        </p:spPr>
        <p:txBody>
          <a:bodyPr wrap="square" lIns="91425" tIns="45700" rIns="91425" bIns="45700" anchor="t" anchorCtr="0">
            <a:noAutofit/>
          </a:bodyPr>
          <a:lstStyle/>
          <a:p>
            <a:pPr marL="285750" marR="0" lvl="0" indent="-285750" algn="l" rtl="0">
              <a:spcBef>
                <a:spcPts val="0"/>
              </a:spcBef>
              <a:buClr>
                <a:schemeClr val="dk1"/>
              </a:buClr>
              <a:buSzPts val="1800"/>
              <a:buFont typeface="Arial"/>
              <a:buChar char="•"/>
            </a:pPr>
            <a:r>
              <a:rPr lang="en-IN" sz="1600" dirty="0">
                <a:solidFill>
                  <a:schemeClr val="dk1"/>
                </a:solidFill>
                <a:latin typeface="Calibri"/>
                <a:ea typeface="Calibri"/>
                <a:cs typeface="Calibri"/>
                <a:sym typeface="Calibri"/>
              </a:rPr>
              <a:t>Open Source</a:t>
            </a:r>
            <a:r>
              <a:rPr lang="en-IN" sz="1600" b="0" i="0" u="none" strike="noStrike" cap="none" dirty="0">
                <a:solidFill>
                  <a:schemeClr val="dk1"/>
                </a:solidFill>
                <a:latin typeface="Calibri"/>
                <a:ea typeface="Calibri"/>
                <a:cs typeface="Calibri"/>
                <a:sym typeface="Calibri"/>
              </a:rPr>
              <a:t> Blockchain distributed database like </a:t>
            </a:r>
            <a:r>
              <a:rPr lang="en-IN" sz="1600" dirty="0">
                <a:solidFill>
                  <a:schemeClr val="dk1"/>
                </a:solidFill>
                <a:latin typeface="Calibri"/>
                <a:ea typeface="Calibri"/>
                <a:cs typeface="Calibri"/>
                <a:sym typeface="Calibri"/>
              </a:rPr>
              <a:t>Hyperledger</a:t>
            </a:r>
            <a:endParaRPr lang="en-IN" sz="1600" b="0" i="0" u="none" strike="noStrike" cap="none" dirty="0">
              <a:solidFill>
                <a:schemeClr val="dk1"/>
              </a:solidFill>
              <a:latin typeface="Calibri"/>
              <a:ea typeface="Calibri"/>
              <a:cs typeface="Calibri"/>
              <a:sym typeface="Calibri"/>
            </a:endParaRPr>
          </a:p>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Browser/desktop based front-end for admin</a:t>
            </a:r>
          </a:p>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Windows service for detecting/blocking connected USB storage device</a:t>
            </a:r>
          </a:p>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E-mail / SMS notification service</a:t>
            </a:r>
          </a:p>
          <a:p>
            <a:pPr marL="285750" marR="0" lvl="0" indent="-285750" algn="l" rtl="0">
              <a:spcBef>
                <a:spcPts val="0"/>
              </a:spcBef>
              <a:buClr>
                <a:schemeClr val="dk1"/>
              </a:buClr>
              <a:buSzPts val="1800"/>
              <a:buFont typeface="Arial"/>
              <a:buChar char="•"/>
            </a:pPr>
            <a:r>
              <a:rPr lang="en-IN" sz="1600" dirty="0">
                <a:solidFill>
                  <a:schemeClr val="dk1"/>
                </a:solidFill>
                <a:latin typeface="Calibri"/>
                <a:ea typeface="Calibri"/>
                <a:cs typeface="Calibri"/>
                <a:sym typeface="Calibri"/>
              </a:rPr>
              <a:t>Language used: Go / Rust, Python</a:t>
            </a:r>
            <a:endParaRPr lang="en-IN" sz="1600" b="0" i="0" u="none" strike="noStrike" cap="none" dirty="0">
              <a:solidFill>
                <a:schemeClr val="dk1"/>
              </a:solidFill>
              <a:latin typeface="Calibri"/>
              <a:ea typeface="Calibri"/>
              <a:cs typeface="Calibri"/>
              <a:sym typeface="Calibri"/>
            </a:endParaRPr>
          </a:p>
        </p:txBody>
      </p:sp>
      <p:sp>
        <p:nvSpPr>
          <p:cNvPr id="95" name="Shape 95"/>
          <p:cNvSpPr txBox="1"/>
          <p:nvPr/>
        </p:nvSpPr>
        <p:spPr>
          <a:xfrm>
            <a:off x="393699" y="4597635"/>
            <a:ext cx="8229600" cy="406637"/>
          </a:xfrm>
          <a:prstGeom prst="rect">
            <a:avLst/>
          </a:prstGeom>
          <a:noFill/>
          <a:ln>
            <a:noFill/>
          </a:ln>
        </p:spPr>
        <p:txBody>
          <a:bodyPr wrap="square" lIns="91425" tIns="45700" rIns="91425" bIns="45700" anchor="ctr" anchorCtr="0">
            <a:noAutofit/>
          </a:bodyPr>
          <a:lstStyle/>
          <a:p>
            <a:pPr marL="0" marR="0" lvl="0" indent="-127000" algn="ctr" rtl="0">
              <a:spcBef>
                <a:spcPts val="0"/>
              </a:spcBef>
              <a:buClr>
                <a:schemeClr val="dk1"/>
              </a:buClr>
              <a:buSzPts val="2000"/>
              <a:buFont typeface="Calibri"/>
              <a:buNone/>
            </a:pPr>
            <a:r>
              <a:rPr lang="en-IN" sz="2000" b="1" i="0" u="none" strike="noStrike" cap="none" dirty="0">
                <a:solidFill>
                  <a:schemeClr val="dk1"/>
                </a:solidFill>
                <a:latin typeface="Calibri"/>
                <a:ea typeface="Calibri"/>
                <a:cs typeface="Calibri"/>
                <a:sym typeface="Calibri"/>
              </a:rPr>
              <a:t>DEPENDENCIES / SHOW STOPPER</a:t>
            </a:r>
          </a:p>
        </p:txBody>
      </p:sp>
      <p:sp>
        <p:nvSpPr>
          <p:cNvPr id="96" name="Shape 96"/>
          <p:cNvSpPr/>
          <p:nvPr/>
        </p:nvSpPr>
        <p:spPr>
          <a:xfrm>
            <a:off x="114300" y="5105400"/>
            <a:ext cx="8839199" cy="1477328"/>
          </a:xfrm>
          <a:prstGeom prst="rect">
            <a:avLst/>
          </a:prstGeom>
          <a:noFill/>
          <a:ln>
            <a:noFill/>
          </a:ln>
        </p:spPr>
        <p:txBody>
          <a:bodyPr wrap="square" lIns="91425" tIns="45700" rIns="91425" bIns="45700" anchor="t" anchorCtr="0">
            <a:noAutofit/>
          </a:bodyPr>
          <a:lstStyle/>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Probabilistic data structures are not 100% accurate. In extremely rare case authorized device may get blocked if computer is offline</a:t>
            </a:r>
          </a:p>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The offline devices have to be connected to the internet or intranet for updating it </a:t>
            </a:r>
            <a:r>
              <a:rPr lang="en-IN" sz="1600" dirty="0">
                <a:solidFill>
                  <a:schemeClr val="dk1"/>
                </a:solidFill>
                <a:latin typeface="Calibri"/>
                <a:ea typeface="Calibri"/>
                <a:cs typeface="Calibri"/>
                <a:sym typeface="Calibri"/>
              </a:rPr>
              <a:t>periodically</a:t>
            </a:r>
            <a:r>
              <a:rPr lang="en-IN" sz="1600" b="0" i="0" u="none" strike="noStrike" cap="none" dirty="0">
                <a:solidFill>
                  <a:schemeClr val="dk1"/>
                </a:solidFill>
                <a:latin typeface="Calibri"/>
                <a:ea typeface="Calibri"/>
                <a:cs typeface="Calibri"/>
                <a:sym typeface="Calibri"/>
              </a:rPr>
              <a:t>. This can give access to the devices which have been removed from the whitelist and won’t give access to the newly added devices.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187302" y="274638"/>
            <a:ext cx="2320801" cy="1006222"/>
          </a:xfrm>
          <a:prstGeom prst="rect">
            <a:avLst/>
          </a:prstGeom>
          <a:noFill/>
          <a:ln>
            <a:noFill/>
          </a:ln>
        </p:spPr>
        <p:txBody>
          <a:bodyPr wrap="square" lIns="91425" tIns="45700" rIns="91425" bIns="45700" anchor="ctr" anchorCtr="0">
            <a:noAutofit/>
          </a:bodyPr>
          <a:lstStyle/>
          <a:p>
            <a:pPr marL="0" marR="0" lvl="0" indent="-127000" algn="ctr" rtl="0">
              <a:spcBef>
                <a:spcPts val="0"/>
              </a:spcBef>
              <a:buClr>
                <a:schemeClr val="dk1"/>
              </a:buClr>
              <a:buSzPts val="2000"/>
              <a:buFont typeface="Calibri"/>
              <a:buNone/>
            </a:pPr>
            <a:r>
              <a:rPr lang="en-IN" sz="2000" b="1" i="0" u="none" strike="noStrike" cap="none" dirty="0">
                <a:solidFill>
                  <a:schemeClr val="dk1"/>
                </a:solidFill>
                <a:latin typeface="Calibri"/>
                <a:ea typeface="Calibri"/>
                <a:cs typeface="Calibri"/>
                <a:sym typeface="Calibri"/>
              </a:rPr>
              <a:t>FLOWCHARTS / USE-CASE</a:t>
            </a:r>
          </a:p>
        </p:txBody>
      </p:sp>
      <p:sp>
        <p:nvSpPr>
          <p:cNvPr id="102" name="Shape 102"/>
          <p:cNvSpPr txBox="1"/>
          <p:nvPr/>
        </p:nvSpPr>
        <p:spPr>
          <a:xfrm>
            <a:off x="457200" y="457200"/>
            <a:ext cx="2362200" cy="584775"/>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b="1" i="0" u="none" strike="noStrike" cap="none">
                <a:solidFill>
                  <a:schemeClr val="dk1"/>
                </a:solidFill>
                <a:latin typeface="Calibri"/>
                <a:ea typeface="Calibri"/>
                <a:cs typeface="Calibri"/>
                <a:sym typeface="Calibri"/>
              </a:rPr>
              <a:t>User</a:t>
            </a:r>
            <a:r>
              <a:rPr lang="en-IN" sz="1600" b="0" i="0" u="none" strike="noStrike" cap="none">
                <a:solidFill>
                  <a:schemeClr val="dk1"/>
                </a:solidFill>
                <a:latin typeface="Calibri"/>
                <a:ea typeface="Calibri"/>
                <a:cs typeface="Calibri"/>
                <a:sym typeface="Calibri"/>
              </a:rPr>
              <a:t> machine with storage device connected</a:t>
            </a:r>
          </a:p>
        </p:txBody>
      </p:sp>
      <p:sp>
        <p:nvSpPr>
          <p:cNvPr id="103" name="Shape 103"/>
          <p:cNvSpPr txBox="1"/>
          <p:nvPr/>
        </p:nvSpPr>
        <p:spPr>
          <a:xfrm>
            <a:off x="469900" y="1384300"/>
            <a:ext cx="37211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a:solidFill>
                  <a:schemeClr val="dk1"/>
                </a:solidFill>
                <a:latin typeface="Calibri"/>
                <a:ea typeface="Calibri"/>
                <a:cs typeface="Calibri"/>
                <a:sym typeface="Calibri"/>
              </a:rPr>
              <a:t>Acquire mac address of the storage device</a:t>
            </a:r>
          </a:p>
        </p:txBody>
      </p:sp>
      <p:sp>
        <p:nvSpPr>
          <p:cNvPr id="104" name="Shape 104"/>
          <p:cNvSpPr txBox="1"/>
          <p:nvPr/>
        </p:nvSpPr>
        <p:spPr>
          <a:xfrm>
            <a:off x="457200" y="2065179"/>
            <a:ext cx="30353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Calculate hash of the mac address</a:t>
            </a:r>
          </a:p>
        </p:txBody>
      </p:sp>
      <p:sp>
        <p:nvSpPr>
          <p:cNvPr id="105" name="Shape 105"/>
          <p:cNvSpPr txBox="1"/>
          <p:nvPr/>
        </p:nvSpPr>
        <p:spPr>
          <a:xfrm>
            <a:off x="469899" y="2790110"/>
            <a:ext cx="1905001" cy="1088836"/>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Query to check the existence of hash in the probabilistic database</a:t>
            </a:r>
          </a:p>
        </p:txBody>
      </p:sp>
      <p:sp>
        <p:nvSpPr>
          <p:cNvPr id="107" name="Shape 107"/>
          <p:cNvSpPr txBox="1"/>
          <p:nvPr/>
        </p:nvSpPr>
        <p:spPr>
          <a:xfrm>
            <a:off x="482600" y="4191000"/>
            <a:ext cx="111125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If it exists?</a:t>
            </a:r>
          </a:p>
        </p:txBody>
      </p:sp>
      <p:sp>
        <p:nvSpPr>
          <p:cNvPr id="108" name="Shape 108"/>
          <p:cNvSpPr txBox="1"/>
          <p:nvPr/>
        </p:nvSpPr>
        <p:spPr>
          <a:xfrm>
            <a:off x="2150270" y="4333353"/>
            <a:ext cx="6858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Block</a:t>
            </a:r>
          </a:p>
        </p:txBody>
      </p:sp>
      <p:sp>
        <p:nvSpPr>
          <p:cNvPr id="110" name="Shape 110"/>
          <p:cNvSpPr txBox="1"/>
          <p:nvPr/>
        </p:nvSpPr>
        <p:spPr>
          <a:xfrm>
            <a:off x="1089024" y="5612318"/>
            <a:ext cx="225884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ctr" rtl="0">
              <a:spcBef>
                <a:spcPts val="0"/>
              </a:spcBef>
              <a:buNone/>
            </a:pPr>
            <a:r>
              <a:rPr lang="en-IN" sz="1600" dirty="0">
                <a:solidFill>
                  <a:schemeClr val="dk1"/>
                </a:solidFill>
                <a:latin typeface="Calibri"/>
                <a:ea typeface="Calibri"/>
                <a:cs typeface="Calibri"/>
                <a:sym typeface="Calibri"/>
              </a:rPr>
              <a:t>File decryption</a:t>
            </a:r>
          </a:p>
        </p:txBody>
      </p:sp>
      <p:sp>
        <p:nvSpPr>
          <p:cNvPr id="111" name="Shape 111"/>
          <p:cNvSpPr txBox="1"/>
          <p:nvPr/>
        </p:nvSpPr>
        <p:spPr>
          <a:xfrm>
            <a:off x="3779912" y="5612318"/>
            <a:ext cx="2172975"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Successful decryption?</a:t>
            </a:r>
          </a:p>
        </p:txBody>
      </p:sp>
      <p:cxnSp>
        <p:nvCxnSpPr>
          <p:cNvPr id="113" name="Shape 113"/>
          <p:cNvCxnSpPr>
            <a:stCxn id="102" idx="2"/>
          </p:cNvCxnSpPr>
          <p:nvPr/>
        </p:nvCxnSpPr>
        <p:spPr>
          <a:xfrm>
            <a:off x="1638300" y="1041975"/>
            <a:ext cx="0" cy="342300"/>
          </a:xfrm>
          <a:prstGeom prst="straightConnector1">
            <a:avLst/>
          </a:prstGeom>
          <a:noFill/>
          <a:ln w="9525" cap="flat" cmpd="sng">
            <a:solidFill>
              <a:schemeClr val="dk1"/>
            </a:solidFill>
            <a:prstDash val="solid"/>
            <a:round/>
            <a:headEnd type="none" w="med" len="med"/>
            <a:tailEnd type="stealth" w="lg" len="lg"/>
          </a:ln>
        </p:spPr>
      </p:cxnSp>
      <p:cxnSp>
        <p:nvCxnSpPr>
          <p:cNvPr id="114" name="Shape 114"/>
          <p:cNvCxnSpPr/>
          <p:nvPr/>
        </p:nvCxnSpPr>
        <p:spPr>
          <a:xfrm>
            <a:off x="1638300" y="1722854"/>
            <a:ext cx="0" cy="342325"/>
          </a:xfrm>
          <a:prstGeom prst="straightConnector1">
            <a:avLst/>
          </a:prstGeom>
          <a:noFill/>
          <a:ln w="9525" cap="flat" cmpd="sng">
            <a:solidFill>
              <a:schemeClr val="dk1"/>
            </a:solidFill>
            <a:prstDash val="solid"/>
            <a:round/>
            <a:headEnd type="none" w="med" len="med"/>
            <a:tailEnd type="stealth" w="lg" len="lg"/>
          </a:ln>
        </p:spPr>
      </p:cxnSp>
      <p:cxnSp>
        <p:nvCxnSpPr>
          <p:cNvPr id="115" name="Shape 115"/>
          <p:cNvCxnSpPr/>
          <p:nvPr/>
        </p:nvCxnSpPr>
        <p:spPr>
          <a:xfrm>
            <a:off x="1581150" y="2403733"/>
            <a:ext cx="0" cy="386377"/>
          </a:xfrm>
          <a:prstGeom prst="straightConnector1">
            <a:avLst/>
          </a:prstGeom>
          <a:noFill/>
          <a:ln w="9525" cap="flat" cmpd="sng">
            <a:solidFill>
              <a:schemeClr val="dk1"/>
            </a:solidFill>
            <a:prstDash val="solid"/>
            <a:round/>
            <a:headEnd type="none" w="med" len="med"/>
            <a:tailEnd type="stealth" w="lg" len="lg"/>
          </a:ln>
        </p:spPr>
      </p:cxnSp>
      <p:cxnSp>
        <p:nvCxnSpPr>
          <p:cNvPr id="117" name="Shape 117"/>
          <p:cNvCxnSpPr/>
          <p:nvPr/>
        </p:nvCxnSpPr>
        <p:spPr>
          <a:xfrm>
            <a:off x="1043608" y="3868529"/>
            <a:ext cx="0" cy="322471"/>
          </a:xfrm>
          <a:prstGeom prst="straightConnector1">
            <a:avLst/>
          </a:prstGeom>
          <a:noFill/>
          <a:ln w="9525" cap="flat" cmpd="sng">
            <a:solidFill>
              <a:schemeClr val="dk1"/>
            </a:solidFill>
            <a:prstDash val="solid"/>
            <a:round/>
            <a:headEnd type="none" w="med" len="med"/>
            <a:tailEnd type="stealth" w="lg" len="lg"/>
          </a:ln>
        </p:spPr>
      </p:cxnSp>
      <p:cxnSp>
        <p:nvCxnSpPr>
          <p:cNvPr id="119" name="Shape 119"/>
          <p:cNvCxnSpPr/>
          <p:nvPr/>
        </p:nvCxnSpPr>
        <p:spPr>
          <a:xfrm>
            <a:off x="1600200" y="4417697"/>
            <a:ext cx="550070" cy="0"/>
          </a:xfrm>
          <a:prstGeom prst="straightConnector1">
            <a:avLst/>
          </a:prstGeom>
          <a:noFill/>
          <a:ln w="9525" cap="flat" cmpd="sng">
            <a:solidFill>
              <a:schemeClr val="dk1"/>
            </a:solidFill>
            <a:prstDash val="solid"/>
            <a:round/>
            <a:headEnd type="none" w="med" len="med"/>
            <a:tailEnd type="stealth" w="lg" len="lg"/>
          </a:ln>
        </p:spPr>
      </p:cxnSp>
      <p:cxnSp>
        <p:nvCxnSpPr>
          <p:cNvPr id="120" name="Shape 120"/>
          <p:cNvCxnSpPr/>
          <p:nvPr/>
        </p:nvCxnSpPr>
        <p:spPr>
          <a:xfrm>
            <a:off x="1303002" y="4529554"/>
            <a:ext cx="0" cy="1082764"/>
          </a:xfrm>
          <a:prstGeom prst="straightConnector1">
            <a:avLst/>
          </a:prstGeom>
          <a:noFill/>
          <a:ln w="9525" cap="flat" cmpd="sng">
            <a:solidFill>
              <a:schemeClr val="dk1"/>
            </a:solidFill>
            <a:prstDash val="solid"/>
            <a:round/>
            <a:headEnd type="none" w="med" len="med"/>
            <a:tailEnd type="stealth" w="lg" len="lg"/>
          </a:ln>
        </p:spPr>
      </p:cxnSp>
      <p:cxnSp>
        <p:nvCxnSpPr>
          <p:cNvPr id="122" name="Shape 122"/>
          <p:cNvCxnSpPr>
            <a:stCxn id="110" idx="3"/>
          </p:cNvCxnSpPr>
          <p:nvPr/>
        </p:nvCxnSpPr>
        <p:spPr>
          <a:xfrm>
            <a:off x="3347864" y="5781595"/>
            <a:ext cx="432048" cy="0"/>
          </a:xfrm>
          <a:prstGeom prst="straightConnector1">
            <a:avLst/>
          </a:prstGeom>
          <a:noFill/>
          <a:ln w="9525" cap="flat" cmpd="sng">
            <a:solidFill>
              <a:schemeClr val="dk1"/>
            </a:solidFill>
            <a:prstDash val="solid"/>
            <a:round/>
            <a:headEnd type="none" w="med" len="med"/>
            <a:tailEnd type="stealth" w="lg" len="lg"/>
          </a:ln>
        </p:spPr>
      </p:cxnSp>
      <p:sp>
        <p:nvSpPr>
          <p:cNvPr id="124" name="Shape 124"/>
          <p:cNvSpPr txBox="1"/>
          <p:nvPr/>
        </p:nvSpPr>
        <p:spPr>
          <a:xfrm>
            <a:off x="683568" y="4612415"/>
            <a:ext cx="619434"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Yes</a:t>
            </a:r>
          </a:p>
        </p:txBody>
      </p:sp>
      <p:sp>
        <p:nvSpPr>
          <p:cNvPr id="125" name="Shape 125"/>
          <p:cNvSpPr txBox="1"/>
          <p:nvPr/>
        </p:nvSpPr>
        <p:spPr>
          <a:xfrm>
            <a:off x="1593850" y="4360277"/>
            <a:ext cx="575470"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 No</a:t>
            </a:r>
          </a:p>
        </p:txBody>
      </p:sp>
      <p:sp>
        <p:nvSpPr>
          <p:cNvPr id="126" name="Shape 126"/>
          <p:cNvSpPr txBox="1"/>
          <p:nvPr/>
        </p:nvSpPr>
        <p:spPr>
          <a:xfrm>
            <a:off x="2978940" y="4487241"/>
            <a:ext cx="510550"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No</a:t>
            </a:r>
          </a:p>
        </p:txBody>
      </p:sp>
      <p:sp>
        <p:nvSpPr>
          <p:cNvPr id="127" name="Shape 127"/>
          <p:cNvSpPr txBox="1"/>
          <p:nvPr/>
        </p:nvSpPr>
        <p:spPr>
          <a:xfrm>
            <a:off x="4499847" y="5966790"/>
            <a:ext cx="499120"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Yes</a:t>
            </a:r>
          </a:p>
        </p:txBody>
      </p:sp>
      <p:sp>
        <p:nvSpPr>
          <p:cNvPr id="128" name="Shape 128"/>
          <p:cNvSpPr txBox="1"/>
          <p:nvPr/>
        </p:nvSpPr>
        <p:spPr>
          <a:xfrm>
            <a:off x="5778500" y="524935"/>
            <a:ext cx="2362200" cy="584775"/>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b="1">
                <a:solidFill>
                  <a:schemeClr val="dk1"/>
                </a:solidFill>
                <a:latin typeface="Calibri"/>
                <a:ea typeface="Calibri"/>
                <a:cs typeface="Calibri"/>
                <a:sym typeface="Calibri"/>
              </a:rPr>
              <a:t>Admin</a:t>
            </a:r>
            <a:r>
              <a:rPr lang="en-IN" sz="1600">
                <a:solidFill>
                  <a:schemeClr val="dk1"/>
                </a:solidFill>
                <a:latin typeface="Calibri"/>
                <a:ea typeface="Calibri"/>
                <a:cs typeface="Calibri"/>
                <a:sym typeface="Calibri"/>
              </a:rPr>
              <a:t> machine with storage device connected</a:t>
            </a:r>
          </a:p>
        </p:txBody>
      </p:sp>
      <p:sp>
        <p:nvSpPr>
          <p:cNvPr id="129" name="Shape 129"/>
          <p:cNvSpPr txBox="1"/>
          <p:nvPr/>
        </p:nvSpPr>
        <p:spPr>
          <a:xfrm>
            <a:off x="5181600" y="1464735"/>
            <a:ext cx="37592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a:solidFill>
                  <a:schemeClr val="dk1"/>
                </a:solidFill>
                <a:latin typeface="Calibri"/>
                <a:ea typeface="Calibri"/>
                <a:cs typeface="Calibri"/>
                <a:sym typeface="Calibri"/>
              </a:rPr>
              <a:t>Acquire mac address of the storage device</a:t>
            </a:r>
          </a:p>
        </p:txBody>
      </p:sp>
      <p:sp>
        <p:nvSpPr>
          <p:cNvPr id="130" name="Shape 130"/>
          <p:cNvSpPr txBox="1"/>
          <p:nvPr/>
        </p:nvSpPr>
        <p:spPr>
          <a:xfrm>
            <a:off x="5778500" y="2132914"/>
            <a:ext cx="30353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Calculate hash of the mac address</a:t>
            </a:r>
          </a:p>
        </p:txBody>
      </p:sp>
      <p:cxnSp>
        <p:nvCxnSpPr>
          <p:cNvPr id="131" name="Shape 131"/>
          <p:cNvCxnSpPr>
            <a:stCxn id="128" idx="2"/>
          </p:cNvCxnSpPr>
          <p:nvPr/>
        </p:nvCxnSpPr>
        <p:spPr>
          <a:xfrm>
            <a:off x="6959600" y="1109710"/>
            <a:ext cx="0" cy="342300"/>
          </a:xfrm>
          <a:prstGeom prst="straightConnector1">
            <a:avLst/>
          </a:prstGeom>
          <a:noFill/>
          <a:ln w="9525" cap="flat" cmpd="sng">
            <a:solidFill>
              <a:schemeClr val="dk1"/>
            </a:solidFill>
            <a:prstDash val="solid"/>
            <a:round/>
            <a:headEnd type="none" w="med" len="med"/>
            <a:tailEnd type="stealth" w="lg" len="lg"/>
          </a:ln>
        </p:spPr>
      </p:cxnSp>
      <p:cxnSp>
        <p:nvCxnSpPr>
          <p:cNvPr id="132" name="Shape 132"/>
          <p:cNvCxnSpPr/>
          <p:nvPr/>
        </p:nvCxnSpPr>
        <p:spPr>
          <a:xfrm>
            <a:off x="6959600" y="1790589"/>
            <a:ext cx="0" cy="342325"/>
          </a:xfrm>
          <a:prstGeom prst="straightConnector1">
            <a:avLst/>
          </a:prstGeom>
          <a:noFill/>
          <a:ln w="9525" cap="flat" cmpd="sng">
            <a:solidFill>
              <a:schemeClr val="dk1"/>
            </a:solidFill>
            <a:prstDash val="solid"/>
            <a:round/>
            <a:headEnd type="none" w="med" len="med"/>
            <a:tailEnd type="stealth" w="lg" len="lg"/>
          </a:ln>
        </p:spPr>
      </p:cxnSp>
      <p:sp>
        <p:nvSpPr>
          <p:cNvPr id="133" name="Shape 133"/>
          <p:cNvSpPr txBox="1"/>
          <p:nvPr/>
        </p:nvSpPr>
        <p:spPr>
          <a:xfrm>
            <a:off x="6246812" y="2855336"/>
            <a:ext cx="1687512"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a:solidFill>
                  <a:schemeClr val="dk1"/>
                </a:solidFill>
                <a:latin typeface="Calibri"/>
                <a:ea typeface="Calibri"/>
                <a:cs typeface="Calibri"/>
                <a:sym typeface="Calibri"/>
              </a:rPr>
              <a:t>Add to database</a:t>
            </a:r>
          </a:p>
        </p:txBody>
      </p:sp>
      <p:sp>
        <p:nvSpPr>
          <p:cNvPr id="134" name="Shape 134"/>
          <p:cNvSpPr txBox="1"/>
          <p:nvPr/>
        </p:nvSpPr>
        <p:spPr>
          <a:xfrm>
            <a:off x="5778500" y="3540392"/>
            <a:ext cx="2574924"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a:solidFill>
                  <a:schemeClr val="dk1"/>
                </a:solidFill>
                <a:latin typeface="Calibri"/>
                <a:ea typeface="Calibri"/>
                <a:cs typeface="Calibri"/>
                <a:sym typeface="Calibri"/>
              </a:rPr>
              <a:t>Put the encrypted file in USB</a:t>
            </a:r>
          </a:p>
        </p:txBody>
      </p:sp>
      <p:cxnSp>
        <p:nvCxnSpPr>
          <p:cNvPr id="135" name="Shape 135"/>
          <p:cNvCxnSpPr/>
          <p:nvPr/>
        </p:nvCxnSpPr>
        <p:spPr>
          <a:xfrm>
            <a:off x="6959600" y="3193889"/>
            <a:ext cx="0" cy="342325"/>
          </a:xfrm>
          <a:prstGeom prst="straightConnector1">
            <a:avLst/>
          </a:prstGeom>
          <a:noFill/>
          <a:ln w="9525" cap="flat" cmpd="sng">
            <a:solidFill>
              <a:schemeClr val="dk1"/>
            </a:solidFill>
            <a:prstDash val="solid"/>
            <a:round/>
            <a:headEnd type="none" w="med" len="med"/>
            <a:tailEnd type="stealth" w="lg" len="lg"/>
          </a:ln>
        </p:spPr>
      </p:cxnSp>
      <p:cxnSp>
        <p:nvCxnSpPr>
          <p:cNvPr id="136" name="Shape 136"/>
          <p:cNvCxnSpPr/>
          <p:nvPr/>
        </p:nvCxnSpPr>
        <p:spPr>
          <a:xfrm>
            <a:off x="6959599" y="2447785"/>
            <a:ext cx="1" cy="407551"/>
          </a:xfrm>
          <a:prstGeom prst="straightConnector1">
            <a:avLst/>
          </a:prstGeom>
          <a:noFill/>
          <a:ln w="9525" cap="flat" cmpd="sng">
            <a:solidFill>
              <a:schemeClr val="dk1"/>
            </a:solidFill>
            <a:prstDash val="solid"/>
            <a:round/>
            <a:headEnd type="none" w="med" len="med"/>
            <a:tailEnd type="stealth" w="lg" len="lg"/>
          </a:ln>
        </p:spPr>
      </p:cxnSp>
      <p:sp>
        <p:nvSpPr>
          <p:cNvPr id="2" name="TextBox 1"/>
          <p:cNvSpPr txBox="1"/>
          <p:nvPr/>
        </p:nvSpPr>
        <p:spPr>
          <a:xfrm>
            <a:off x="482600" y="2447785"/>
            <a:ext cx="820402" cy="338554"/>
          </a:xfrm>
          <a:prstGeom prst="rect">
            <a:avLst/>
          </a:prstGeom>
          <a:noFill/>
        </p:spPr>
        <p:txBody>
          <a:bodyPr wrap="square" rtlCol="0">
            <a:spAutoFit/>
          </a:bodyPr>
          <a:lstStyle/>
          <a:p>
            <a:r>
              <a:rPr lang="en-IN" sz="1600" dirty="0">
                <a:latin typeface="Calibri" pitchFamily="34" charset="0"/>
                <a:cs typeface="Calibri" pitchFamily="34" charset="0"/>
              </a:rPr>
              <a:t>Offline </a:t>
            </a:r>
            <a:endParaRPr lang="en-US" sz="1600" dirty="0">
              <a:latin typeface="Calibri" pitchFamily="34" charset="0"/>
              <a:cs typeface="Calibri" pitchFamily="34" charset="0"/>
            </a:endParaRPr>
          </a:p>
        </p:txBody>
      </p:sp>
      <p:sp>
        <p:nvSpPr>
          <p:cNvPr id="41" name="Shape 105"/>
          <p:cNvSpPr txBox="1"/>
          <p:nvPr/>
        </p:nvSpPr>
        <p:spPr>
          <a:xfrm>
            <a:off x="2527300" y="2807849"/>
            <a:ext cx="1905001" cy="1088836"/>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Query to check the existence of hash in the probabilistic database</a:t>
            </a:r>
          </a:p>
        </p:txBody>
      </p:sp>
      <p:cxnSp>
        <p:nvCxnSpPr>
          <p:cNvPr id="9" name="Straight Connector 8"/>
          <p:cNvCxnSpPr/>
          <p:nvPr/>
        </p:nvCxnSpPr>
        <p:spPr>
          <a:xfrm>
            <a:off x="1581150" y="2596921"/>
            <a:ext cx="18644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445637" y="2596921"/>
            <a:ext cx="0" cy="1894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563601" y="2437029"/>
            <a:ext cx="868699" cy="338554"/>
          </a:xfrm>
          <a:prstGeom prst="rect">
            <a:avLst/>
          </a:prstGeom>
          <a:noFill/>
        </p:spPr>
        <p:txBody>
          <a:bodyPr wrap="square" rtlCol="0">
            <a:spAutoFit/>
          </a:bodyPr>
          <a:lstStyle/>
          <a:p>
            <a:r>
              <a:rPr lang="en-IN" sz="1600" dirty="0">
                <a:latin typeface="Calibri" pitchFamily="34" charset="0"/>
                <a:cs typeface="Calibri" pitchFamily="34" charset="0"/>
              </a:rPr>
              <a:t>Online </a:t>
            </a:r>
            <a:endParaRPr lang="en-US" sz="1600" dirty="0">
              <a:latin typeface="Calibri" pitchFamily="34" charset="0"/>
              <a:cs typeface="Calibri" pitchFamily="34" charset="0"/>
            </a:endParaRPr>
          </a:p>
        </p:txBody>
      </p:sp>
      <p:sp>
        <p:nvSpPr>
          <p:cNvPr id="54" name="Shape 105"/>
          <p:cNvSpPr txBox="1"/>
          <p:nvPr/>
        </p:nvSpPr>
        <p:spPr>
          <a:xfrm>
            <a:off x="3563600" y="4296858"/>
            <a:ext cx="1872495" cy="1140120"/>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lvl="0"/>
            <a:r>
              <a:rPr lang="en-IN" sz="1600" dirty="0">
                <a:solidFill>
                  <a:schemeClr val="dk1"/>
                </a:solidFill>
                <a:latin typeface="Calibri"/>
                <a:ea typeface="Calibri"/>
                <a:cs typeface="Calibri"/>
                <a:sym typeface="Calibri"/>
              </a:rPr>
              <a:t>Query to check the existence of hash in the local database for confirmation</a:t>
            </a:r>
          </a:p>
        </p:txBody>
      </p:sp>
      <p:cxnSp>
        <p:nvCxnSpPr>
          <p:cNvPr id="55" name="Shape 117"/>
          <p:cNvCxnSpPr/>
          <p:nvPr/>
        </p:nvCxnSpPr>
        <p:spPr>
          <a:xfrm>
            <a:off x="2629520" y="3896685"/>
            <a:ext cx="0" cy="436668"/>
          </a:xfrm>
          <a:prstGeom prst="straightConnector1">
            <a:avLst/>
          </a:prstGeom>
          <a:noFill/>
          <a:ln w="9525" cap="flat" cmpd="sng">
            <a:solidFill>
              <a:schemeClr val="dk1"/>
            </a:solidFill>
            <a:prstDash val="solid"/>
            <a:round/>
            <a:headEnd type="none" w="med" len="med"/>
            <a:tailEnd type="stealth" w="lg" len="lg"/>
          </a:ln>
        </p:spPr>
      </p:cxnSp>
      <p:sp>
        <p:nvSpPr>
          <p:cNvPr id="56" name="Shape 125"/>
          <p:cNvSpPr txBox="1"/>
          <p:nvPr/>
        </p:nvSpPr>
        <p:spPr>
          <a:xfrm>
            <a:off x="1693471" y="3916354"/>
            <a:ext cx="1362858" cy="436669"/>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Definitely   No</a:t>
            </a:r>
          </a:p>
        </p:txBody>
      </p:sp>
      <p:cxnSp>
        <p:nvCxnSpPr>
          <p:cNvPr id="64" name="Shape 121"/>
          <p:cNvCxnSpPr/>
          <p:nvPr/>
        </p:nvCxnSpPr>
        <p:spPr>
          <a:xfrm>
            <a:off x="4010650" y="3896685"/>
            <a:ext cx="0" cy="389496"/>
          </a:xfrm>
          <a:prstGeom prst="straightConnector1">
            <a:avLst/>
          </a:prstGeom>
          <a:noFill/>
          <a:ln w="9525" cap="flat" cmpd="sng">
            <a:solidFill>
              <a:schemeClr val="dk1"/>
            </a:solidFill>
            <a:prstDash val="solid"/>
            <a:round/>
            <a:headEnd type="none" w="med" len="med"/>
            <a:tailEnd type="stealth" w="lg" len="lg"/>
          </a:ln>
        </p:spPr>
      </p:cxnSp>
      <p:sp>
        <p:nvSpPr>
          <p:cNvPr id="67" name="Shape 125"/>
          <p:cNvSpPr txBox="1"/>
          <p:nvPr/>
        </p:nvSpPr>
        <p:spPr>
          <a:xfrm>
            <a:off x="4085745" y="3905687"/>
            <a:ext cx="1206335" cy="436669"/>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Possibly Yes</a:t>
            </a:r>
          </a:p>
        </p:txBody>
      </p:sp>
      <p:cxnSp>
        <p:nvCxnSpPr>
          <p:cNvPr id="68" name="Shape 123"/>
          <p:cNvCxnSpPr>
            <a:endCxn id="108" idx="3"/>
          </p:cNvCxnSpPr>
          <p:nvPr/>
        </p:nvCxnSpPr>
        <p:spPr>
          <a:xfrm flipH="1" flipV="1">
            <a:off x="2836070" y="4502630"/>
            <a:ext cx="727530" cy="1"/>
          </a:xfrm>
          <a:prstGeom prst="straightConnector1">
            <a:avLst/>
          </a:prstGeom>
          <a:noFill/>
          <a:ln w="9525" cap="flat" cmpd="sng">
            <a:solidFill>
              <a:schemeClr val="dk1"/>
            </a:solidFill>
            <a:prstDash val="solid"/>
            <a:round/>
            <a:headEnd type="none" w="med" len="med"/>
            <a:tailEnd type="stealth" w="lg" len="lg"/>
          </a:ln>
        </p:spPr>
      </p:cxnSp>
      <p:cxnSp>
        <p:nvCxnSpPr>
          <p:cNvPr id="74" name="Straight Connector 73"/>
          <p:cNvCxnSpPr/>
          <p:nvPr/>
        </p:nvCxnSpPr>
        <p:spPr>
          <a:xfrm>
            <a:off x="2978940" y="5222822"/>
            <a:ext cx="6008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hape 121"/>
          <p:cNvCxnSpPr/>
          <p:nvPr/>
        </p:nvCxnSpPr>
        <p:spPr>
          <a:xfrm>
            <a:off x="2978940" y="5222822"/>
            <a:ext cx="0" cy="389496"/>
          </a:xfrm>
          <a:prstGeom prst="straightConnector1">
            <a:avLst/>
          </a:prstGeom>
          <a:noFill/>
          <a:ln w="9525" cap="flat" cmpd="sng">
            <a:solidFill>
              <a:schemeClr val="dk1"/>
            </a:solidFill>
            <a:prstDash val="solid"/>
            <a:round/>
            <a:headEnd type="none" w="med" len="med"/>
            <a:tailEnd type="stealth" w="lg" len="lg"/>
          </a:ln>
        </p:spPr>
      </p:cxnSp>
      <p:sp>
        <p:nvSpPr>
          <p:cNvPr id="78" name="Shape 126"/>
          <p:cNvSpPr txBox="1"/>
          <p:nvPr/>
        </p:nvSpPr>
        <p:spPr>
          <a:xfrm>
            <a:off x="2387600" y="5081943"/>
            <a:ext cx="510550"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Yes</a:t>
            </a:r>
          </a:p>
        </p:txBody>
      </p:sp>
      <p:sp>
        <p:nvSpPr>
          <p:cNvPr id="79" name="Shape 111"/>
          <p:cNvSpPr txBox="1"/>
          <p:nvPr/>
        </p:nvSpPr>
        <p:spPr>
          <a:xfrm>
            <a:off x="3779912" y="6289261"/>
            <a:ext cx="19050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Allow data transfer</a:t>
            </a:r>
          </a:p>
        </p:txBody>
      </p:sp>
      <p:cxnSp>
        <p:nvCxnSpPr>
          <p:cNvPr id="83" name="Shape 117"/>
          <p:cNvCxnSpPr/>
          <p:nvPr/>
        </p:nvCxnSpPr>
        <p:spPr>
          <a:xfrm>
            <a:off x="4502055" y="5966790"/>
            <a:ext cx="0" cy="322471"/>
          </a:xfrm>
          <a:prstGeom prst="straightConnector1">
            <a:avLst/>
          </a:prstGeom>
          <a:noFill/>
          <a:ln w="9525" cap="flat" cmpd="sng">
            <a:solidFill>
              <a:schemeClr val="dk1"/>
            </a:solidFill>
            <a:prstDash val="solid"/>
            <a:round/>
            <a:headEnd type="none" w="med" len="med"/>
            <a:tailEnd type="stealth" w="lg" len="lg"/>
          </a:ln>
        </p:spPr>
      </p:cxnSp>
      <p:cxnSp>
        <p:nvCxnSpPr>
          <p:cNvPr id="84" name="Shape 121"/>
          <p:cNvCxnSpPr>
            <a:stCxn id="111" idx="3"/>
          </p:cNvCxnSpPr>
          <p:nvPr/>
        </p:nvCxnSpPr>
        <p:spPr>
          <a:xfrm>
            <a:off x="5952887" y="5781595"/>
            <a:ext cx="419313" cy="0"/>
          </a:xfrm>
          <a:prstGeom prst="straightConnector1">
            <a:avLst/>
          </a:prstGeom>
          <a:noFill/>
          <a:ln w="9525" cap="flat" cmpd="sng">
            <a:solidFill>
              <a:schemeClr val="dk1"/>
            </a:solidFill>
            <a:prstDash val="solid"/>
            <a:round/>
            <a:headEnd type="none" w="med" len="med"/>
            <a:tailEnd type="stealth" w="lg" len="lg"/>
          </a:ln>
        </p:spPr>
      </p:cxnSp>
      <p:sp>
        <p:nvSpPr>
          <p:cNvPr id="88" name="Shape 108"/>
          <p:cNvSpPr txBox="1"/>
          <p:nvPr/>
        </p:nvSpPr>
        <p:spPr>
          <a:xfrm>
            <a:off x="6349999" y="5628236"/>
            <a:ext cx="6858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Block</a:t>
            </a:r>
          </a:p>
        </p:txBody>
      </p:sp>
      <p:sp>
        <p:nvSpPr>
          <p:cNvPr id="89" name="Shape 126"/>
          <p:cNvSpPr txBox="1"/>
          <p:nvPr/>
        </p:nvSpPr>
        <p:spPr>
          <a:xfrm>
            <a:off x="5991537" y="5266609"/>
            <a:ext cx="510550"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No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0322" y="764704"/>
            <a:ext cx="8712968" cy="1368151"/>
          </a:xfrm>
        </p:spPr>
        <p:txBody>
          <a:bodyPr/>
          <a:lstStyle/>
          <a:p>
            <a:pPr>
              <a:buSzPct val="113000"/>
            </a:pPr>
            <a:r>
              <a:rPr lang="en-US" sz="1600" dirty="0"/>
              <a:t> Use of </a:t>
            </a:r>
            <a:r>
              <a:rPr lang="en-US" sz="1600" i="1" dirty="0"/>
              <a:t>blockchain</a:t>
            </a:r>
            <a:r>
              <a:rPr lang="en-US" sz="1600" dirty="0"/>
              <a:t> based systems to provide untamperable, distributed database of registered devices.</a:t>
            </a:r>
          </a:p>
          <a:p>
            <a:pPr>
              <a:buSzPct val="113000"/>
            </a:pPr>
            <a:r>
              <a:rPr lang="en-US" sz="1600" dirty="0"/>
              <a:t> The local probabilistic data base is space-efficient and provides high accuracy for ‘offline’ access.</a:t>
            </a:r>
          </a:p>
          <a:p>
            <a:pPr marL="177800" indent="0">
              <a:buSzPct val="113000"/>
              <a:buNone/>
            </a:pPr>
            <a:r>
              <a:rPr lang="en-US" sz="1600" dirty="0"/>
              <a:t>    e</a:t>
            </a:r>
            <a:r>
              <a:rPr lang="en-IN" sz="1600" dirty="0"/>
              <a:t>.g. A bloom filter with 1 million items in the filter with error of 0.001% (1 in ten thousand) requires about 3 MB memory.</a:t>
            </a:r>
            <a:endParaRPr lang="en-US" sz="1600" dirty="0"/>
          </a:p>
        </p:txBody>
      </p:sp>
      <p:sp>
        <p:nvSpPr>
          <p:cNvPr id="4" name="Text Placeholder 3"/>
          <p:cNvSpPr>
            <a:spLocks noGrp="1"/>
          </p:cNvSpPr>
          <p:nvPr>
            <p:ph type="body" idx="2"/>
          </p:nvPr>
        </p:nvSpPr>
        <p:spPr>
          <a:xfrm>
            <a:off x="107504" y="2708920"/>
            <a:ext cx="8856984" cy="3168352"/>
          </a:xfrm>
        </p:spPr>
        <p:txBody>
          <a:bodyPr/>
          <a:lstStyle/>
          <a:p>
            <a:pPr>
              <a:buSzPct val="113000"/>
            </a:pPr>
            <a:r>
              <a:rPr lang="en-US" sz="1600" dirty="0"/>
              <a:t>Our solution provides a facility to protect an authorized computer from an unauthorized USB storage devices in online/offline mode efficiently  using combination of both bloom filter and blockchain.</a:t>
            </a:r>
          </a:p>
          <a:p>
            <a:pPr>
              <a:buSzPct val="113000"/>
            </a:pPr>
            <a:r>
              <a:rPr lang="en-US" sz="1600" dirty="0"/>
              <a:t>Block chain system keeps a track of the USB devices connected to a machine, and the devices added and removed from the whitelist. It also records the timestamp of the above mentioned activities, MAC address of the respective  machines and the user IDs.  Blockchain ‘audit trail’ is </a:t>
            </a:r>
            <a:r>
              <a:rPr lang="en-US" sz="1600" dirty="0" err="1"/>
              <a:t>untamperable</a:t>
            </a:r>
            <a:r>
              <a:rPr lang="en-US" sz="1600" dirty="0"/>
              <a:t> Therefore, suspicious activities can be traced back.</a:t>
            </a:r>
          </a:p>
          <a:p>
            <a:pPr>
              <a:buSzPct val="113000"/>
            </a:pPr>
            <a:r>
              <a:rPr lang="en-US" sz="1600" dirty="0"/>
              <a:t>Even if the probabilistic database is stolen, the MAC address of registered devices cannot be retrieved. </a:t>
            </a:r>
          </a:p>
          <a:p>
            <a:pPr>
              <a:buSzPct val="113000"/>
            </a:pPr>
            <a:r>
              <a:rPr lang="en-IN" sz="1600" dirty="0"/>
              <a:t>The encrypted file system in the storage device protects the authorized storage device from connecting to an unauthorized machine.</a:t>
            </a:r>
          </a:p>
          <a:p>
            <a:pPr>
              <a:buSzPct val="113000"/>
            </a:pPr>
            <a:r>
              <a:rPr lang="en-IN" sz="1600" dirty="0"/>
              <a:t>Use of compiled languages like Rust/Go which avoid security issues like buffer </a:t>
            </a:r>
            <a:r>
              <a:rPr lang="en-IN" sz="1600" dirty="0" err="1"/>
              <a:t>overlow</a:t>
            </a:r>
            <a:r>
              <a:rPr lang="en-IN" sz="1600"/>
              <a:t>.</a:t>
            </a:r>
            <a:endParaRPr lang="en-US" sz="1600" dirty="0"/>
          </a:p>
        </p:txBody>
      </p:sp>
      <p:sp>
        <p:nvSpPr>
          <p:cNvPr id="5" name="TextBox 4"/>
          <p:cNvSpPr txBox="1"/>
          <p:nvPr/>
        </p:nvSpPr>
        <p:spPr>
          <a:xfrm>
            <a:off x="431900" y="291097"/>
            <a:ext cx="7867252" cy="369332"/>
          </a:xfrm>
          <a:prstGeom prst="rect">
            <a:avLst/>
          </a:prstGeom>
          <a:noFill/>
        </p:spPr>
        <p:txBody>
          <a:bodyPr wrap="square" rtlCol="0">
            <a:spAutoFit/>
          </a:bodyPr>
          <a:lstStyle/>
          <a:p>
            <a:pPr algn="ctr"/>
            <a:r>
              <a:rPr lang="en-IN" sz="1800" b="1" dirty="0">
                <a:latin typeface="Calibri" pitchFamily="34" charset="0"/>
                <a:cs typeface="Calibri" pitchFamily="34" charset="0"/>
              </a:rPr>
              <a:t>NOVELTY</a:t>
            </a:r>
            <a:endParaRPr lang="en-US" sz="1800" b="1" dirty="0">
              <a:latin typeface="Calibri" pitchFamily="34" charset="0"/>
              <a:cs typeface="Calibri" pitchFamily="34" charset="0"/>
            </a:endParaRPr>
          </a:p>
        </p:txBody>
      </p:sp>
      <p:sp>
        <p:nvSpPr>
          <p:cNvPr id="6" name="TextBox 5"/>
          <p:cNvSpPr txBox="1"/>
          <p:nvPr/>
        </p:nvSpPr>
        <p:spPr>
          <a:xfrm>
            <a:off x="449164" y="2236222"/>
            <a:ext cx="8155284" cy="369332"/>
          </a:xfrm>
          <a:prstGeom prst="rect">
            <a:avLst/>
          </a:prstGeom>
          <a:noFill/>
        </p:spPr>
        <p:txBody>
          <a:bodyPr wrap="square" rtlCol="0">
            <a:spAutoFit/>
          </a:bodyPr>
          <a:lstStyle/>
          <a:p>
            <a:pPr algn="ctr"/>
            <a:r>
              <a:rPr lang="en-IN" sz="1800" b="1" dirty="0">
                <a:latin typeface="Calibri" pitchFamily="34" charset="0"/>
                <a:cs typeface="Calibri" pitchFamily="34" charset="0"/>
              </a:rPr>
              <a:t>SECURITY</a:t>
            </a:r>
            <a:endParaRPr lang="en-US" sz="1800" b="1" dirty="0">
              <a:latin typeface="Calibri" pitchFamily="34" charset="0"/>
              <a:cs typeface="Calibri" pitchFamily="34" charset="0"/>
            </a:endParaRPr>
          </a:p>
        </p:txBody>
      </p:sp>
    </p:spTree>
    <p:extLst>
      <p:ext uri="{BB962C8B-B14F-4D97-AF65-F5344CB8AC3E}">
        <p14:creationId xmlns:p14="http://schemas.microsoft.com/office/powerpoint/2010/main" val="35655665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TotalTime>
  <Words>849</Words>
  <Application>Microsoft Office PowerPoint</Application>
  <PresentationFormat>On-screen Show (4:3)</PresentationFormat>
  <Paragraphs>60</Paragraphs>
  <Slides>4</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SMART INDIA HACKATHON ‘18</vt:lpstr>
      <vt:lpstr>PowerPoint Presentation</vt:lpstr>
      <vt:lpstr>FLOWCHARTS / USE-CASE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INDIA HACKATHON ‘18</dc:title>
  <cp:lastModifiedBy>Nitin Bhide</cp:lastModifiedBy>
  <cp:revision>37</cp:revision>
  <dcterms:modified xsi:type="dcterms:W3CDTF">2017-12-29T11:30:01Z</dcterms:modified>
</cp:coreProperties>
</file>