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91" r:id="rId3"/>
    <p:sldId id="276" r:id="rId4"/>
    <p:sldId id="277" r:id="rId5"/>
    <p:sldId id="309" r:id="rId6"/>
    <p:sldId id="315" r:id="rId7"/>
    <p:sldId id="310" r:id="rId8"/>
    <p:sldId id="311" r:id="rId9"/>
    <p:sldId id="312" r:id="rId10"/>
    <p:sldId id="314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64686" autoAdjust="0"/>
  </p:normalViewPr>
  <p:slideViewPr>
    <p:cSldViewPr snapToGrid="0">
      <p:cViewPr varScale="1">
        <p:scale>
          <a:sx n="94" d="100"/>
          <a:sy n="94" d="100"/>
        </p:scale>
        <p:origin x="66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13/10/2020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2020-10-13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012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97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endParaRPr lang="en-US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327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27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10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530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48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930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5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11C3C-CCC9-3642-A8F3-F90CADF0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265872"/>
            <a:ext cx="8181215" cy="643695"/>
          </a:xfrm>
        </p:spPr>
        <p:txBody>
          <a:bodyPr/>
          <a:lstStyle/>
          <a:p>
            <a:r>
              <a:rPr lang="sv-SE" dirty="0"/>
              <a:t>Project Presentation – CM2003</a:t>
            </a:r>
            <a:br>
              <a:rPr lang="sv-SE" dirty="0"/>
            </a:br>
            <a:br>
              <a:rPr lang="sv-SE" dirty="0"/>
            </a:br>
            <a:r>
              <a:rPr lang="sv-SE" sz="2000" dirty="0"/>
              <a:t>David Dashti</a:t>
            </a:r>
            <a:br>
              <a:rPr lang="sv-SE" sz="2000" dirty="0"/>
            </a:br>
            <a:r>
              <a:rPr lang="sv-SE" sz="2000" dirty="0"/>
              <a:t>Filip Söderquist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975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71" y="2234813"/>
            <a:ext cx="7552857" cy="673874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Rubrik 8">
            <a:extLst>
              <a:ext uri="{FF2B5EF4-FFF2-40B4-BE49-F238E27FC236}">
                <a16:creationId xmlns:a16="http://schemas.microsoft.com/office/drawing/2014/main" id="{42158236-BB29-4393-B15D-0DC763A39E5F}"/>
              </a:ext>
            </a:extLst>
          </p:cNvPr>
          <p:cNvSpPr txBox="1">
            <a:spLocks/>
          </p:cNvSpPr>
          <p:nvPr/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 dirty="0" err="1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0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 - QUBIQ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F1439ED-AE1B-42A2-8992-75D39F3F1CA5}"/>
              </a:ext>
            </a:extLst>
          </p:cNvPr>
          <p:cNvSpPr txBox="1"/>
          <p:nvPr/>
        </p:nvSpPr>
        <p:spPr>
          <a:xfrm>
            <a:off x="250825" y="1454695"/>
            <a:ext cx="8362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Quantification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of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Uncertainties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in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Biomedical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Image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Quantification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Challenge</a:t>
            </a:r>
          </a:p>
          <a:p>
            <a:endParaRPr lang="sv-SE" dirty="0">
              <a:solidFill>
                <a:srgbClr val="212529"/>
              </a:solidFill>
              <a:latin typeface="Lato"/>
            </a:endParaRPr>
          </a:p>
          <a:p>
            <a:endParaRPr lang="sv-SE" b="0" i="0" dirty="0">
              <a:solidFill>
                <a:srgbClr val="212529"/>
              </a:solidFill>
              <a:effectLst/>
              <a:latin typeface="Lato"/>
            </a:endParaRPr>
          </a:p>
          <a:p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BAA9D013-6B15-4D02-8AC9-F0186C35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09" y="2054860"/>
            <a:ext cx="6070182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91E0CBC9-1B12-47A6-8D64-B1AB2F4248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582545" y="766130"/>
            <a:ext cx="3110437" cy="3762814"/>
          </a:xfrm>
        </p:spPr>
      </p:pic>
      <p:sp>
        <p:nvSpPr>
          <p:cNvPr id="23" name="textruta 22">
            <a:extLst>
              <a:ext uri="{FF2B5EF4-FFF2-40B4-BE49-F238E27FC236}">
                <a16:creationId xmlns:a16="http://schemas.microsoft.com/office/drawing/2014/main" id="{B2520587-5E4D-46D3-8C90-69C066C22C8C}"/>
              </a:ext>
            </a:extLst>
          </p:cNvPr>
          <p:cNvSpPr txBox="1"/>
          <p:nvPr/>
        </p:nvSpPr>
        <p:spPr>
          <a:xfrm>
            <a:off x="5765167" y="2488018"/>
            <a:ext cx="1149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( 7 masks )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05A87173-8BC4-452E-99E8-FE45B14F566A}"/>
              </a:ext>
            </a:extLst>
          </p:cNvPr>
          <p:cNvSpPr txBox="1"/>
          <p:nvPr/>
        </p:nvSpPr>
        <p:spPr>
          <a:xfrm>
            <a:off x="5765167" y="1488199"/>
            <a:ext cx="1449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( 3 masks / task )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919C312F-7E3C-4A13-86BC-6F7C90C6B2B2}"/>
              </a:ext>
            </a:extLst>
          </p:cNvPr>
          <p:cNvSpPr txBox="1"/>
          <p:nvPr/>
        </p:nvSpPr>
        <p:spPr>
          <a:xfrm>
            <a:off x="5765167" y="4275028"/>
            <a:ext cx="1149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( 3 masks ) 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96D9FEF-A2E9-4905-BE3C-3E2B6A8565BE}"/>
              </a:ext>
            </a:extLst>
          </p:cNvPr>
          <p:cNvSpPr txBox="1"/>
          <p:nvPr/>
        </p:nvSpPr>
        <p:spPr>
          <a:xfrm>
            <a:off x="5765167" y="3400086"/>
            <a:ext cx="1330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( 6 masks / task )</a:t>
            </a:r>
          </a:p>
        </p:txBody>
      </p:sp>
    </p:spTree>
    <p:extLst>
      <p:ext uri="{BB962C8B-B14F-4D97-AF65-F5344CB8AC3E}">
        <p14:creationId xmlns:p14="http://schemas.microsoft.com/office/powerpoint/2010/main" val="38896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split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13" name="Tabell 11">
            <a:extLst>
              <a:ext uri="{FF2B5EF4-FFF2-40B4-BE49-F238E27FC236}">
                <a16:creationId xmlns:a16="http://schemas.microsoft.com/office/drawing/2014/main" id="{DDAAF25C-3BF2-488E-9826-5FEA849787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8039479"/>
              </p:ext>
            </p:extLst>
          </p:nvPr>
        </p:nvGraphicFramePr>
        <p:xfrm>
          <a:off x="642440" y="1644650"/>
          <a:ext cx="3759199" cy="18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77">
                  <a:extLst>
                    <a:ext uri="{9D8B030D-6E8A-4147-A177-3AD203B41FA5}">
                      <a16:colId xmlns:a16="http://schemas.microsoft.com/office/drawing/2014/main" val="2098602539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1551977462"/>
                    </a:ext>
                  </a:extLst>
                </a:gridCol>
                <a:gridCol w="845072">
                  <a:extLst>
                    <a:ext uri="{9D8B030D-6E8A-4147-A177-3AD203B41FA5}">
                      <a16:colId xmlns:a16="http://schemas.microsoft.com/office/drawing/2014/main" val="13218806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60988364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r>
                        <a:rPr lang="sv-SE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Train.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8948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16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46459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322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4990"/>
                  </a:ext>
                </a:extLst>
              </a:tr>
            </a:tbl>
          </a:graphicData>
        </a:graphic>
      </p:graphicFrame>
      <p:graphicFrame>
        <p:nvGraphicFramePr>
          <p:cNvPr id="15" name="Tabell 11">
            <a:extLst>
              <a:ext uri="{FF2B5EF4-FFF2-40B4-BE49-F238E27FC236}">
                <a16:creationId xmlns:a16="http://schemas.microsoft.com/office/drawing/2014/main" id="{DC4BFA51-A157-4746-9F6A-1AEB37C70DB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1966917"/>
              </p:ext>
            </p:extLst>
          </p:nvPr>
        </p:nvGraphicFramePr>
        <p:xfrm>
          <a:off x="4742360" y="1644650"/>
          <a:ext cx="37592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77">
                  <a:extLst>
                    <a:ext uri="{9D8B030D-6E8A-4147-A177-3AD203B41FA5}">
                      <a16:colId xmlns:a16="http://schemas.microsoft.com/office/drawing/2014/main" val="2098602539"/>
                    </a:ext>
                  </a:extLst>
                </a:gridCol>
                <a:gridCol w="887451">
                  <a:extLst>
                    <a:ext uri="{9D8B030D-6E8A-4147-A177-3AD203B41FA5}">
                      <a16:colId xmlns:a16="http://schemas.microsoft.com/office/drawing/2014/main" val="1551977462"/>
                    </a:ext>
                  </a:extLst>
                </a:gridCol>
                <a:gridCol w="845072">
                  <a:extLst>
                    <a:ext uri="{9D8B030D-6E8A-4147-A177-3AD203B41FA5}">
                      <a16:colId xmlns:a16="http://schemas.microsoft.com/office/drawing/2014/main" val="13218806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60988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Train.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8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1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4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1600" dirty="0"/>
                        <a:t>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4990"/>
                  </a:ext>
                </a:extLst>
              </a:tr>
            </a:tbl>
          </a:graphicData>
        </a:graphic>
      </p:graphicFrame>
      <p:sp>
        <p:nvSpPr>
          <p:cNvPr id="17" name="textruta 16">
            <a:extLst>
              <a:ext uri="{FF2B5EF4-FFF2-40B4-BE49-F238E27FC236}">
                <a16:creationId xmlns:a16="http://schemas.microsoft.com/office/drawing/2014/main" id="{95A54EC3-6F7A-4356-8B9B-A83F1FE411E1}"/>
              </a:ext>
            </a:extLst>
          </p:cNvPr>
          <p:cNvSpPr txBox="1"/>
          <p:nvPr/>
        </p:nvSpPr>
        <p:spPr>
          <a:xfrm>
            <a:off x="642440" y="1336873"/>
            <a:ext cx="181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/>
              <a:t>Original Challenge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4E4EAAAB-0442-4C96-9D2A-303D26793FBB}"/>
              </a:ext>
            </a:extLst>
          </p:cNvPr>
          <p:cNvSpPr txBox="1"/>
          <p:nvPr/>
        </p:nvSpPr>
        <p:spPr>
          <a:xfrm>
            <a:off x="4742360" y="1336872"/>
            <a:ext cx="204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/>
              <a:t>Adjusted Challenge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4B0B9A65-31E3-47D7-A1F0-707E4A3ACFD8}"/>
              </a:ext>
            </a:extLst>
          </p:cNvPr>
          <p:cNvSpPr txBox="1"/>
          <p:nvPr/>
        </p:nvSpPr>
        <p:spPr>
          <a:xfrm>
            <a:off x="2086970" y="3463289"/>
            <a:ext cx="267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Split: 70 / 10 / 20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C6F4FF87-CA87-410C-B032-52D3A47A98C0}"/>
              </a:ext>
            </a:extLst>
          </p:cNvPr>
          <p:cNvSpPr txBox="1"/>
          <p:nvPr/>
        </p:nvSpPr>
        <p:spPr>
          <a:xfrm>
            <a:off x="6165756" y="3463289"/>
            <a:ext cx="267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Split: 75 / 12.5 / 12.5</a:t>
            </a:r>
          </a:p>
        </p:txBody>
      </p:sp>
    </p:spTree>
    <p:extLst>
      <p:ext uri="{BB962C8B-B14F-4D97-AF65-F5344CB8AC3E}">
        <p14:creationId xmlns:p14="http://schemas.microsoft.com/office/powerpoint/2010/main" val="29310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task in detail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7253326" cy="37814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Task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US" b="0" i="0" dirty="0">
                <a:effectLst/>
              </a:rPr>
              <a:t>egment the given binary structures and predict the distribution of the experts' labels by returning one mask with continuous values in between 0 and 1, that is supposed to reproduce the cumulated segmentations of the experts.  </a:t>
            </a:r>
            <a:br>
              <a:rPr lang="en-US" b="0" i="0" dirty="0">
                <a:effectLst/>
              </a:rPr>
            </a:br>
            <a:br>
              <a:rPr lang="en-US" b="0" i="0" dirty="0">
                <a:effectLst/>
              </a:rPr>
            </a:br>
            <a:r>
              <a:rPr lang="en-US" b="0" i="0" dirty="0">
                <a:solidFill>
                  <a:srgbClr val="212529"/>
                </a:solidFill>
                <a:effectLst/>
              </a:rPr>
              <a:t>Predictions and continuous ground truth labels are compared by thresholding the continuous labels at predefined thresholds and calculating the volumetric overlap of the resulting binary volumes using Dice score (the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continuous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ground truth labels are obtained by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averaging multiple experts' annotations</a:t>
            </a:r>
            <a:r>
              <a:rPr lang="en-US" b="0" i="0" dirty="0">
                <a:solidFill>
                  <a:srgbClr val="212529"/>
                </a:solidFill>
                <a:effectLst/>
              </a:rPr>
              <a:t>). To this end, ground truth and prediction are binarized at ten probability levels (that are 0.1, 0.2, ..., 0.8, 0.9).</a:t>
            </a:r>
            <a:br>
              <a:rPr lang="en-US" b="0" i="0" dirty="0">
                <a:solidFill>
                  <a:srgbClr val="212529"/>
                </a:solidFill>
                <a:effectLst/>
              </a:rPr>
            </a:br>
            <a:br>
              <a:rPr lang="en-US" b="0" i="0" dirty="0">
                <a:solidFill>
                  <a:srgbClr val="212529"/>
                </a:solidFill>
                <a:effectLst/>
              </a:rPr>
            </a:br>
            <a:r>
              <a:rPr lang="en-US" b="0" i="0" dirty="0">
                <a:solidFill>
                  <a:srgbClr val="212529"/>
                </a:solidFill>
                <a:effectLst/>
              </a:rPr>
              <a:t>Dice scores for all thresholds will be averaged. Dice scores will be averaged across all tasks and all image data sets.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1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675483-E03D-4A35-919B-929770B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approached this problem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4D77DDA-5169-47EB-9520-3D7C8F71D1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4EAE252-77BF-447E-8FFB-DDB5C55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E834B38-63BE-400D-B8EE-4A4EDF57D1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1046854"/>
            <a:ext cx="6881850" cy="37814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Predictions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trained one network for each expert. I.e. for brain-growth we trained 7 networks as we had 7 expert segmentations for each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we averaged the predictions of these networks. Thus, creating a continuous mask.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that we binarized this continuous mask at the 9 chosen threshold levels (0.1, 0.2, …, 1.0), producing 9 binarized masks.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These 9 binarized masks were then compared to the expert masks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/>
              <a:t>The expert masks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order to be able be able to do the comparison we had to do two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Averaging of all the expert masks to create a continuous mask.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continuous mask was then binarized into 9 different masks which we then made comparisons with. </a:t>
            </a:r>
          </a:p>
        </p:txBody>
      </p:sp>
    </p:spTree>
    <p:extLst>
      <p:ext uri="{BB962C8B-B14F-4D97-AF65-F5344CB8AC3E}">
        <p14:creationId xmlns:p14="http://schemas.microsoft.com/office/powerpoint/2010/main" val="32066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different architectures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7215226" cy="37814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core of our architecture </a:t>
            </a:r>
            <a:r>
              <a:rPr lang="en-GB" dirty="0"/>
              <a:t>is that we are using an </a:t>
            </a:r>
            <a:r>
              <a:rPr lang="en-GB" b="1" dirty="0"/>
              <a:t>ensemble of networks</a:t>
            </a:r>
            <a:r>
              <a:rPr lang="en-GB" dirty="0"/>
              <a:t> to create the continuous prediction mask </a:t>
            </a:r>
          </a:p>
          <a:p>
            <a:pPr marL="0" indent="0">
              <a:buNone/>
            </a:pPr>
            <a:r>
              <a:rPr lang="en-GB" b="1" u="sng" dirty="0"/>
              <a:t>Architecture of the networks within the ensemble</a:t>
            </a:r>
          </a:p>
          <a:p>
            <a:r>
              <a:rPr lang="en-GB" dirty="0"/>
              <a:t>We used U-Net &amp; Data Augmentation as a starting point</a:t>
            </a:r>
          </a:p>
          <a:p>
            <a:r>
              <a:rPr lang="en-GB" dirty="0"/>
              <a:t>Dropout / Spatial Dropout</a:t>
            </a:r>
          </a:p>
          <a:p>
            <a:r>
              <a:rPr lang="en-GB" dirty="0"/>
              <a:t>LSTM</a:t>
            </a:r>
          </a:p>
          <a:p>
            <a:r>
              <a:rPr lang="en-GB" dirty="0"/>
              <a:t>Deep U - Net</a:t>
            </a:r>
          </a:p>
        </p:txBody>
      </p:sp>
    </p:spTree>
    <p:extLst>
      <p:ext uri="{BB962C8B-B14F-4D97-AF65-F5344CB8AC3E}">
        <p14:creationId xmlns:p14="http://schemas.microsoft.com/office/powerpoint/2010/main" val="3563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3893459" cy="37814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983ADBF-605D-4773-8F44-320C06123F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2104" y="1074626"/>
            <a:ext cx="3427341" cy="3781438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0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Evaluation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2020-10-13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3893459" cy="37814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983ADBF-605D-4773-8F44-320C06123F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2104" y="1074626"/>
            <a:ext cx="3427341" cy="3781438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1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6646</TotalTime>
  <Words>475</Words>
  <Application>Microsoft Office PowerPoint</Application>
  <PresentationFormat>Bildspel på skärmen (16:9)</PresentationFormat>
  <Paragraphs>105</Paragraphs>
  <Slides>10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Systemtypsnitt</vt:lpstr>
      <vt:lpstr>KTH_PPT-mall</vt:lpstr>
      <vt:lpstr>Project Presentation – CM2003  David Dashti Filip Söderquist</vt:lpstr>
      <vt:lpstr>The challenge - QUBIQ</vt:lpstr>
      <vt:lpstr>Data</vt:lpstr>
      <vt:lpstr>Data split</vt:lpstr>
      <vt:lpstr>The task in detail</vt:lpstr>
      <vt:lpstr>How we approached this problem</vt:lpstr>
      <vt:lpstr>The different architectures</vt:lpstr>
      <vt:lpstr>Results</vt:lpstr>
      <vt:lpstr>Evaluation</vt:lpstr>
      <vt:lpstr>Thank you for listening!  Questions?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David Dashti</cp:lastModifiedBy>
  <cp:revision>165</cp:revision>
  <cp:lastPrinted>2013-05-27T09:10:21Z</cp:lastPrinted>
  <dcterms:created xsi:type="dcterms:W3CDTF">2019-02-11T09:39:15Z</dcterms:created>
  <dcterms:modified xsi:type="dcterms:W3CDTF">2020-10-13T16:20:19Z</dcterms:modified>
</cp:coreProperties>
</file>