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8" r:id="rId2"/>
    <p:sldId id="291" r:id="rId3"/>
    <p:sldId id="276" r:id="rId4"/>
    <p:sldId id="324" r:id="rId5"/>
    <p:sldId id="277" r:id="rId6"/>
    <p:sldId id="309" r:id="rId7"/>
    <p:sldId id="315" r:id="rId8"/>
    <p:sldId id="323" r:id="rId9"/>
    <p:sldId id="310" r:id="rId10"/>
    <p:sldId id="319" r:id="rId11"/>
    <p:sldId id="311" r:id="rId12"/>
    <p:sldId id="320" r:id="rId13"/>
    <p:sldId id="317" r:id="rId14"/>
    <p:sldId id="322" r:id="rId15"/>
    <p:sldId id="312" r:id="rId16"/>
    <p:sldId id="314" r:id="rId17"/>
  </p:sldIdLst>
  <p:sldSz cx="9144000" cy="5143500" type="screen16x9"/>
  <p:notesSz cx="6858000" cy="9144000"/>
  <p:custDataLst>
    <p:tags r:id="rId2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in Söderkvist" initials="MS" lastIdx="9" clrIdx="0">
    <p:extLst>
      <p:ext uri="{19B8F6BF-5375-455C-9EA6-DF929625EA0E}">
        <p15:presenceInfo xmlns:p15="http://schemas.microsoft.com/office/powerpoint/2012/main" userId="S-1-5-21-1948194976-2510558922-1916008050-10773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489"/>
    <a:srgbClr val="65656C"/>
    <a:srgbClr val="D02F80"/>
    <a:srgbClr val="1954A6"/>
    <a:srgbClr val="5E87C0"/>
    <a:srgbClr val="2191C4"/>
    <a:srgbClr val="D95999"/>
    <a:srgbClr val="62922E"/>
    <a:srgbClr val="AFC92B"/>
    <a:srgbClr val="D85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2" autoAdjust="0"/>
    <p:restoredTop sz="64686" autoAdjust="0"/>
  </p:normalViewPr>
  <p:slideViewPr>
    <p:cSldViewPr snapToGrid="0">
      <p:cViewPr varScale="1">
        <p:scale>
          <a:sx n="94" d="100"/>
          <a:sy n="94" d="100"/>
        </p:scale>
        <p:origin x="6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960A68EE-FC1D-154D-B0B2-8F10538CA1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24D638D7-DEA4-1247-A9EB-8982C7537D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482C1D7-B25D-44E6-A2D0-D10D1D9E6077}" type="datetimeFigureOut">
              <a:rPr lang="en-GB"/>
              <a:pPr>
                <a:defRPr/>
              </a:pPr>
              <a:t>30/10/2020</a:t>
            </a:fld>
            <a:endParaRPr lang="en-GB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D4AEC7E-9E0A-F348-8BEB-360ABEA852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6838CD8-B67A-DE4B-9D64-CF9FD9C9A6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3538062-B7CA-4502-88E7-928089303C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253AAA87-6F70-2F43-9A3C-FA3D36237E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65F49FED-13B4-B74A-AF1E-0B5D3706DE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D4C97F-02FF-434B-8EAA-0F723077CD05}" type="datetimeFigureOut">
              <a:rPr lang="sv-SE"/>
              <a:pPr>
                <a:defRPr/>
              </a:pPr>
              <a:t>2020-10-30</a:t>
            </a:fld>
            <a:endParaRPr lang="sv-SE"/>
          </a:p>
        </p:txBody>
      </p:sp>
      <p:sp>
        <p:nvSpPr>
          <p:cNvPr id="4" name="Platshållare för bildobjekt 3">
            <a:extLst>
              <a:ext uri="{FF2B5EF4-FFF2-40B4-BE49-F238E27FC236}">
                <a16:creationId xmlns:a16="http://schemas.microsoft.com/office/drawing/2014/main" id="{4730BF3B-6153-7140-AD57-ECE26CA8AB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>
            <a:extLst>
              <a:ext uri="{FF2B5EF4-FFF2-40B4-BE49-F238E27FC236}">
                <a16:creationId xmlns:a16="http://schemas.microsoft.com/office/drawing/2014/main" id="{5D978D40-EB87-4440-802D-12F96A066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A429AAB-B1EE-6F47-B4D7-E30F7E497A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E43AB95-16A5-8F4F-9927-6A8C0839FD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E811775-299A-4959-BF5A-5DFB3E75F6A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20122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1487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1139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7972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5470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9306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8596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09774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/>
              <a:buNone/>
            </a:pPr>
            <a:endParaRPr lang="en-US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3277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/>
              <a:buNone/>
            </a:pPr>
            <a:endParaRPr lang="en-US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0429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2276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1107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7624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5085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811775-299A-4959-BF5A-5DFB3E75F6AC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5034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231" t="40906" r="20988" b="17529"/>
          <a:stretch>
            <a:fillRect/>
          </a:stretch>
        </p:blipFill>
        <p:spPr bwMode="auto">
          <a:xfrm>
            <a:off x="250824" y="2542658"/>
            <a:ext cx="8642351" cy="242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ubrik 1">
            <a:extLst>
              <a:ext uri="{FF2B5EF4-FFF2-40B4-BE49-F238E27FC236}">
                <a16:creationId xmlns:a16="http://schemas.microsoft.com/office/drawing/2014/main" id="{C2E0D84A-3EC1-DD40-8DA6-147FB563C3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548" y="1079437"/>
            <a:ext cx="8181215" cy="643695"/>
          </a:xfrm>
        </p:spPr>
        <p:txBody>
          <a:bodyPr lIns="90000" anchor="t">
            <a:noAutofit/>
          </a:bodyPr>
          <a:lstStyle>
            <a:lvl1pPr algn="l">
              <a:lnSpc>
                <a:spcPct val="90000"/>
              </a:lnSpc>
              <a:defRPr sz="3600"/>
            </a:lvl1pPr>
          </a:lstStyle>
          <a:p>
            <a:r>
              <a:rPr lang="sv-SE" dirty="0"/>
              <a:t>Klicka för att ändra rubrikformat</a:t>
            </a:r>
            <a:endParaRPr lang="en-GB" dirty="0"/>
          </a:p>
        </p:txBody>
      </p:sp>
      <p:sp>
        <p:nvSpPr>
          <p:cNvPr id="8" name="Underrubrik 2">
            <a:extLst>
              <a:ext uri="{FF2B5EF4-FFF2-40B4-BE49-F238E27FC236}">
                <a16:creationId xmlns:a16="http://schemas.microsoft.com/office/drawing/2014/main" id="{D9708450-9178-2141-98CC-ED5077AF0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548" y="1723132"/>
            <a:ext cx="8181215" cy="711031"/>
          </a:xfrm>
        </p:spPr>
        <p:txBody>
          <a:bodyPr lIns="108000" rIns="90000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här för att ändra mall för underrubrikformat</a:t>
            </a:r>
            <a:endParaRPr lang="en-GB" dirty="0"/>
          </a:p>
        </p:txBody>
      </p:sp>
      <p:grpSp>
        <p:nvGrpSpPr>
          <p:cNvPr id="12" name="Grupp 11">
            <a:extLst>
              <a:ext uri="{FF2B5EF4-FFF2-40B4-BE49-F238E27FC236}">
                <a16:creationId xmlns:a16="http://schemas.microsoft.com/office/drawing/2014/main" id="{E9331F4D-CFBF-B743-B11A-1C8047D3CFBE}"/>
              </a:ext>
            </a:extLst>
          </p:cNvPr>
          <p:cNvGrpSpPr/>
          <p:nvPr userDrawn="1"/>
        </p:nvGrpSpPr>
        <p:grpSpPr>
          <a:xfrm>
            <a:off x="0" y="0"/>
            <a:ext cx="1172780" cy="1181100"/>
            <a:chOff x="0" y="0"/>
            <a:chExt cx="1118774" cy="1126711"/>
          </a:xfrm>
          <a:noFill/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A58F791A-AC82-4241-9571-C01F81F86836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upp 13">
              <a:extLst>
                <a:ext uri="{FF2B5EF4-FFF2-40B4-BE49-F238E27FC236}">
                  <a16:creationId xmlns:a16="http://schemas.microsoft.com/office/drawing/2014/main" id="{8947ABFC-334D-4740-BE63-0A994ACCB7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9C1F2ABF-FD0A-7047-8941-99E4FF67871B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id="{9F776FDA-E8EC-9045-BD9F-45209E3A805F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7024E031-C178-924F-A947-E6AB347889C7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id="{9C9F9DC5-A524-D145-9011-37CC11C6EC20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64829C5F-978F-D747-8E8C-862213367EDC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2B47CF5B-7594-274E-B9E9-81D1789F4950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D1A397B8-832C-BE46-B490-8871281D0DD6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:a16="http://schemas.microsoft.com/office/drawing/2014/main" id="{DE1FD1AF-8E22-CE4C-B838-C310A32D3678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id="{1DC6E4F4-0565-C244-8DCD-B715E7E69CD9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" name="Grupp 14">
              <a:extLst>
                <a:ext uri="{FF2B5EF4-FFF2-40B4-BE49-F238E27FC236}">
                  <a16:creationId xmlns:a16="http://schemas.microsoft.com/office/drawing/2014/main" id="{40184570-8C9F-D547-BFCF-47EDE34BEA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A61EED33-3876-6C46-A702-773D24B265C3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4D8A9A53-2174-6D4A-BBB7-03CDEA7B382A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3EF5D968-9105-C94D-BE78-C3D31395CC25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EC212671-72CA-9245-919A-6FA7C159FA15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id="{3A60D9C3-D2EA-4D42-87B8-128A9096F2C9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DE94F348-690F-E540-9093-1C49199F26C1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0F47886B-9D67-8945-B978-E3C38999542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B6E087E5-ED56-1F44-AB4D-4E5DC58625B2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FEAE9DDC-8E15-554D-A9F9-32C9FD821303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" name="Grupp 15">
              <a:extLst>
                <a:ext uri="{FF2B5EF4-FFF2-40B4-BE49-F238E27FC236}">
                  <a16:creationId xmlns:a16="http://schemas.microsoft.com/office/drawing/2014/main" id="{BBD191D5-8184-A045-B6FE-5411D0DCF58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27" name="Rektangel 26">
                <a:extLst>
                  <a:ext uri="{FF2B5EF4-FFF2-40B4-BE49-F238E27FC236}">
                    <a16:creationId xmlns:a16="http://schemas.microsoft.com/office/drawing/2014/main" id="{8DFBCE1C-D3B2-5F49-A340-D59567749FAF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Rektangel 27">
                <a:extLst>
                  <a:ext uri="{FF2B5EF4-FFF2-40B4-BE49-F238E27FC236}">
                    <a16:creationId xmlns:a16="http://schemas.microsoft.com/office/drawing/2014/main" id="{1A697A31-3F22-3D42-AAC2-3D75D7AB3974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1533B9DF-99E0-F148-98DF-1AE4E0DCB229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AC0994CB-1562-C84A-BC07-C3E433681627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1C45B92F-660A-FE46-AB66-EC8D8127EEE6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id="{6BFB85B6-8991-7A40-9E36-70642CC39972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:a16="http://schemas.microsoft.com/office/drawing/2014/main" id="{DA01DD59-2BF2-D44E-92BC-D4F5118FF537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:a16="http://schemas.microsoft.com/office/drawing/2014/main" id="{A044860E-CE54-C645-8C96-DCC0027B3850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id="{040B73E1-2341-A342-9BFA-9F9DC4E47D90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7" name="Grupp 16">
              <a:extLst>
                <a:ext uri="{FF2B5EF4-FFF2-40B4-BE49-F238E27FC236}">
                  <a16:creationId xmlns:a16="http://schemas.microsoft.com/office/drawing/2014/main" id="{C01C7D92-822D-F247-888A-51CDBE3208C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18" name="Rektangel 17">
                <a:extLst>
                  <a:ext uri="{FF2B5EF4-FFF2-40B4-BE49-F238E27FC236}">
                    <a16:creationId xmlns:a16="http://schemas.microsoft.com/office/drawing/2014/main" id="{65FEDA4E-E961-0D49-94DF-571AD02244A0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Rektangel 18">
                <a:extLst>
                  <a:ext uri="{FF2B5EF4-FFF2-40B4-BE49-F238E27FC236}">
                    <a16:creationId xmlns:a16="http://schemas.microsoft.com/office/drawing/2014/main" id="{9E90C081-1629-9147-9B51-6494A7B4DB18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Rektangel 19">
                <a:extLst>
                  <a:ext uri="{FF2B5EF4-FFF2-40B4-BE49-F238E27FC236}">
                    <a16:creationId xmlns:a16="http://schemas.microsoft.com/office/drawing/2014/main" id="{EEB32951-A8BB-ED4E-BAAB-C0E1FE85F8EB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" name="Rektangel 20">
                <a:extLst>
                  <a:ext uri="{FF2B5EF4-FFF2-40B4-BE49-F238E27FC236}">
                    <a16:creationId xmlns:a16="http://schemas.microsoft.com/office/drawing/2014/main" id="{0A8A807A-65D9-C54E-98D6-5949FCEA8DFA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id="{C94C2C1C-9987-A64A-A424-C3C8AAF83EAE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Rektangel 22">
                <a:extLst>
                  <a:ext uri="{FF2B5EF4-FFF2-40B4-BE49-F238E27FC236}">
                    <a16:creationId xmlns:a16="http://schemas.microsoft.com/office/drawing/2014/main" id="{BA62EF01-C788-684D-AEAC-5899616A01B7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Rektangel 23">
                <a:extLst>
                  <a:ext uri="{FF2B5EF4-FFF2-40B4-BE49-F238E27FC236}">
                    <a16:creationId xmlns:a16="http://schemas.microsoft.com/office/drawing/2014/main" id="{F52962C9-79CF-D24A-AFEF-4F2634BF4BF0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Rektangel 24">
                <a:extLst>
                  <a:ext uri="{FF2B5EF4-FFF2-40B4-BE49-F238E27FC236}">
                    <a16:creationId xmlns:a16="http://schemas.microsoft.com/office/drawing/2014/main" id="{CF48E26C-2B9A-4442-BC4B-E4588287A02E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Rektangel 25">
                <a:extLst>
                  <a:ext uri="{FF2B5EF4-FFF2-40B4-BE49-F238E27FC236}">
                    <a16:creationId xmlns:a16="http://schemas.microsoft.com/office/drawing/2014/main" id="{C0DCEE72-5D28-C148-828F-B74EE134472D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123" name="Rak 122">
            <a:extLst>
              <a:ext uri="{FF2B5EF4-FFF2-40B4-BE49-F238E27FC236}">
                <a16:creationId xmlns:a16="http://schemas.microsoft.com/office/drawing/2014/main" id="{5097A8E5-A6B9-EE40-A302-C6CF112729E0}"/>
              </a:ext>
            </a:extLst>
          </p:cNvPr>
          <p:cNvCxnSpPr>
            <a:cxnSpLocks/>
          </p:cNvCxnSpPr>
          <p:nvPr userDrawn="1"/>
        </p:nvCxnSpPr>
        <p:spPr>
          <a:xfrm>
            <a:off x="247666" y="4891747"/>
            <a:ext cx="864550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7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"/>
          <p:cNvSpPr>
            <a:spLocks noChangeShapeType="1"/>
          </p:cNvSpPr>
          <p:nvPr/>
        </p:nvSpPr>
        <p:spPr bwMode="gray">
          <a:xfrm>
            <a:off x="-1376363" y="4197350"/>
            <a:ext cx="0" cy="0"/>
          </a:xfrm>
          <a:prstGeom prst="line">
            <a:avLst/>
          </a:prstGeom>
          <a:noFill/>
          <a:ln w="3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3" name="AutoShape 14"/>
          <p:cNvSpPr>
            <a:spLocks noChangeAspect="1" noChangeArrowheads="1" noTextEdit="1"/>
          </p:cNvSpPr>
          <p:nvPr/>
        </p:nvSpPr>
        <p:spPr bwMode="auto">
          <a:xfrm>
            <a:off x="-3582988" y="3049588"/>
            <a:ext cx="14508163" cy="17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pic>
        <p:nvPicPr>
          <p:cNvPr id="5" name="Bildobjekt 1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8051" y="333780"/>
            <a:ext cx="13811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Bildobjekt 18">
            <a:extLst>
              <a:ext uri="{FF2B5EF4-FFF2-40B4-BE49-F238E27FC236}">
                <a16:creationId xmlns:a16="http://schemas.microsoft.com/office/drawing/2014/main" id="{9818D67E-72BB-EF4D-8650-DA1146FF8B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231" t="40906" r="20988" b="17529"/>
          <a:stretch>
            <a:fillRect/>
          </a:stretch>
        </p:blipFill>
        <p:spPr bwMode="auto">
          <a:xfrm>
            <a:off x="250824" y="2542658"/>
            <a:ext cx="8642351" cy="242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upp 14">
            <a:extLst>
              <a:ext uri="{FF2B5EF4-FFF2-40B4-BE49-F238E27FC236}">
                <a16:creationId xmlns:a16="http://schemas.microsoft.com/office/drawing/2014/main" id="{0863DBC1-93FB-FC4F-8A6E-D08EB15A346A}"/>
              </a:ext>
            </a:extLst>
          </p:cNvPr>
          <p:cNvGrpSpPr/>
          <p:nvPr userDrawn="1"/>
        </p:nvGrpSpPr>
        <p:grpSpPr>
          <a:xfrm>
            <a:off x="0" y="0"/>
            <a:ext cx="1172780" cy="1181100"/>
            <a:chOff x="0" y="0"/>
            <a:chExt cx="1118774" cy="1126711"/>
          </a:xfrm>
          <a:noFill/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5016C568-ADC6-B448-9875-EC43010139E3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Grupp 16">
              <a:extLst>
                <a:ext uri="{FF2B5EF4-FFF2-40B4-BE49-F238E27FC236}">
                  <a16:creationId xmlns:a16="http://schemas.microsoft.com/office/drawing/2014/main" id="{15EAD1A5-2C50-F14C-A922-42AECE9F76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625FD33E-FA80-8E47-89FC-DCCC2A3C2D16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8F10E0A5-B8EE-BE47-BC4E-24E1DDB174BC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28EFCF7D-6529-C142-93C9-90598C42E621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:a16="http://schemas.microsoft.com/office/drawing/2014/main" id="{9AF22970-B936-314A-824B-D4DF2AC4B85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id="{60A421F4-0D3B-8043-8234-162B9DF4AEA4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1" name="Rektangel 60">
                <a:extLst>
                  <a:ext uri="{FF2B5EF4-FFF2-40B4-BE49-F238E27FC236}">
                    <a16:creationId xmlns:a16="http://schemas.microsoft.com/office/drawing/2014/main" id="{2DB35B1D-2369-204C-9135-78149F469654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Rektangel 61">
                <a:extLst>
                  <a:ext uri="{FF2B5EF4-FFF2-40B4-BE49-F238E27FC236}">
                    <a16:creationId xmlns:a16="http://schemas.microsoft.com/office/drawing/2014/main" id="{F51D08D7-925E-C84D-8090-F610717A86D9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Rektangel 62">
                <a:extLst>
                  <a:ext uri="{FF2B5EF4-FFF2-40B4-BE49-F238E27FC236}">
                    <a16:creationId xmlns:a16="http://schemas.microsoft.com/office/drawing/2014/main" id="{E8F003AD-FABE-EE4D-BA89-B2742335EC11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Rektangel 63">
                <a:extLst>
                  <a:ext uri="{FF2B5EF4-FFF2-40B4-BE49-F238E27FC236}">
                    <a16:creationId xmlns:a16="http://schemas.microsoft.com/office/drawing/2014/main" id="{ABB6F5C6-C885-7942-A935-9C0B32B8A983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6" name="Grupp 25">
              <a:extLst>
                <a:ext uri="{FF2B5EF4-FFF2-40B4-BE49-F238E27FC236}">
                  <a16:creationId xmlns:a16="http://schemas.microsoft.com/office/drawing/2014/main" id="{E37A3EC7-B403-FB41-9F91-C41E66E1C3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id="{35D35AD7-6B39-F943-A943-C994051A3591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F607BB48-BBCD-3647-80C2-C6260F62508D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3A00F74D-012D-744D-8CD4-86F3025176A9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25EFBEB2-E669-4441-A2A7-8EA23B468366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478148B7-7D92-B443-9A7B-461278601ADC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33F102BC-AE06-C04F-ABBD-6954A9357DA6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id="{F1168AA4-3F32-6345-AEAD-E2EF2358B8F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EF2E7D3E-0E67-9A48-85F5-C51E73D42874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id="{34ECFF50-188A-EF4D-ABC2-ECFAF9D440AE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id="{F68676DE-7159-B449-A14D-06BBB64ECB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A435E150-EB57-B44A-8293-2C19C271A956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id="{53C0B4FF-3765-4840-8E0A-9AA936D37216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:a16="http://schemas.microsoft.com/office/drawing/2014/main" id="{A60EFB5C-D38B-D849-AB68-371460E2B1DC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:a16="http://schemas.microsoft.com/office/drawing/2014/main" id="{A71C6519-4CCC-D74C-A050-B08BE3BFE6AE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id="{8625C522-5195-CA45-9C5A-7279ED5AF410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B21F9AF9-65C3-BA4E-9064-122DC8A4A494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7D8AAB2F-C807-4C4C-871F-F2E3846FF9FC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0CCC44B3-D0FF-D14E-A1C6-B6CFB2D23374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3E7AF6E4-A19E-CB48-A8B3-F17A97DA27ED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8" name="Grupp 27">
              <a:extLst>
                <a:ext uri="{FF2B5EF4-FFF2-40B4-BE49-F238E27FC236}">
                  <a16:creationId xmlns:a16="http://schemas.microsoft.com/office/drawing/2014/main" id="{4D7939D2-013B-8D43-AF56-65E8308D44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2B38132A-7F88-3148-A4FC-2DA07E2A634F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5209F07D-76ED-C14B-B4D2-A7765896DEBC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Rektangel 30">
                <a:extLst>
                  <a:ext uri="{FF2B5EF4-FFF2-40B4-BE49-F238E27FC236}">
                    <a16:creationId xmlns:a16="http://schemas.microsoft.com/office/drawing/2014/main" id="{A32CA292-5FF0-A747-8736-F788E8B5030A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Rektangel 31">
                <a:extLst>
                  <a:ext uri="{FF2B5EF4-FFF2-40B4-BE49-F238E27FC236}">
                    <a16:creationId xmlns:a16="http://schemas.microsoft.com/office/drawing/2014/main" id="{AF774941-1457-FE4F-99C0-D11026CE8C8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Rektangel 32">
                <a:extLst>
                  <a:ext uri="{FF2B5EF4-FFF2-40B4-BE49-F238E27FC236}">
                    <a16:creationId xmlns:a16="http://schemas.microsoft.com/office/drawing/2014/main" id="{A552B882-FA01-D642-91BA-E072AF506A10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Rektangel 33">
                <a:extLst>
                  <a:ext uri="{FF2B5EF4-FFF2-40B4-BE49-F238E27FC236}">
                    <a16:creationId xmlns:a16="http://schemas.microsoft.com/office/drawing/2014/main" id="{10860FD5-FD3F-A44E-A3A2-6ACBE91E3C41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Rektangel 34">
                <a:extLst>
                  <a:ext uri="{FF2B5EF4-FFF2-40B4-BE49-F238E27FC236}">
                    <a16:creationId xmlns:a16="http://schemas.microsoft.com/office/drawing/2014/main" id="{7864E4F5-5000-7D43-8D12-8117255CB09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Rektangel 35">
                <a:extLst>
                  <a:ext uri="{FF2B5EF4-FFF2-40B4-BE49-F238E27FC236}">
                    <a16:creationId xmlns:a16="http://schemas.microsoft.com/office/drawing/2014/main" id="{63FCD91C-D163-694C-A6A2-A8777BB9D7EF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id="{C530E33C-0CCE-EA45-BFBA-21B929A17D1A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65" name="Rak 64">
            <a:extLst>
              <a:ext uri="{FF2B5EF4-FFF2-40B4-BE49-F238E27FC236}">
                <a16:creationId xmlns:a16="http://schemas.microsoft.com/office/drawing/2014/main" id="{FFF58A14-E24D-2646-87F0-D570B46FC445}"/>
              </a:ext>
            </a:extLst>
          </p:cNvPr>
          <p:cNvCxnSpPr>
            <a:cxnSpLocks/>
          </p:cNvCxnSpPr>
          <p:nvPr userDrawn="1"/>
        </p:nvCxnSpPr>
        <p:spPr>
          <a:xfrm>
            <a:off x="247666" y="4891747"/>
            <a:ext cx="864550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ubrik 1">
            <a:extLst>
              <a:ext uri="{FF2B5EF4-FFF2-40B4-BE49-F238E27FC236}">
                <a16:creationId xmlns:a16="http://schemas.microsoft.com/office/drawing/2014/main" id="{3997965E-37C7-4D41-8C47-88DEC7D855A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548" y="1079437"/>
            <a:ext cx="8181215" cy="643695"/>
          </a:xfrm>
        </p:spPr>
        <p:txBody>
          <a:bodyPr lIns="90000" anchor="t">
            <a:noAutofit/>
          </a:bodyPr>
          <a:lstStyle>
            <a:lvl1pPr algn="l">
              <a:lnSpc>
                <a:spcPct val="90000"/>
              </a:lnSpc>
              <a:defRPr sz="3600"/>
            </a:lvl1pPr>
          </a:lstStyle>
          <a:p>
            <a:r>
              <a:rPr lang="sv-SE" dirty="0"/>
              <a:t>Klicka för att ändra rubrikformat</a:t>
            </a:r>
            <a:endParaRPr lang="en-GB" dirty="0"/>
          </a:p>
        </p:txBody>
      </p:sp>
      <p:sp>
        <p:nvSpPr>
          <p:cNvPr id="67" name="Underrubrik 2">
            <a:extLst>
              <a:ext uri="{FF2B5EF4-FFF2-40B4-BE49-F238E27FC236}">
                <a16:creationId xmlns:a16="http://schemas.microsoft.com/office/drawing/2014/main" id="{BE9565E6-B7A1-5E48-B793-BFB8048C9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548" y="1723132"/>
            <a:ext cx="8181215" cy="711031"/>
          </a:xfrm>
        </p:spPr>
        <p:txBody>
          <a:bodyPr lIns="108000" rIns="90000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här för att ändra mall för underrubrikformat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85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32C2D5F-EA7C-6946-8E8C-7B84A7CC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42A2319-CD13-BE4D-9C63-5A9EBFDCEC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2020-10-30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7540BA4-CF98-2846-8D40-8EA647BC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Platshållare för innehåll 10">
            <a:extLst>
              <a:ext uri="{FF2B5EF4-FFF2-40B4-BE49-F238E27FC236}">
                <a16:creationId xmlns:a16="http://schemas.microsoft.com/office/drawing/2014/main" id="{C55E1E5B-E1F9-C645-91AF-7753BF8D8E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112400"/>
            <a:ext cx="7559674" cy="3612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00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EF5597-77F0-434A-A2AB-0ACCE1CD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89E2E86-DCB5-5D40-AAC1-7A916712E6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2020-10-30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C89D1DA-CF8E-0D44-9D15-51F73742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6AD6011F-45DB-6648-8334-1B4DC6E8EA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116000"/>
            <a:ext cx="3427344" cy="3781438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8" name="Platshållare för innehåll 6">
            <a:extLst>
              <a:ext uri="{FF2B5EF4-FFF2-40B4-BE49-F238E27FC236}">
                <a16:creationId xmlns:a16="http://schemas.microsoft.com/office/drawing/2014/main" id="{E71BD36F-2D19-AD42-B3D6-3BC155EE33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0" y="1116000"/>
            <a:ext cx="3427341" cy="3781438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33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underrubriker och 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EF5597-77F0-434A-A2AB-0ACCE1CD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89E2E86-DCB5-5D40-AAC1-7A916712E6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7A7FA62-242B-154F-BDED-F228A40489AE}" type="datetime1">
              <a:rPr lang="sv-SE" smtClean="0"/>
              <a:t>2020-10-30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C89D1DA-CF8E-0D44-9D15-51F73742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6AD6011F-45DB-6648-8334-1B4DC6E8EA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458000"/>
            <a:ext cx="3427344" cy="3266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8" name="Platshållare för innehåll 6">
            <a:extLst>
              <a:ext uri="{FF2B5EF4-FFF2-40B4-BE49-F238E27FC236}">
                <a16:creationId xmlns:a16="http://schemas.microsoft.com/office/drawing/2014/main" id="{E71BD36F-2D19-AD42-B3D6-3BC155EE33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0" y="1458000"/>
            <a:ext cx="3427341" cy="3266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9" name="Platshållare för text 2">
            <a:extLst>
              <a:ext uri="{FF2B5EF4-FFF2-40B4-BE49-F238E27FC236}">
                <a16:creationId xmlns:a16="http://schemas.microsoft.com/office/drawing/2014/main" id="{5036AF80-4CD2-454D-A2BD-8376F1D80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2000" y="1051200"/>
            <a:ext cx="3427342" cy="327722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10" name="Platshållare för text 4">
            <a:extLst>
              <a:ext uri="{FF2B5EF4-FFF2-40B4-BE49-F238E27FC236}">
                <a16:creationId xmlns:a16="http://schemas.microsoft.com/office/drawing/2014/main" id="{BD1EFFC8-506E-5A4A-B12B-1ED4D1958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051200"/>
            <a:ext cx="3427341" cy="327722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55955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9213F7-29AE-3348-BA14-276452F1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EE58744-88EE-9F48-B53F-195692071B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D45677C-6021-4B4B-8D00-4AA6DB0D4902}" type="datetime1">
              <a:rPr lang="sv-SE" smtClean="0"/>
              <a:t>2020-10-30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2052B00-675E-0049-A5DB-D785D629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4CD2FD66-7FAA-AE47-8A10-92EF24064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0825" y="1182688"/>
            <a:ext cx="8642350" cy="35417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77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vå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9213F7-29AE-3348-BA14-276452F1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EE58744-88EE-9F48-B53F-195692071B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41755ED-D54E-694B-A391-7B1A4BC3BA77}" type="datetime1">
              <a:rPr lang="sv-SE" smtClean="0"/>
              <a:t>2020-10-30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2052B00-675E-0049-A5DB-D785D629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4CD2FD66-7FAA-AE47-8A10-92EF24064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0825" y="1183342"/>
            <a:ext cx="4282057" cy="354105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8" name="Platshållare för bild 6">
            <a:extLst>
              <a:ext uri="{FF2B5EF4-FFF2-40B4-BE49-F238E27FC236}">
                <a16:creationId xmlns:a16="http://schemas.microsoft.com/office/drawing/2014/main" id="{F471D766-023C-E042-B60C-5AA70DCA12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1119" y="1183342"/>
            <a:ext cx="4282055" cy="354105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28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6286D3-8649-524C-AC90-FF2F6910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E417B25-3466-4D4E-9932-2BC6E1D868B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55EB1E9-4E18-5549-8E17-04A05D374244}" type="datetime1">
              <a:rPr lang="sv-SE" smtClean="0"/>
              <a:t>2020-10-30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1573EF2-0F29-FC4E-8D8C-6C9A6BED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11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 15">
            <a:extLst>
              <a:ext uri="{FF2B5EF4-FFF2-40B4-BE49-F238E27FC236}">
                <a16:creationId xmlns:a16="http://schemas.microsoft.com/office/drawing/2014/main" id="{8FC9BCA9-8112-B140-ADE9-6824270029CC}"/>
              </a:ext>
            </a:extLst>
          </p:cNvPr>
          <p:cNvGrpSpPr/>
          <p:nvPr userDrawn="1"/>
        </p:nvGrpSpPr>
        <p:grpSpPr>
          <a:xfrm>
            <a:off x="0" y="0"/>
            <a:ext cx="1172780" cy="1181100"/>
            <a:chOff x="0" y="0"/>
            <a:chExt cx="1118774" cy="1126711"/>
          </a:xfrm>
          <a:noFill/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5CC0A999-4F7B-8C4E-8149-C4EAA0A4A500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Grupp 17">
              <a:extLst>
                <a:ext uri="{FF2B5EF4-FFF2-40B4-BE49-F238E27FC236}">
                  <a16:creationId xmlns:a16="http://schemas.microsoft.com/office/drawing/2014/main" id="{69D53D63-D667-E84D-A90C-8D11EC9E4B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id="{9B6D8BC4-515D-A14B-BF16-35FC559D15C0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6A8074B4-32D4-7D4D-99B1-C1E5BCA4C294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5DF1CC6E-E23D-7846-B935-B6D685DE5D3F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E0344D03-8FC1-6B4D-BBDE-3DAE45779BC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:a16="http://schemas.microsoft.com/office/drawing/2014/main" id="{1ADEEFC8-FFFE-B543-9D4F-F5E7FFED0956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id="{F8D556CD-9A22-3549-83E4-AC3754C40CA8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1" name="Rektangel 60">
                <a:extLst>
                  <a:ext uri="{FF2B5EF4-FFF2-40B4-BE49-F238E27FC236}">
                    <a16:creationId xmlns:a16="http://schemas.microsoft.com/office/drawing/2014/main" id="{483B93B1-26EF-844F-BD73-0AB10B74D5DE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Rektangel 61">
                <a:extLst>
                  <a:ext uri="{FF2B5EF4-FFF2-40B4-BE49-F238E27FC236}">
                    <a16:creationId xmlns:a16="http://schemas.microsoft.com/office/drawing/2014/main" id="{54D47BB5-122C-2748-A219-5604D6DB5EAD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Rektangel 62">
                <a:extLst>
                  <a:ext uri="{FF2B5EF4-FFF2-40B4-BE49-F238E27FC236}">
                    <a16:creationId xmlns:a16="http://schemas.microsoft.com/office/drawing/2014/main" id="{39F3589B-0BFD-5640-9CF3-FAF5F7063F1A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" name="Grupp 18">
              <a:extLst>
                <a:ext uri="{FF2B5EF4-FFF2-40B4-BE49-F238E27FC236}">
                  <a16:creationId xmlns:a16="http://schemas.microsoft.com/office/drawing/2014/main" id="{BFB3C6E5-14B8-784E-8FB1-95AADD25647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8FF3B2D3-7968-8841-B69E-C92F6F383163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id="{9C6FD4FD-051C-7D44-A009-64B5F0CF97F5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D122B4FC-27BC-B84C-9081-BA4D2B8110D6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C2B70FAB-C9FA-2A44-9029-57E8DB422861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A5278468-9F40-3949-88D4-236CB2B2ABC3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14A7F17F-2E72-7B46-9CD0-02CCB8739BB5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93801361-770D-6F40-89DC-EB545DDB8AFF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id="{08944139-F9F3-7943-BCEB-BE4B04164A28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3A4FBAF0-741B-2149-90C7-535640089BF3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0" name="Grupp 19">
              <a:extLst>
                <a:ext uri="{FF2B5EF4-FFF2-40B4-BE49-F238E27FC236}">
                  <a16:creationId xmlns:a16="http://schemas.microsoft.com/office/drawing/2014/main" id="{58807A2E-9697-D74B-98B0-162AE36550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id="{81418C15-36C2-3E44-A14C-7074CE448558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44833AF8-4999-7D4F-AE3B-8B0F9A33DFDF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id="{FF4139E5-A452-9845-824A-43F6502DE50C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:a16="http://schemas.microsoft.com/office/drawing/2014/main" id="{183BB7F3-8509-4B45-9508-7FA6F428C163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:a16="http://schemas.microsoft.com/office/drawing/2014/main" id="{DE036BB2-A884-814F-B716-7468FF3E1938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id="{8C10D231-9633-4D40-8745-05CD67ACEB58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23A536BF-0D41-6E4F-985C-BE1F16D015F7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BA63BD33-740B-0441-BEB3-D86ED464D5A4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56D57299-ADB2-AF45-A47F-34F0365988CE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1" name="Grupp 20">
              <a:extLst>
                <a:ext uri="{FF2B5EF4-FFF2-40B4-BE49-F238E27FC236}">
                  <a16:creationId xmlns:a16="http://schemas.microsoft.com/office/drawing/2014/main" id="{50B193BD-04F2-AD45-A802-45224EFD4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id="{B412C8AC-CE2A-8848-A20D-226D21F4CB5C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FC864472-CE46-9A45-8003-AF4F1FF1F46F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A55052CE-8A2D-5242-87E6-5FAE68A5F451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Rektangel 30">
                <a:extLst>
                  <a:ext uri="{FF2B5EF4-FFF2-40B4-BE49-F238E27FC236}">
                    <a16:creationId xmlns:a16="http://schemas.microsoft.com/office/drawing/2014/main" id="{C5C802A8-B3EB-504F-B960-8D1EB66A1C5F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Rektangel 31">
                <a:extLst>
                  <a:ext uri="{FF2B5EF4-FFF2-40B4-BE49-F238E27FC236}">
                    <a16:creationId xmlns:a16="http://schemas.microsoft.com/office/drawing/2014/main" id="{85EABCF9-7B70-3043-AFE1-619D293FE116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Rektangel 32">
                <a:extLst>
                  <a:ext uri="{FF2B5EF4-FFF2-40B4-BE49-F238E27FC236}">
                    <a16:creationId xmlns:a16="http://schemas.microsoft.com/office/drawing/2014/main" id="{479CB243-E35B-754D-AE34-43FD1DBAB312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Rektangel 33">
                <a:extLst>
                  <a:ext uri="{FF2B5EF4-FFF2-40B4-BE49-F238E27FC236}">
                    <a16:creationId xmlns:a16="http://schemas.microsoft.com/office/drawing/2014/main" id="{236D23C6-AA93-C048-892B-A29832BC0F45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Rektangel 34">
                <a:extLst>
                  <a:ext uri="{FF2B5EF4-FFF2-40B4-BE49-F238E27FC236}">
                    <a16:creationId xmlns:a16="http://schemas.microsoft.com/office/drawing/2014/main" id="{099F8E46-00A7-9B49-BA0B-443C1B18F619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Rektangel 35">
                <a:extLst>
                  <a:ext uri="{FF2B5EF4-FFF2-40B4-BE49-F238E27FC236}">
                    <a16:creationId xmlns:a16="http://schemas.microsoft.com/office/drawing/2014/main" id="{1F014AEE-BA9C-5B4F-A52F-FFC2BFC66238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10" name="Rak 9">
            <a:extLst>
              <a:ext uri="{FF2B5EF4-FFF2-40B4-BE49-F238E27FC236}">
                <a16:creationId xmlns:a16="http://schemas.microsoft.com/office/drawing/2014/main" id="{F42879D5-222F-0640-AA87-3AC584B52044}"/>
              </a:ext>
            </a:extLst>
          </p:cNvPr>
          <p:cNvCxnSpPr>
            <a:cxnSpLocks/>
          </p:cNvCxnSpPr>
          <p:nvPr/>
        </p:nvCxnSpPr>
        <p:spPr>
          <a:xfrm>
            <a:off x="1625600" y="27255788"/>
            <a:ext cx="3957796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8">
            <a:extLst>
              <a:ext uri="{FF2B5EF4-FFF2-40B4-BE49-F238E27FC236}">
                <a16:creationId xmlns:a16="http://schemas.microsoft.com/office/drawing/2014/main" id="{35A3ADBA-25A7-C947-B502-691111D0D9E5}"/>
              </a:ext>
            </a:extLst>
          </p:cNvPr>
          <p:cNvCxnSpPr>
            <a:cxnSpLocks/>
          </p:cNvCxnSpPr>
          <p:nvPr/>
        </p:nvCxnSpPr>
        <p:spPr>
          <a:xfrm>
            <a:off x="247666" y="4891747"/>
            <a:ext cx="864550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85D31C7-D918-594B-BEA4-908A26231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63" y="251752"/>
            <a:ext cx="7552857" cy="6738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76CF093-1E8D-FF4F-B3C9-72A2B0815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2000" y="1112400"/>
            <a:ext cx="7572358" cy="3609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7E4CD63-A723-E743-A7FA-6B31200F6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5" y="4949520"/>
            <a:ext cx="2057400" cy="117474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700">
                <a:solidFill>
                  <a:srgbClr val="848489"/>
                </a:solidFill>
              </a:defRPr>
            </a:lvl1pPr>
          </a:lstStyle>
          <a:p>
            <a:fld id="{832A3DEB-92BA-404E-9210-96F4218B7138}" type="datetime1">
              <a:rPr lang="sv-SE" smtClean="0"/>
              <a:t>2020-10-30</a:t>
            </a:fld>
            <a:endParaRPr lang="en-GB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844A7B9-8441-734E-B26B-9C9C5C04B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35775" y="4949520"/>
            <a:ext cx="2057400" cy="117474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rgbClr val="848489"/>
                </a:solidFill>
              </a:defRPr>
            </a:lvl1pPr>
          </a:lstStyle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86" r:id="rId3"/>
    <p:sldLayoutId id="2147483800" r:id="rId4"/>
    <p:sldLayoutId id="2147483801" r:id="rId5"/>
    <p:sldLayoutId id="2147483803" r:id="rId6"/>
    <p:sldLayoutId id="2147483802" r:id="rId7"/>
    <p:sldLayoutId id="214748379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ts val="1000"/>
        </a:spcBef>
        <a:spcAft>
          <a:spcPts val="200"/>
        </a:spcAft>
        <a:buClr>
          <a:schemeClr val="tx1"/>
        </a:buClr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2383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Systemtypsnitt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69925" indent="-22383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Systemtypsnitt"/>
        <a:buChar char="&gt;"/>
        <a:tabLst/>
        <a:defRPr sz="16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846138" indent="-176213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12838" indent="-2667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736" userDrawn="1">
          <p15:clr>
            <a:srgbClr val="F26B43"/>
          </p15:clr>
        </p15:guide>
        <p15:guide id="4" pos="5443" userDrawn="1">
          <p15:clr>
            <a:srgbClr val="F26B43"/>
          </p15:clr>
        </p15:guide>
        <p15:guide id="5" orient="horz" pos="742" userDrawn="1">
          <p15:clr>
            <a:srgbClr val="F26B43"/>
          </p15:clr>
        </p15:guide>
        <p15:guide id="7" pos="158" userDrawn="1">
          <p15:clr>
            <a:srgbClr val="F26B43"/>
          </p15:clr>
        </p15:guide>
        <p15:guide id="9" orient="horz" pos="584" userDrawn="1">
          <p15:clr>
            <a:srgbClr val="F26B43"/>
          </p15:clr>
        </p15:guide>
        <p15:guide id="10" orient="horz" pos="156" userDrawn="1">
          <p15:clr>
            <a:srgbClr val="F26B43"/>
          </p15:clr>
        </p15:guide>
        <p15:guide id="11" pos="5602" userDrawn="1">
          <p15:clr>
            <a:srgbClr val="F26B43"/>
          </p15:clr>
        </p15:guide>
        <p15:guide id="12" pos="667" userDrawn="1">
          <p15:clr>
            <a:srgbClr val="F26B43"/>
          </p15:clr>
        </p15:guide>
        <p15:guide id="13" pos="580" userDrawn="1">
          <p15:clr>
            <a:srgbClr val="F26B43"/>
          </p15:clr>
        </p15:guide>
        <p15:guide id="15" orient="horz" pos="3085" userDrawn="1">
          <p15:clr>
            <a:srgbClr val="F26B43"/>
          </p15:clr>
        </p15:guide>
        <p15:guide id="16" orient="horz" pos="2976" userDrawn="1">
          <p15:clr>
            <a:srgbClr val="F26B43"/>
          </p15:clr>
        </p15:guide>
        <p15:guide id="17" pos="3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F11C3C-CCC9-3642-A8F3-F90CADF08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548" y="1265872"/>
            <a:ext cx="8181215" cy="643695"/>
          </a:xfrm>
        </p:spPr>
        <p:txBody>
          <a:bodyPr/>
          <a:lstStyle/>
          <a:p>
            <a:r>
              <a:rPr lang="sv-SE" dirty="0"/>
              <a:t>Project Presentation – CM2003</a:t>
            </a:r>
            <a:br>
              <a:rPr lang="sv-SE" dirty="0"/>
            </a:br>
            <a:br>
              <a:rPr lang="sv-SE" dirty="0"/>
            </a:br>
            <a:r>
              <a:rPr lang="sv-SE" sz="2000" dirty="0"/>
              <a:t>David Dashti</a:t>
            </a:r>
            <a:br>
              <a:rPr lang="sv-SE" sz="2000" dirty="0"/>
            </a:br>
            <a:r>
              <a:rPr lang="sv-SE" sz="2000" dirty="0"/>
              <a:t>Filip Söderquist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09757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620A2E57-BC3E-D844-9964-DB4F1615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 – Brain </a:t>
            </a:r>
            <a:r>
              <a:rPr lang="sv-SE" dirty="0" err="1"/>
              <a:t>Growth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92D5815-6AFC-734B-9E0C-0F2FEA63A4B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pPr/>
              <a:t>2020-10-30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87C319B-AA08-4D41-9648-6D635ED4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6619A3F0-4A94-48BF-9032-782B916E79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116000"/>
            <a:ext cx="1579600" cy="255600"/>
          </a:xfrm>
        </p:spPr>
        <p:txBody>
          <a:bodyPr/>
          <a:lstStyle/>
          <a:p>
            <a:pPr marL="0" indent="0">
              <a:buNone/>
            </a:pPr>
            <a:endParaRPr lang="sv-SE" dirty="0"/>
          </a:p>
        </p:txBody>
      </p:sp>
      <p:pic>
        <p:nvPicPr>
          <p:cNvPr id="13" name="Bildobjekt 12">
            <a:extLst>
              <a:ext uri="{FF2B5EF4-FFF2-40B4-BE49-F238E27FC236}">
                <a16:creationId xmlns:a16="http://schemas.microsoft.com/office/drawing/2014/main" id="{11749391-9C1B-49FB-A217-C7E2CB611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63" y="925626"/>
            <a:ext cx="1638300" cy="2895600"/>
          </a:xfrm>
          <a:prstGeom prst="rect">
            <a:avLst/>
          </a:prstGeom>
        </p:spPr>
      </p:pic>
      <p:pic>
        <p:nvPicPr>
          <p:cNvPr id="15" name="Bildobjekt 14">
            <a:extLst>
              <a:ext uri="{FF2B5EF4-FFF2-40B4-BE49-F238E27FC236}">
                <a16:creationId xmlns:a16="http://schemas.microsoft.com/office/drawing/2014/main" id="{B13CA758-E051-4CC9-B137-7C3D2CA30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087" y="953871"/>
            <a:ext cx="1647825" cy="2886075"/>
          </a:xfrm>
          <a:prstGeom prst="rect">
            <a:avLst/>
          </a:prstGeom>
        </p:spPr>
      </p:pic>
      <p:pic>
        <p:nvPicPr>
          <p:cNvPr id="17" name="Bildobjekt 16">
            <a:extLst>
              <a:ext uri="{FF2B5EF4-FFF2-40B4-BE49-F238E27FC236}">
                <a16:creationId xmlns:a16="http://schemas.microsoft.com/office/drawing/2014/main" id="{407A0942-DF81-4199-9402-59DDABE75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275" y="953871"/>
            <a:ext cx="1609725" cy="2924175"/>
          </a:xfrm>
          <a:prstGeom prst="rect">
            <a:avLst/>
          </a:prstGeom>
        </p:spPr>
      </p:pic>
      <p:sp>
        <p:nvSpPr>
          <p:cNvPr id="18" name="textruta 17">
            <a:extLst>
              <a:ext uri="{FF2B5EF4-FFF2-40B4-BE49-F238E27FC236}">
                <a16:creationId xmlns:a16="http://schemas.microsoft.com/office/drawing/2014/main" id="{C209C4FA-8CBA-45E3-8E77-3BAC8304F0DA}"/>
              </a:ext>
            </a:extLst>
          </p:cNvPr>
          <p:cNvSpPr txBox="1"/>
          <p:nvPr/>
        </p:nvSpPr>
        <p:spPr>
          <a:xfrm>
            <a:off x="250825" y="3900271"/>
            <a:ext cx="8006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Threshold</a:t>
            </a:r>
            <a:r>
              <a:rPr lang="sv-SE" sz="1600" dirty="0"/>
              <a:t>:       0.1			        0.5			        0.9 </a:t>
            </a:r>
          </a:p>
        </p:txBody>
      </p:sp>
    </p:spTree>
    <p:extLst>
      <p:ext uri="{BB962C8B-B14F-4D97-AF65-F5344CB8AC3E}">
        <p14:creationId xmlns:p14="http://schemas.microsoft.com/office/powerpoint/2010/main" val="403322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620A2E57-BC3E-D844-9964-DB4F1615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Results</a:t>
            </a:r>
            <a:r>
              <a:rPr lang="sv-SE" dirty="0"/>
              <a:t> – Brain </a:t>
            </a:r>
            <a:r>
              <a:rPr lang="sv-SE" dirty="0" err="1"/>
              <a:t>Growth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92D5815-6AFC-734B-9E0C-0F2FEA63A4B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pPr/>
              <a:t>2020-10-30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87C319B-AA08-4D41-9648-6D635ED4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10" name="Platshållare för innehåll 9">
            <a:extLst>
              <a:ext uri="{FF2B5EF4-FFF2-40B4-BE49-F238E27FC236}">
                <a16:creationId xmlns:a16="http://schemas.microsoft.com/office/drawing/2014/main" id="{92E94E58-3F2C-E041-B4EA-A2F4BA2697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0692" y="1307293"/>
            <a:ext cx="6275388" cy="3242372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Test </a:t>
            </a:r>
            <a:r>
              <a:rPr lang="en-GB" b="1" dirty="0" err="1"/>
              <a:t>img</a:t>
            </a:r>
            <a:r>
              <a:rPr lang="en-GB" b="1" dirty="0"/>
              <a:t> 1      Test </a:t>
            </a:r>
            <a:r>
              <a:rPr lang="en-GB" b="1" dirty="0" err="1"/>
              <a:t>img</a:t>
            </a:r>
            <a:r>
              <a:rPr lang="en-GB" b="1" dirty="0"/>
              <a:t> 2    Test </a:t>
            </a:r>
            <a:r>
              <a:rPr lang="en-GB" b="1" dirty="0" err="1"/>
              <a:t>img</a:t>
            </a:r>
            <a:r>
              <a:rPr lang="en-GB" b="1" dirty="0"/>
              <a:t> 3   Test </a:t>
            </a:r>
            <a:r>
              <a:rPr lang="en-GB" b="1" dirty="0" err="1"/>
              <a:t>img</a:t>
            </a:r>
            <a:r>
              <a:rPr lang="en-GB" b="1" dirty="0"/>
              <a:t> 4    Test </a:t>
            </a:r>
            <a:r>
              <a:rPr lang="en-GB" b="1" dirty="0" err="1"/>
              <a:t>img</a:t>
            </a:r>
            <a:r>
              <a:rPr lang="en-GB" b="1" dirty="0"/>
              <a:t> 5  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[ 0.93583164  0.91756011  0.92664515  0.92461265  0.91743671 ]    </a:t>
            </a:r>
            <a:r>
              <a:rPr lang="en-GB" b="1" dirty="0"/>
              <a:t>0.1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[ 0.93409206  0.92813544  0.93756521  0.9487477    0.92060032 ]    </a:t>
            </a:r>
            <a:r>
              <a:rPr lang="en-GB" b="1" dirty="0"/>
              <a:t>0.2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[ 0.91498722  0.92744047  0.93498344  0.95139697  0.91743202 ]    </a:t>
            </a:r>
            <a:r>
              <a:rPr lang="en-GB" b="1" dirty="0"/>
              <a:t>0.3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[ 0.91603053  0.92853073  0.93747431  0.94813614  0.91683123 ]    </a:t>
            </a:r>
            <a:r>
              <a:rPr lang="en-GB" b="1" dirty="0"/>
              <a:t>0.4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[ 0.89932147  0.91621787  0.93510343  0.94994179  0.9079803   ]    </a:t>
            </a:r>
            <a:r>
              <a:rPr lang="en-GB" b="1" dirty="0"/>
              <a:t>0.5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[ 0.86764556  0.89445518  0.93347302  0.94487801  0.89759553 ]    </a:t>
            </a:r>
            <a:r>
              <a:rPr lang="en-GB" b="1" dirty="0"/>
              <a:t>0.6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[ 0.87227964  0.89383016  0.93773622  0.94386694  0.89657061 ]    </a:t>
            </a:r>
            <a:r>
              <a:rPr lang="en-GB" b="1" dirty="0"/>
              <a:t>0.7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[ 0.84381791  0.84345653  0.921047      0.9337181    0.8686314   ]    </a:t>
            </a:r>
            <a:r>
              <a:rPr lang="en-GB" b="1" dirty="0"/>
              <a:t>0.8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[ 0.72017241  0.75427952  0.8970039    0.86904251  0.72462609 ]    </a:t>
            </a:r>
            <a:r>
              <a:rPr lang="en-GB" b="1" dirty="0"/>
              <a:t>0.9</a:t>
            </a:r>
          </a:p>
          <a:p>
            <a:pPr marL="0" indent="0">
              <a:buNone/>
            </a:pPr>
            <a:r>
              <a:rPr lang="en-GB" b="1" dirty="0"/>
              <a:t>Average: </a:t>
            </a:r>
            <a:r>
              <a:rPr lang="en-GB" dirty="0"/>
              <a:t>0.9033591377190376</a:t>
            </a:r>
          </a:p>
        </p:txBody>
      </p:sp>
    </p:spTree>
    <p:extLst>
      <p:ext uri="{BB962C8B-B14F-4D97-AF65-F5344CB8AC3E}">
        <p14:creationId xmlns:p14="http://schemas.microsoft.com/office/powerpoint/2010/main" val="79804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620A2E57-BC3E-D844-9964-DB4F1615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Results</a:t>
            </a:r>
            <a:r>
              <a:rPr lang="sv-SE" dirty="0"/>
              <a:t> – Brain </a:t>
            </a:r>
            <a:r>
              <a:rPr lang="sv-SE" dirty="0" err="1"/>
              <a:t>Tumor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92D5815-6AFC-734B-9E0C-0F2FEA63A4B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pPr/>
              <a:t>2020-10-30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87C319B-AA08-4D41-9648-6D635ED4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10" name="Platshållare för innehåll 9">
            <a:extLst>
              <a:ext uri="{FF2B5EF4-FFF2-40B4-BE49-F238E27FC236}">
                <a16:creationId xmlns:a16="http://schemas.microsoft.com/office/drawing/2014/main" id="{92E94E58-3F2C-E041-B4EA-A2F4BA2697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91868" y="824026"/>
            <a:ext cx="3456500" cy="1992320"/>
          </a:xfrm>
        </p:spPr>
        <p:txBody>
          <a:bodyPr/>
          <a:lstStyle/>
          <a:p>
            <a:pPr marL="0" indent="0" algn="ctr">
              <a:buNone/>
            </a:pPr>
            <a:r>
              <a:rPr lang="en-US" sz="1000" dirty="0"/>
              <a:t> </a:t>
            </a:r>
            <a:r>
              <a:rPr lang="en-US" sz="1000" b="1" u="sng" dirty="0"/>
              <a:t>Task 1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[ </a:t>
            </a:r>
            <a:r>
              <a:rPr lang="en-US" sz="1050" dirty="0"/>
              <a:t>0.80333654  0.96819294  0.94560937  0.92486772 ]</a:t>
            </a:r>
            <a:br>
              <a:rPr lang="en-US" sz="1050" dirty="0"/>
            </a:br>
            <a:r>
              <a:rPr lang="en-US" sz="1050" dirty="0"/>
              <a:t>[ 0.79793748  0.966363      0.94403582  0.92378372 ]</a:t>
            </a:r>
            <a:br>
              <a:rPr lang="en-US" sz="1050" dirty="0"/>
            </a:br>
            <a:r>
              <a:rPr lang="en-US" sz="1050" dirty="0"/>
              <a:t>[ 0.79248948  0.96296296  0.94284799  0.92225898 ]</a:t>
            </a:r>
            <a:br>
              <a:rPr lang="en-US" sz="1050" dirty="0"/>
            </a:br>
            <a:r>
              <a:rPr lang="en-US" sz="1050" dirty="0"/>
              <a:t>[ 0.65513078  0.95234577  0.90991726  0.93136381 ]</a:t>
            </a:r>
            <a:br>
              <a:rPr lang="en-US" sz="1050" dirty="0"/>
            </a:br>
            <a:r>
              <a:rPr lang="en-US" sz="1050" dirty="0"/>
              <a:t>[ 0.65050505  0.94924046  0.90762583  0.93061224 ]</a:t>
            </a:r>
            <a:br>
              <a:rPr lang="en-US" sz="1050" dirty="0"/>
            </a:br>
            <a:r>
              <a:rPr lang="en-US" sz="1050" dirty="0"/>
              <a:t>[ 0.64448052  0.94572491  0.90666667  0.92787724 ]</a:t>
            </a:r>
            <a:br>
              <a:rPr lang="en-US" sz="1050" dirty="0"/>
            </a:br>
            <a:r>
              <a:rPr lang="en-US" sz="1050" dirty="0"/>
              <a:t>[ 0.56238361  0.89093825  0.82708934  0.91930598 ]</a:t>
            </a:r>
            <a:br>
              <a:rPr lang="en-US" sz="1050" dirty="0"/>
            </a:br>
            <a:r>
              <a:rPr lang="en-US" sz="1050" dirty="0"/>
              <a:t>[ 0.55726975  0.88557615  0.82485876  0.91747171 ]</a:t>
            </a:r>
            <a:br>
              <a:rPr lang="en-US" sz="1050" dirty="0"/>
            </a:br>
            <a:r>
              <a:rPr lang="en-US" sz="1050" dirty="0"/>
              <a:t>[ 0.55305164  0.88484848  0.82399369  0.91652847 ]</a:t>
            </a:r>
            <a:br>
              <a:rPr lang="en-US" sz="1050" dirty="0"/>
            </a:br>
            <a:r>
              <a:rPr lang="en-US" sz="1050" dirty="0"/>
              <a:t>              </a:t>
            </a:r>
            <a:br>
              <a:rPr lang="en-US" sz="1050" dirty="0"/>
            </a:br>
            <a:r>
              <a:rPr lang="en-US" sz="1050" b="1" dirty="0"/>
              <a:t>Average: </a:t>
            </a:r>
            <a:r>
              <a:rPr lang="en-US" sz="1050" dirty="0"/>
              <a:t>0.8547081212485439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C983ADBF-605D-4773-8F44-320C06123F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36891" y="815892"/>
            <a:ext cx="3587906" cy="2000454"/>
          </a:xfrm>
        </p:spPr>
        <p:txBody>
          <a:bodyPr/>
          <a:lstStyle/>
          <a:p>
            <a:pPr marL="0" indent="0" algn="ctr">
              <a:buNone/>
            </a:pPr>
            <a:r>
              <a:rPr lang="en-US" sz="1050" b="1" u="sng" dirty="0"/>
              <a:t>Task 2</a:t>
            </a:r>
          </a:p>
          <a:p>
            <a:pPr marL="0" indent="0">
              <a:buNone/>
            </a:pPr>
            <a:r>
              <a:rPr lang="en-US" sz="1050" dirty="0"/>
              <a:t>[ 0.93387653  0.95982469  0.90964348  0.94965705 ] </a:t>
            </a:r>
            <a:br>
              <a:rPr lang="en-US" sz="1050" dirty="0"/>
            </a:br>
            <a:r>
              <a:rPr lang="en-US" sz="1050" dirty="0"/>
              <a:t>[ 0.93220339  0.95715855  0.90667919  0.94758692 ] </a:t>
            </a:r>
            <a:br>
              <a:rPr lang="en-US" sz="1050" dirty="0"/>
            </a:br>
            <a:r>
              <a:rPr lang="en-US" sz="1050" dirty="0"/>
              <a:t>[ 0.92778303  0.95476278  0.90264026  0.9452037   ] </a:t>
            </a:r>
            <a:br>
              <a:rPr lang="en-US" sz="1050" dirty="0"/>
            </a:br>
            <a:r>
              <a:rPr lang="en-US" sz="1050" dirty="0"/>
              <a:t>[ 0.86197183  0.94879518  0.63844702  0.96122779 ] </a:t>
            </a:r>
            <a:br>
              <a:rPr lang="en-US" sz="1050" dirty="0"/>
            </a:br>
            <a:r>
              <a:rPr lang="en-US" sz="1050" dirty="0"/>
              <a:t>[ 0.85762904  0.95049505  0.63254806  0.95824889 ] </a:t>
            </a:r>
            <a:br>
              <a:rPr lang="en-US" sz="1050" dirty="0"/>
            </a:br>
            <a:r>
              <a:rPr lang="en-US" sz="1050" dirty="0"/>
              <a:t>[ 0.85616438  0.94793262  0.62602069  0.95528455 ] </a:t>
            </a:r>
            <a:br>
              <a:rPr lang="en-US" sz="1050" dirty="0"/>
            </a:br>
            <a:r>
              <a:rPr lang="en-US" sz="1050" dirty="0"/>
              <a:t>[ 0.39443155  0.92740047  0.36479052  0.53393665 ] </a:t>
            </a:r>
            <a:br>
              <a:rPr lang="en-US" sz="1050" dirty="0"/>
            </a:br>
            <a:r>
              <a:rPr lang="en-US" sz="1050" dirty="0"/>
              <a:t>[ 0.37220259  0.92941176  0.35519591  0.52830189 ] </a:t>
            </a:r>
            <a:br>
              <a:rPr lang="en-US" sz="1050" dirty="0"/>
            </a:br>
            <a:r>
              <a:rPr lang="en-US" sz="1050" dirty="0"/>
              <a:t>[ 0.35866983  0.92781065  0.3470437    0.55172414 ]</a:t>
            </a:r>
            <a:br>
              <a:rPr lang="en-US" sz="1050" dirty="0"/>
            </a:br>
            <a:r>
              <a:rPr lang="en-US" sz="1050" dirty="0"/>
              <a:t>                </a:t>
            </a:r>
            <a:br>
              <a:rPr lang="en-US" sz="1050" dirty="0"/>
            </a:br>
            <a:r>
              <a:rPr lang="en-US" sz="1050" b="1" dirty="0"/>
              <a:t>Average: </a:t>
            </a:r>
            <a:r>
              <a:rPr lang="en-US" sz="1050" dirty="0"/>
              <a:t>0.7781306762803059</a:t>
            </a:r>
          </a:p>
          <a:p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6BA8E3F0-FC2F-4ABE-9E0B-CA2DCC1F423D}"/>
              </a:ext>
            </a:extLst>
          </p:cNvPr>
          <p:cNvSpPr txBox="1"/>
          <p:nvPr/>
        </p:nvSpPr>
        <p:spPr>
          <a:xfrm>
            <a:off x="2937606" y="2673593"/>
            <a:ext cx="3421524" cy="24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050" b="1" u="sng" dirty="0">
                <a:cs typeface="Arial" panose="020B0604020202020204" pitchFamily="34" charset="0"/>
              </a:rPr>
              <a:t>Task 3</a:t>
            </a:r>
          </a:p>
          <a:p>
            <a:pPr marL="0" indent="0" algn="ctr">
              <a:buNone/>
            </a:pPr>
            <a:endParaRPr lang="en-US" sz="1050" b="1" u="sng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050" dirty="0">
                <a:cs typeface="Arial" panose="020B0604020202020204" pitchFamily="34" charset="0"/>
              </a:rPr>
              <a:t>[ 0.72067039  0.89373297  0.71050521  0.95891537 ]</a:t>
            </a:r>
          </a:p>
          <a:p>
            <a:pPr marL="0" indent="0">
              <a:buNone/>
            </a:pPr>
            <a:r>
              <a:rPr lang="en-US" sz="1050" dirty="0">
                <a:cs typeface="Arial" panose="020B0604020202020204" pitchFamily="34" charset="0"/>
              </a:rPr>
              <a:t>[ 0.70185449  0.89931034  0.69480519  0.95720165 ]</a:t>
            </a:r>
          </a:p>
          <a:p>
            <a:pPr marL="0" indent="0">
              <a:buNone/>
            </a:pPr>
            <a:r>
              <a:rPr lang="en-US" sz="1050" dirty="0">
                <a:cs typeface="Arial" panose="020B0604020202020204" pitchFamily="34" charset="0"/>
              </a:rPr>
              <a:t>[ 0.68596237  0.89693593  0.67763158  0.95332507 ]</a:t>
            </a:r>
          </a:p>
          <a:p>
            <a:pPr marL="0" indent="0">
              <a:buNone/>
            </a:pPr>
            <a:r>
              <a:rPr lang="en-US" sz="1050" dirty="0">
                <a:cs typeface="Arial" panose="020B0604020202020204" pitchFamily="34" charset="0"/>
              </a:rPr>
              <a:t>[ 0.72621359  0.91780822  0.501228 5   0.95283843 ]</a:t>
            </a:r>
          </a:p>
          <a:p>
            <a:pPr marL="0" indent="0">
              <a:buNone/>
            </a:pPr>
            <a:r>
              <a:rPr lang="en-US" sz="1050" dirty="0">
                <a:cs typeface="Arial" panose="020B0604020202020204" pitchFamily="34" charset="0"/>
              </a:rPr>
              <a:t>[ 0.71400394  0.91854419  0.488228      0.95096322 ]</a:t>
            </a:r>
          </a:p>
          <a:p>
            <a:pPr marL="0" indent="0">
              <a:buNone/>
            </a:pPr>
            <a:r>
              <a:rPr lang="en-US" sz="1050" dirty="0">
                <a:cs typeface="Arial" panose="020B0604020202020204" pitchFamily="34" charset="0"/>
              </a:rPr>
              <a:t>[ 0.71146245  0.92146597  0.45627376  0.94958352 ]</a:t>
            </a:r>
          </a:p>
          <a:p>
            <a:pPr marL="0" indent="0">
              <a:buNone/>
            </a:pPr>
            <a:r>
              <a:rPr lang="en-US" sz="1050" dirty="0">
                <a:cs typeface="Arial" panose="020B0604020202020204" pitchFamily="34" charset="0"/>
              </a:rPr>
              <a:t>[ 0.71428571  0.91242363  0.26691729  0.90846116 ]</a:t>
            </a:r>
          </a:p>
          <a:p>
            <a:pPr marL="0" indent="0">
              <a:buNone/>
            </a:pPr>
            <a:r>
              <a:rPr lang="en-US" sz="1050" dirty="0">
                <a:cs typeface="Arial" panose="020B0604020202020204" pitchFamily="34" charset="0"/>
              </a:rPr>
              <a:t>[ 0.71321696  0.90983607  0.22393822  0.90293678 ]</a:t>
            </a:r>
          </a:p>
          <a:p>
            <a:pPr marL="0" indent="0">
              <a:buNone/>
            </a:pPr>
            <a:r>
              <a:rPr lang="en-US" sz="1050" dirty="0">
                <a:cs typeface="Arial" panose="020B0604020202020204" pitchFamily="34" charset="0"/>
              </a:rPr>
              <a:t>[ 0.71              0.90721649  0.21052632  0.89955022 ]</a:t>
            </a:r>
            <a:br>
              <a:rPr lang="en-US" sz="400" dirty="0">
                <a:cs typeface="Arial" panose="020B0604020202020204" pitchFamily="34" charset="0"/>
              </a:rPr>
            </a:br>
            <a:r>
              <a:rPr lang="en-US" sz="1050" dirty="0">
                <a:cs typeface="Arial" panose="020B0604020202020204" pitchFamily="34" charset="0"/>
              </a:rPr>
              <a:t>               </a:t>
            </a:r>
            <a:br>
              <a:rPr lang="en-US" sz="1050" dirty="0">
                <a:cs typeface="Arial" panose="020B0604020202020204" pitchFamily="34" charset="0"/>
              </a:rPr>
            </a:br>
            <a:r>
              <a:rPr lang="en-US" sz="1050" b="1" dirty="0">
                <a:cs typeface="Arial" panose="020B0604020202020204" pitchFamily="34" charset="0"/>
              </a:rPr>
              <a:t>Average: </a:t>
            </a:r>
            <a:r>
              <a:rPr lang="en-US" sz="1050" dirty="0">
                <a:cs typeface="Arial" panose="020B0604020202020204" pitchFamily="34" charset="0"/>
              </a:rPr>
              <a:t>0.7566325900087255</a:t>
            </a:r>
            <a:endParaRPr lang="en-GB" sz="1050" dirty="0">
              <a:cs typeface="Arial" panose="020B0604020202020204" pitchFamily="34" charset="0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2612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620A2E57-BC3E-D844-9964-DB4F1615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Results</a:t>
            </a:r>
            <a:r>
              <a:rPr lang="sv-SE" dirty="0"/>
              <a:t> – </a:t>
            </a:r>
            <a:r>
              <a:rPr lang="sv-SE" dirty="0" err="1"/>
              <a:t>Kidney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92D5815-6AFC-734B-9E0C-0F2FEA63A4B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pPr/>
              <a:t>2020-10-30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87C319B-AA08-4D41-9648-6D635ED4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10" name="Platshållare för innehåll 9">
            <a:extLst>
              <a:ext uri="{FF2B5EF4-FFF2-40B4-BE49-F238E27FC236}">
                <a16:creationId xmlns:a16="http://schemas.microsoft.com/office/drawing/2014/main" id="{92E94E58-3F2C-E041-B4EA-A2F4BA2697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36279" y="1248411"/>
            <a:ext cx="4871441" cy="3378324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Test </a:t>
            </a:r>
            <a:r>
              <a:rPr lang="en-GB" b="1" dirty="0" err="1"/>
              <a:t>img</a:t>
            </a:r>
            <a:r>
              <a:rPr lang="en-GB" b="1" dirty="0"/>
              <a:t> 1      Test </a:t>
            </a:r>
            <a:r>
              <a:rPr lang="en-GB" b="1" dirty="0" err="1"/>
              <a:t>img</a:t>
            </a:r>
            <a:r>
              <a:rPr lang="en-GB" b="1" dirty="0"/>
              <a:t> 2    Test </a:t>
            </a:r>
            <a:r>
              <a:rPr lang="en-GB" b="1" dirty="0" err="1"/>
              <a:t>img</a:t>
            </a:r>
            <a:r>
              <a:rPr lang="en-GB" b="1" dirty="0"/>
              <a:t> 3   Test </a:t>
            </a:r>
            <a:r>
              <a:rPr lang="en-GB" b="1" dirty="0" err="1"/>
              <a:t>img</a:t>
            </a:r>
            <a:r>
              <a:rPr lang="en-GB" b="1" dirty="0"/>
              <a:t> 4        </a:t>
            </a:r>
          </a:p>
          <a:p>
            <a:pPr marL="0" indent="0">
              <a:buNone/>
            </a:pPr>
            <a:r>
              <a:rPr lang="en-GB" dirty="0"/>
              <a:t>[ 0.9639128    0.95709282  0.73751274  0.64533177 ]   </a:t>
            </a:r>
            <a:r>
              <a:rPr lang="en-GB" b="1" dirty="0"/>
              <a:t>0.1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[ 0.96252755  0.95736094  0.73765037  0.64424779 ]   </a:t>
            </a:r>
            <a:r>
              <a:rPr lang="en-GB" b="1" dirty="0"/>
              <a:t>0.2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[ 0.96129746  0.95655233  0.73788905  0.6441348   ]   </a:t>
            </a:r>
            <a:r>
              <a:rPr lang="en-GB" b="1" dirty="0"/>
              <a:t>0.3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[ 0.97769254  0.96540763  0.96364686  0.96430213 ]   </a:t>
            </a:r>
            <a:r>
              <a:rPr lang="en-GB" b="1" dirty="0"/>
              <a:t>0.4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[ 0.97591581  0.96595705  0.96262007  0.96375921 ]   </a:t>
            </a:r>
            <a:r>
              <a:rPr lang="en-GB" b="1" dirty="0"/>
              <a:t>0.5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[ 0.97506083  0.96706192  0.96206937  0.96364757 ]   </a:t>
            </a:r>
            <a:r>
              <a:rPr lang="en-GB" b="1" dirty="0"/>
              <a:t>0.6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[ 0.97238638  0.96049184  0.95776699  0.96033948 ]   </a:t>
            </a:r>
            <a:r>
              <a:rPr lang="en-GB" b="1" dirty="0"/>
              <a:t>0.7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[ 0.9712929    0.96024279  0.95580178  0.95833333 ]   </a:t>
            </a:r>
            <a:r>
              <a:rPr lang="en-GB" b="1" dirty="0"/>
              <a:t>0.8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[ 0.97014925  0.96012986  0.95396263  0.95819618 ]   </a:t>
            </a:r>
            <a:r>
              <a:rPr lang="en-GB" b="1" dirty="0"/>
              <a:t>0.9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Average: </a:t>
            </a:r>
            <a:r>
              <a:rPr lang="en-GB" dirty="0"/>
              <a:t>0.9181040223071035</a:t>
            </a:r>
          </a:p>
        </p:txBody>
      </p:sp>
    </p:spTree>
    <p:extLst>
      <p:ext uri="{BB962C8B-B14F-4D97-AF65-F5344CB8AC3E}">
        <p14:creationId xmlns:p14="http://schemas.microsoft.com/office/powerpoint/2010/main" val="243240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620A2E57-BC3E-D844-9964-DB4F1615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Results</a:t>
            </a:r>
            <a:r>
              <a:rPr lang="sv-SE" dirty="0"/>
              <a:t> – </a:t>
            </a:r>
            <a:r>
              <a:rPr lang="sv-SE" dirty="0" err="1"/>
              <a:t>Prostate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92D5815-6AFC-734B-9E0C-0F2FEA63A4B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pPr/>
              <a:t>2020-10-30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87C319B-AA08-4D41-9648-6D635ED4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10" name="Platshållare för innehåll 9">
            <a:extLst>
              <a:ext uri="{FF2B5EF4-FFF2-40B4-BE49-F238E27FC236}">
                <a16:creationId xmlns:a16="http://schemas.microsoft.com/office/drawing/2014/main" id="{92E94E58-3F2C-E041-B4EA-A2F4BA2697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64652" y="925626"/>
            <a:ext cx="6046788" cy="2227374"/>
          </a:xfrm>
        </p:spPr>
        <p:txBody>
          <a:bodyPr/>
          <a:lstStyle/>
          <a:p>
            <a:pPr marL="0" indent="0" algn="ctr">
              <a:buNone/>
            </a:pPr>
            <a:r>
              <a:rPr lang="en-US" sz="1100" dirty="0"/>
              <a:t> </a:t>
            </a:r>
            <a:r>
              <a:rPr lang="en-US" sz="1100" b="1" u="sng" dirty="0"/>
              <a:t>Task 1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[ 0.89154465  0.94723236  0.81266661  0.89447263  0.92829861  0.88936978  0.78054278 ]</a:t>
            </a:r>
            <a:br>
              <a:rPr lang="en-US" sz="1100" dirty="0"/>
            </a:br>
            <a:r>
              <a:rPr lang="en-US" sz="1100" dirty="0"/>
              <a:t>[ 0.93964567  0.96457946  0.90959612  0.95527939  0.95736155  0.96386504  0.94889747 ]</a:t>
            </a:r>
            <a:br>
              <a:rPr lang="en-US" sz="1100" dirty="0"/>
            </a:br>
            <a:r>
              <a:rPr lang="en-US" sz="1100" dirty="0"/>
              <a:t>[ 0.95871993  0.96987709  0.92675734  0.96313586  0.95662669  0.96633685  0.94807999 ]</a:t>
            </a:r>
            <a:br>
              <a:rPr lang="en-US" sz="1100" dirty="0"/>
            </a:br>
            <a:r>
              <a:rPr lang="en-US" sz="1100" dirty="0"/>
              <a:t>[ 0.96242351  0.959739      0.92642392  0.96279135  0.95650054  0.96344419  0.87097812 ]</a:t>
            </a:r>
            <a:br>
              <a:rPr lang="en-US" sz="1100" dirty="0"/>
            </a:br>
            <a:r>
              <a:rPr lang="en-US" sz="1100" dirty="0"/>
              <a:t>[ 0.96890844  0.96544713  0.93120324  0.96842337  0.95631272  0.95907846  0.86629111 ]</a:t>
            </a:r>
            <a:br>
              <a:rPr lang="en-US" sz="1100" dirty="0"/>
            </a:br>
            <a:r>
              <a:rPr lang="en-US" sz="1100" dirty="0"/>
              <a:t>[ 0.96162291  0.96799011  0.92245602  0.97398068  0.96332147  0.96358298  0.84760776 ]</a:t>
            </a:r>
            <a:br>
              <a:rPr lang="en-US" sz="1100" dirty="0"/>
            </a:br>
            <a:r>
              <a:rPr lang="en-US" sz="1100" dirty="0"/>
              <a:t>[ 0.95710134  0.9615261    0.89936413  0.96957023  0.93307398  0.95144645  0.82347221 ]</a:t>
            </a:r>
            <a:br>
              <a:rPr lang="en-US" sz="1100" dirty="0"/>
            </a:br>
            <a:r>
              <a:rPr lang="en-US" sz="1100" dirty="0"/>
              <a:t>[ 0.96334524  0.96689257  0.90343472  0.97419719  0.92715897  0.94723186  0.80882858 ]</a:t>
            </a:r>
            <a:br>
              <a:rPr lang="en-US" sz="1100" dirty="0"/>
            </a:br>
            <a:r>
              <a:rPr lang="en-US" sz="1100" dirty="0"/>
              <a:t>[ 0.94926557  0.94512048  0.89762388  0.94413624  0.90673369  0.92561418  0.71532633 ]</a:t>
            </a:r>
            <a:br>
              <a:rPr lang="en-US" sz="1100" dirty="0"/>
            </a:br>
            <a:r>
              <a:rPr lang="en-US" sz="1100" dirty="0"/>
              <a:t>		</a:t>
            </a:r>
            <a:br>
              <a:rPr lang="en-US" sz="1100" dirty="0"/>
            </a:br>
            <a:r>
              <a:rPr lang="en-US" sz="1100" b="1" dirty="0"/>
              <a:t>Average: </a:t>
            </a:r>
            <a:r>
              <a:rPr lang="en-US" sz="1100" dirty="0"/>
              <a:t>0.9295536010084651</a:t>
            </a:r>
            <a:endParaRPr lang="en-GB" sz="1100" dirty="0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C983ADBF-605D-4773-8F44-320C06123F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664652" y="2847214"/>
            <a:ext cx="6046788" cy="2219779"/>
          </a:xfrm>
        </p:spPr>
        <p:txBody>
          <a:bodyPr/>
          <a:lstStyle/>
          <a:p>
            <a:pPr marL="0" indent="0" algn="ctr">
              <a:buNone/>
            </a:pPr>
            <a:r>
              <a:rPr lang="en-US" sz="1100" dirty="0"/>
              <a:t> </a:t>
            </a:r>
            <a:r>
              <a:rPr lang="en-US" sz="1100" b="1" u="sng" dirty="0"/>
              <a:t>Task 2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[ 0.75798471  0.95817479  0.77040663  0.87990698  0.87248782  0.88249926  0.7866023   ]</a:t>
            </a:r>
            <a:br>
              <a:rPr lang="en-US" sz="1100" dirty="0"/>
            </a:br>
            <a:r>
              <a:rPr lang="en-US" sz="1100" dirty="0"/>
              <a:t>[ 0.90858806  0.9789827    0.93387194  0.94092756  0.93291905  0.94537668  0.93718464 ]</a:t>
            </a:r>
            <a:br>
              <a:rPr lang="en-US" sz="1100" dirty="0"/>
            </a:br>
            <a:r>
              <a:rPr lang="en-US" sz="1100" dirty="0"/>
              <a:t>[ 0.90777693  0.97953513  0.93340709  0.9413741    0.93209266  0.94416739  0.93780369 ]</a:t>
            </a:r>
            <a:br>
              <a:rPr lang="en-US" sz="1100" dirty="0"/>
            </a:br>
            <a:r>
              <a:rPr lang="en-US" sz="1100" dirty="0"/>
              <a:t>[ 0.91865751  0.96592953  0.93827918  0.94052773  0.92996455  0.94208232  0.93552092 ]</a:t>
            </a:r>
            <a:br>
              <a:rPr lang="en-US" sz="1100" dirty="0"/>
            </a:br>
            <a:r>
              <a:rPr lang="en-US" sz="1100" dirty="0"/>
              <a:t>[ 0.91433601  0.96733447  0.93654994  0.93859891  0.92659903  0.93875028  0.93083976 ]</a:t>
            </a:r>
            <a:br>
              <a:rPr lang="en-US" sz="1100" dirty="0"/>
            </a:br>
            <a:r>
              <a:rPr lang="en-US" sz="1100" dirty="0"/>
              <a:t>[ 0.90950532  0.96341247  0.93122939  0.94107498  0.89879499  0.93641381  0.93199513 ]</a:t>
            </a:r>
            <a:br>
              <a:rPr lang="en-US" sz="1100" dirty="0"/>
            </a:br>
            <a:r>
              <a:rPr lang="en-US" sz="1100" dirty="0"/>
              <a:t>[ 0.91287346  0.94477377  0.90148465  0.91467227  0.85209127  0.90066225  0.92044135 ]</a:t>
            </a:r>
            <a:br>
              <a:rPr lang="en-US" sz="1100" dirty="0"/>
            </a:br>
            <a:r>
              <a:rPr lang="en-US" sz="1100" dirty="0"/>
              <a:t>[ 0.91085759  0.94460246  0.90073007  0.91276032  0.85053363  0.89753014  0.92135582 ]</a:t>
            </a:r>
            <a:br>
              <a:rPr lang="en-US" sz="1100" dirty="0"/>
            </a:br>
            <a:r>
              <a:rPr lang="en-US" sz="1100" dirty="0"/>
              <a:t>[ 0.90852889  0.63265835  0.8132334    0.87916822  0.81273796  0.84976621  0.89232237 ]</a:t>
            </a:r>
            <a:br>
              <a:rPr lang="en-US" sz="1100" dirty="0"/>
            </a:br>
            <a:r>
              <a:rPr lang="en-US" sz="1100" dirty="0"/>
              <a:t>              </a:t>
            </a:r>
            <a:br>
              <a:rPr lang="en-US" sz="1100" dirty="0"/>
            </a:br>
            <a:r>
              <a:rPr lang="en-US" sz="1100" b="1" dirty="0"/>
              <a:t>Average: </a:t>
            </a:r>
            <a:r>
              <a:rPr lang="en-US" sz="1100" dirty="0"/>
              <a:t>0.9074960445007931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6920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620A2E57-BC3E-D844-9964-DB4F1615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Evaluation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92D5815-6AFC-734B-9E0C-0F2FEA63A4B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pPr/>
              <a:t>2020-10-30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87C319B-AA08-4D41-9648-6D635ED4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6" name="Platshållare för innehåll 5">
            <a:extLst>
              <a:ext uri="{FF2B5EF4-FFF2-40B4-BE49-F238E27FC236}">
                <a16:creationId xmlns:a16="http://schemas.microsoft.com/office/drawing/2014/main" id="{CF0217D5-9390-45D3-BB84-32C3F735541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50825" y="1301229"/>
            <a:ext cx="8362495" cy="2090623"/>
          </a:xfrm>
        </p:spPr>
      </p:pic>
      <p:graphicFrame>
        <p:nvGraphicFramePr>
          <p:cNvPr id="7" name="Tabell 7">
            <a:extLst>
              <a:ext uri="{FF2B5EF4-FFF2-40B4-BE49-F238E27FC236}">
                <a16:creationId xmlns:a16="http://schemas.microsoft.com/office/drawing/2014/main" id="{221538D4-069C-43C7-86AB-0DE790DA7E2B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291193606"/>
              </p:ext>
            </p:extLst>
          </p:nvPr>
        </p:nvGraphicFramePr>
        <p:xfrm>
          <a:off x="2550160" y="3406288"/>
          <a:ext cx="6063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895">
                  <a:extLst>
                    <a:ext uri="{9D8B030D-6E8A-4147-A177-3AD203B41FA5}">
                      <a16:colId xmlns:a16="http://schemas.microsoft.com/office/drawing/2014/main" val="2632776698"/>
                    </a:ext>
                  </a:extLst>
                </a:gridCol>
                <a:gridCol w="694985">
                  <a:extLst>
                    <a:ext uri="{9D8B030D-6E8A-4147-A177-3AD203B41FA5}">
                      <a16:colId xmlns:a16="http://schemas.microsoft.com/office/drawing/2014/main" val="3111625199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372057541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13811401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94951198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403741961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762870675"/>
                    </a:ext>
                  </a:extLst>
                </a:gridCol>
                <a:gridCol w="891720">
                  <a:extLst>
                    <a:ext uri="{9D8B030D-6E8A-4147-A177-3AD203B41FA5}">
                      <a16:colId xmlns:a16="http://schemas.microsoft.com/office/drawing/2014/main" val="1786545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sz="1200" b="0" dirty="0">
                          <a:solidFill>
                            <a:schemeClr val="tx1"/>
                          </a:solidFill>
                        </a:rPr>
                        <a:t>0.864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b="0" dirty="0">
                          <a:solidFill>
                            <a:schemeClr val="tx1"/>
                          </a:solidFill>
                        </a:rPr>
                        <a:t>0.9034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b="0" dirty="0">
                          <a:solidFill>
                            <a:schemeClr val="tx1"/>
                          </a:solidFill>
                        </a:rPr>
                        <a:t>0.8547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b="0" dirty="0">
                          <a:solidFill>
                            <a:schemeClr val="tx1"/>
                          </a:solidFill>
                        </a:rPr>
                        <a:t>0.7781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b="0" dirty="0">
                          <a:solidFill>
                            <a:schemeClr val="tx1"/>
                          </a:solidFill>
                        </a:rPr>
                        <a:t>0.7566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b="0" dirty="0">
                          <a:solidFill>
                            <a:schemeClr val="tx1"/>
                          </a:solidFill>
                        </a:rPr>
                        <a:t>0.9181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b="0" dirty="0">
                          <a:solidFill>
                            <a:schemeClr val="tx1"/>
                          </a:solidFill>
                        </a:rPr>
                        <a:t>0.9296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v-SE" sz="1200" b="0" dirty="0">
                          <a:solidFill>
                            <a:schemeClr val="tx1"/>
                          </a:solidFill>
                        </a:rPr>
                        <a:t>  0.9075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713488"/>
                  </a:ext>
                </a:extLst>
              </a:tr>
            </a:tbl>
          </a:graphicData>
        </a:graphic>
      </p:graphicFrame>
      <p:sp>
        <p:nvSpPr>
          <p:cNvPr id="8" name="textruta 7">
            <a:extLst>
              <a:ext uri="{FF2B5EF4-FFF2-40B4-BE49-F238E27FC236}">
                <a16:creationId xmlns:a16="http://schemas.microsoft.com/office/drawing/2014/main" id="{42EC76A5-3B93-4E92-8743-625B5E27DEE3}"/>
              </a:ext>
            </a:extLst>
          </p:cNvPr>
          <p:cNvSpPr txBox="1"/>
          <p:nvPr/>
        </p:nvSpPr>
        <p:spPr>
          <a:xfrm>
            <a:off x="1279525" y="3406288"/>
            <a:ext cx="1576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Our</a:t>
            </a:r>
            <a:r>
              <a:rPr lang="sv-SE" sz="1600" dirty="0"/>
              <a:t> scores:</a:t>
            </a:r>
          </a:p>
        </p:txBody>
      </p:sp>
    </p:spTree>
    <p:extLst>
      <p:ext uri="{BB962C8B-B14F-4D97-AF65-F5344CB8AC3E}">
        <p14:creationId xmlns:p14="http://schemas.microsoft.com/office/powerpoint/2010/main" val="182124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620A2E57-BC3E-D844-9964-DB4F1615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71" y="2234813"/>
            <a:ext cx="7552857" cy="673874"/>
          </a:xfrm>
        </p:spPr>
        <p:txBody>
          <a:bodyPr/>
          <a:lstStyle/>
          <a:p>
            <a:pPr algn="ctr"/>
            <a:r>
              <a:rPr lang="en-GB" dirty="0"/>
              <a:t>Thank you for listening!</a:t>
            </a:r>
            <a:br>
              <a:rPr lang="en-GB" dirty="0"/>
            </a:br>
            <a:br>
              <a:rPr lang="en-GB" dirty="0"/>
            </a:br>
            <a:r>
              <a:rPr lang="en-GB" dirty="0"/>
              <a:t>Questions?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92D5815-6AFC-734B-9E0C-0F2FEA63A4B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pPr/>
              <a:t>2020-10-30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87C319B-AA08-4D41-9648-6D635ED4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7" name="Rubrik 8">
            <a:extLst>
              <a:ext uri="{FF2B5EF4-FFF2-40B4-BE49-F238E27FC236}">
                <a16:creationId xmlns:a16="http://schemas.microsoft.com/office/drawing/2014/main" id="{42158236-BB29-4393-B15D-0DC763A39E5F}"/>
              </a:ext>
            </a:extLst>
          </p:cNvPr>
          <p:cNvSpPr txBox="1">
            <a:spLocks/>
          </p:cNvSpPr>
          <p:nvPr/>
        </p:nvSpPr>
        <p:spPr>
          <a:xfrm>
            <a:off x="1060463" y="251752"/>
            <a:ext cx="7552857" cy="6738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v-SE" dirty="0" err="1"/>
              <a:t>Discussion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402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>
            <a:extLst>
              <a:ext uri="{FF2B5EF4-FFF2-40B4-BE49-F238E27FC236}">
                <a16:creationId xmlns:a16="http://schemas.microsoft.com/office/drawing/2014/main" id="{D137FBB1-2CF8-DC42-AF7B-28C21A52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challenge - QUBIQ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9D9A0CA-3DFF-E14B-955C-91D3537F01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D45677C-6021-4B4B-8D00-4AA6DB0D4902}" type="datetime1">
              <a:rPr lang="sv-SE" smtClean="0"/>
              <a:pPr/>
              <a:t>2020-10-30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AFF2BC0-9FEF-9C45-9CE0-40DC8A6B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5F1439ED-AE1B-42A2-8992-75D39F3F1CA5}"/>
              </a:ext>
            </a:extLst>
          </p:cNvPr>
          <p:cNvSpPr txBox="1"/>
          <p:nvPr/>
        </p:nvSpPr>
        <p:spPr>
          <a:xfrm>
            <a:off x="250825" y="1454695"/>
            <a:ext cx="8362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0" i="0" dirty="0" err="1">
                <a:solidFill>
                  <a:srgbClr val="212529"/>
                </a:solidFill>
                <a:effectLst/>
                <a:latin typeface="Lato"/>
              </a:rPr>
              <a:t>Quantification</a:t>
            </a:r>
            <a:r>
              <a:rPr lang="sv-SE" b="0" i="0" dirty="0">
                <a:solidFill>
                  <a:srgbClr val="212529"/>
                </a:solidFill>
                <a:effectLst/>
                <a:latin typeface="Lato"/>
              </a:rPr>
              <a:t> </a:t>
            </a:r>
            <a:r>
              <a:rPr lang="sv-SE" b="0" i="0" dirty="0" err="1">
                <a:solidFill>
                  <a:srgbClr val="212529"/>
                </a:solidFill>
                <a:effectLst/>
                <a:latin typeface="Lato"/>
              </a:rPr>
              <a:t>of</a:t>
            </a:r>
            <a:r>
              <a:rPr lang="sv-SE" b="0" i="0" dirty="0">
                <a:solidFill>
                  <a:srgbClr val="212529"/>
                </a:solidFill>
                <a:effectLst/>
                <a:latin typeface="Lato"/>
              </a:rPr>
              <a:t> </a:t>
            </a:r>
            <a:r>
              <a:rPr lang="sv-SE" b="0" i="0" dirty="0" err="1">
                <a:solidFill>
                  <a:srgbClr val="212529"/>
                </a:solidFill>
                <a:effectLst/>
                <a:latin typeface="Lato"/>
              </a:rPr>
              <a:t>Uncertainties</a:t>
            </a:r>
            <a:r>
              <a:rPr lang="sv-SE" b="0" i="0" dirty="0">
                <a:solidFill>
                  <a:srgbClr val="212529"/>
                </a:solidFill>
                <a:effectLst/>
                <a:latin typeface="Lato"/>
              </a:rPr>
              <a:t> in </a:t>
            </a:r>
            <a:r>
              <a:rPr lang="sv-SE" b="0" i="0" dirty="0" err="1">
                <a:solidFill>
                  <a:srgbClr val="212529"/>
                </a:solidFill>
                <a:effectLst/>
                <a:latin typeface="Lato"/>
              </a:rPr>
              <a:t>Biomedical</a:t>
            </a:r>
            <a:r>
              <a:rPr lang="sv-SE" b="0" i="0" dirty="0">
                <a:solidFill>
                  <a:srgbClr val="212529"/>
                </a:solidFill>
                <a:effectLst/>
                <a:latin typeface="Lato"/>
              </a:rPr>
              <a:t> Image </a:t>
            </a:r>
            <a:r>
              <a:rPr lang="sv-SE" b="0" i="0" dirty="0" err="1">
                <a:solidFill>
                  <a:srgbClr val="212529"/>
                </a:solidFill>
                <a:effectLst/>
                <a:latin typeface="Lato"/>
              </a:rPr>
              <a:t>Quantification</a:t>
            </a:r>
            <a:r>
              <a:rPr lang="sv-SE" b="0" i="0" dirty="0">
                <a:solidFill>
                  <a:srgbClr val="212529"/>
                </a:solidFill>
                <a:effectLst/>
                <a:latin typeface="Lato"/>
              </a:rPr>
              <a:t> Challenge</a:t>
            </a:r>
          </a:p>
          <a:p>
            <a:endParaRPr lang="sv-SE" dirty="0">
              <a:solidFill>
                <a:srgbClr val="212529"/>
              </a:solidFill>
              <a:latin typeface="Lato"/>
            </a:endParaRPr>
          </a:p>
          <a:p>
            <a:endParaRPr lang="sv-SE" b="0" i="0" dirty="0">
              <a:solidFill>
                <a:srgbClr val="212529"/>
              </a:solidFill>
              <a:effectLst/>
              <a:latin typeface="Lato"/>
            </a:endParaRPr>
          </a:p>
          <a:p>
            <a:endParaRPr lang="sv-SE" dirty="0"/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BAA9D013-6B15-4D02-8AC9-F0186C353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909" y="2054860"/>
            <a:ext cx="6070182" cy="186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9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2020-10-30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10" name="Platshållare för innehåll 9">
            <a:extLst>
              <a:ext uri="{FF2B5EF4-FFF2-40B4-BE49-F238E27FC236}">
                <a16:creationId xmlns:a16="http://schemas.microsoft.com/office/drawing/2014/main" id="{91E0CBC9-1B12-47A6-8D64-B1AB2F4248E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2582545" y="766130"/>
            <a:ext cx="3110437" cy="3762814"/>
          </a:xfrm>
        </p:spPr>
      </p:pic>
      <p:sp>
        <p:nvSpPr>
          <p:cNvPr id="23" name="textruta 22">
            <a:extLst>
              <a:ext uri="{FF2B5EF4-FFF2-40B4-BE49-F238E27FC236}">
                <a16:creationId xmlns:a16="http://schemas.microsoft.com/office/drawing/2014/main" id="{B2520587-5E4D-46D3-8C90-69C066C22C8C}"/>
              </a:ext>
            </a:extLst>
          </p:cNvPr>
          <p:cNvSpPr txBox="1"/>
          <p:nvPr/>
        </p:nvSpPr>
        <p:spPr>
          <a:xfrm>
            <a:off x="5765167" y="2488018"/>
            <a:ext cx="1149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/>
              <a:t>( 7 masks )</a:t>
            </a: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05A87173-8BC4-452E-99E8-FE45B14F566A}"/>
              </a:ext>
            </a:extLst>
          </p:cNvPr>
          <p:cNvSpPr txBox="1"/>
          <p:nvPr/>
        </p:nvSpPr>
        <p:spPr>
          <a:xfrm>
            <a:off x="5765167" y="1488199"/>
            <a:ext cx="14498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/>
              <a:t>( 3 masks / task )</a:t>
            </a:r>
          </a:p>
        </p:txBody>
      </p:sp>
      <p:sp>
        <p:nvSpPr>
          <p:cNvPr id="27" name="textruta 26">
            <a:extLst>
              <a:ext uri="{FF2B5EF4-FFF2-40B4-BE49-F238E27FC236}">
                <a16:creationId xmlns:a16="http://schemas.microsoft.com/office/drawing/2014/main" id="{919C312F-7E3C-4A13-86BC-6F7C90C6B2B2}"/>
              </a:ext>
            </a:extLst>
          </p:cNvPr>
          <p:cNvSpPr txBox="1"/>
          <p:nvPr/>
        </p:nvSpPr>
        <p:spPr>
          <a:xfrm>
            <a:off x="5765167" y="4275028"/>
            <a:ext cx="11493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/>
              <a:t>( 3 masks ) </a:t>
            </a:r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496D9FEF-A2E9-4905-BE3C-3E2B6A8565BE}"/>
              </a:ext>
            </a:extLst>
          </p:cNvPr>
          <p:cNvSpPr txBox="1"/>
          <p:nvPr/>
        </p:nvSpPr>
        <p:spPr>
          <a:xfrm>
            <a:off x="5765167" y="3400086"/>
            <a:ext cx="13309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b="1" dirty="0"/>
              <a:t>( 6 masks / task )</a:t>
            </a:r>
          </a:p>
        </p:txBody>
      </p:sp>
    </p:spTree>
    <p:extLst>
      <p:ext uri="{BB962C8B-B14F-4D97-AF65-F5344CB8AC3E}">
        <p14:creationId xmlns:p14="http://schemas.microsoft.com/office/powerpoint/2010/main" val="388967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– </a:t>
            </a:r>
            <a:r>
              <a:rPr lang="sv-SE" dirty="0" err="1"/>
              <a:t>Examples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2020-10-30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CC84E5F7-2962-4F34-A23F-586A7B6C0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63" y="1141319"/>
            <a:ext cx="6705600" cy="359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4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620A2E57-BC3E-D844-9964-DB4F1615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split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92D5815-6AFC-734B-9E0C-0F2FEA63A4B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pPr/>
              <a:t>2020-10-30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87C319B-AA08-4D41-9648-6D635ED4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5</a:t>
            </a:fld>
            <a:endParaRPr lang="en-GB"/>
          </a:p>
        </p:txBody>
      </p:sp>
      <p:graphicFrame>
        <p:nvGraphicFramePr>
          <p:cNvPr id="13" name="Tabell 11">
            <a:extLst>
              <a:ext uri="{FF2B5EF4-FFF2-40B4-BE49-F238E27FC236}">
                <a16:creationId xmlns:a16="http://schemas.microsoft.com/office/drawing/2014/main" id="{DDAAF25C-3BF2-488E-9826-5FEA8497871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48039479"/>
              </p:ext>
            </p:extLst>
          </p:nvPr>
        </p:nvGraphicFramePr>
        <p:xfrm>
          <a:off x="642440" y="1644650"/>
          <a:ext cx="3759199" cy="1820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877">
                  <a:extLst>
                    <a:ext uri="{9D8B030D-6E8A-4147-A177-3AD203B41FA5}">
                      <a16:colId xmlns:a16="http://schemas.microsoft.com/office/drawing/2014/main" val="2098602539"/>
                    </a:ext>
                  </a:extLst>
                </a:gridCol>
                <a:gridCol w="887450">
                  <a:extLst>
                    <a:ext uri="{9D8B030D-6E8A-4147-A177-3AD203B41FA5}">
                      <a16:colId xmlns:a16="http://schemas.microsoft.com/office/drawing/2014/main" val="1551977462"/>
                    </a:ext>
                  </a:extLst>
                </a:gridCol>
                <a:gridCol w="845072">
                  <a:extLst>
                    <a:ext uri="{9D8B030D-6E8A-4147-A177-3AD203B41FA5}">
                      <a16:colId xmlns:a16="http://schemas.microsoft.com/office/drawing/2014/main" val="132188067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160988364"/>
                    </a:ext>
                  </a:extLst>
                </a:gridCol>
              </a:tblGrid>
              <a:tr h="363728">
                <a:tc>
                  <a:txBody>
                    <a:bodyPr/>
                    <a:lstStyle/>
                    <a:p>
                      <a:r>
                        <a:rPr lang="sv-SE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Train.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Val.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589482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r>
                        <a:rPr lang="sv-SE" sz="1600" dirty="0"/>
                        <a:t>Tumor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816003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r>
                        <a:rPr lang="sv-SE" sz="1600" dirty="0"/>
                        <a:t>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446459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r>
                        <a:rPr lang="sv-SE" sz="1600" dirty="0"/>
                        <a:t>Prostate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03223"/>
                  </a:ext>
                </a:extLst>
              </a:tr>
              <a:tr h="363728">
                <a:tc>
                  <a:txBody>
                    <a:bodyPr/>
                    <a:lstStyle/>
                    <a:p>
                      <a:r>
                        <a:rPr lang="sv-SE" sz="1600" dirty="0"/>
                        <a:t>Kidney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84990"/>
                  </a:ext>
                </a:extLst>
              </a:tr>
            </a:tbl>
          </a:graphicData>
        </a:graphic>
      </p:graphicFrame>
      <p:graphicFrame>
        <p:nvGraphicFramePr>
          <p:cNvPr id="15" name="Tabell 11">
            <a:extLst>
              <a:ext uri="{FF2B5EF4-FFF2-40B4-BE49-F238E27FC236}">
                <a16:creationId xmlns:a16="http://schemas.microsoft.com/office/drawing/2014/main" id="{DC4BFA51-A157-4746-9F6A-1AEB37C70DB0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81966917"/>
              </p:ext>
            </p:extLst>
          </p:nvPr>
        </p:nvGraphicFramePr>
        <p:xfrm>
          <a:off x="4742360" y="1644650"/>
          <a:ext cx="3759200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877">
                  <a:extLst>
                    <a:ext uri="{9D8B030D-6E8A-4147-A177-3AD203B41FA5}">
                      <a16:colId xmlns:a16="http://schemas.microsoft.com/office/drawing/2014/main" val="2098602539"/>
                    </a:ext>
                  </a:extLst>
                </a:gridCol>
                <a:gridCol w="887451">
                  <a:extLst>
                    <a:ext uri="{9D8B030D-6E8A-4147-A177-3AD203B41FA5}">
                      <a16:colId xmlns:a16="http://schemas.microsoft.com/office/drawing/2014/main" val="1551977462"/>
                    </a:ext>
                  </a:extLst>
                </a:gridCol>
                <a:gridCol w="845072">
                  <a:extLst>
                    <a:ext uri="{9D8B030D-6E8A-4147-A177-3AD203B41FA5}">
                      <a16:colId xmlns:a16="http://schemas.microsoft.com/office/drawing/2014/main" val="132188067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160988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Train.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Val.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589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600" dirty="0"/>
                        <a:t>Tumor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816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600" dirty="0"/>
                        <a:t>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44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600" dirty="0"/>
                        <a:t>Prostate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03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v-SE" sz="1600" dirty="0"/>
                        <a:t>Kidney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84990"/>
                  </a:ext>
                </a:extLst>
              </a:tr>
            </a:tbl>
          </a:graphicData>
        </a:graphic>
      </p:graphicFrame>
      <p:sp>
        <p:nvSpPr>
          <p:cNvPr id="17" name="textruta 16">
            <a:extLst>
              <a:ext uri="{FF2B5EF4-FFF2-40B4-BE49-F238E27FC236}">
                <a16:creationId xmlns:a16="http://schemas.microsoft.com/office/drawing/2014/main" id="{95A54EC3-6F7A-4356-8B9B-A83F1FE411E1}"/>
              </a:ext>
            </a:extLst>
          </p:cNvPr>
          <p:cNvSpPr txBox="1"/>
          <p:nvPr/>
        </p:nvSpPr>
        <p:spPr>
          <a:xfrm>
            <a:off x="642440" y="1336873"/>
            <a:ext cx="181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/>
              <a:t>Original Challenge</a:t>
            </a:r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4E4EAAAB-0442-4C96-9D2A-303D26793FBB}"/>
              </a:ext>
            </a:extLst>
          </p:cNvPr>
          <p:cNvSpPr txBox="1"/>
          <p:nvPr/>
        </p:nvSpPr>
        <p:spPr>
          <a:xfrm>
            <a:off x="4742360" y="1336872"/>
            <a:ext cx="2047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/>
              <a:t>Adjusted Challenge</a:t>
            </a:r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4B0B9A65-31E3-47D7-A1F0-707E4A3ACFD8}"/>
              </a:ext>
            </a:extLst>
          </p:cNvPr>
          <p:cNvSpPr txBox="1"/>
          <p:nvPr/>
        </p:nvSpPr>
        <p:spPr>
          <a:xfrm>
            <a:off x="2086970" y="3463289"/>
            <a:ext cx="2676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Split: ~ 70 / 10 / 20</a:t>
            </a:r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C6F4FF87-CA87-410C-B032-52D3A47A98C0}"/>
              </a:ext>
            </a:extLst>
          </p:cNvPr>
          <p:cNvSpPr txBox="1"/>
          <p:nvPr/>
        </p:nvSpPr>
        <p:spPr>
          <a:xfrm>
            <a:off x="6165756" y="3463289"/>
            <a:ext cx="2676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Split: ~ 75 / 12.5 / 12.5</a:t>
            </a:r>
          </a:p>
        </p:txBody>
      </p:sp>
      <p:cxnSp>
        <p:nvCxnSpPr>
          <p:cNvPr id="5" name="Rak koppling 4">
            <a:extLst>
              <a:ext uri="{FF2B5EF4-FFF2-40B4-BE49-F238E27FC236}">
                <a16:creationId xmlns:a16="http://schemas.microsoft.com/office/drawing/2014/main" id="{55D6AD3B-B6A9-48FF-BDCF-E9D8478308C3}"/>
              </a:ext>
            </a:extLst>
          </p:cNvPr>
          <p:cNvCxnSpPr/>
          <p:nvPr/>
        </p:nvCxnSpPr>
        <p:spPr>
          <a:xfrm>
            <a:off x="3474720" y="1991360"/>
            <a:ext cx="926919" cy="147192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Rak koppling 6">
            <a:extLst>
              <a:ext uri="{FF2B5EF4-FFF2-40B4-BE49-F238E27FC236}">
                <a16:creationId xmlns:a16="http://schemas.microsoft.com/office/drawing/2014/main" id="{5912D56F-62B3-4BF5-B3EF-AA667BABA565}"/>
              </a:ext>
            </a:extLst>
          </p:cNvPr>
          <p:cNvCxnSpPr/>
          <p:nvPr/>
        </p:nvCxnSpPr>
        <p:spPr>
          <a:xfrm flipV="1">
            <a:off x="3464560" y="2021840"/>
            <a:ext cx="937079" cy="144144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Frihandsfigur: Form 10">
            <a:extLst>
              <a:ext uri="{FF2B5EF4-FFF2-40B4-BE49-F238E27FC236}">
                <a16:creationId xmlns:a16="http://schemas.microsoft.com/office/drawing/2014/main" id="{59128FCD-215D-496B-87F4-84C88BE78116}"/>
              </a:ext>
            </a:extLst>
          </p:cNvPr>
          <p:cNvSpPr/>
          <p:nvPr/>
        </p:nvSpPr>
        <p:spPr>
          <a:xfrm>
            <a:off x="1910080" y="3555963"/>
            <a:ext cx="6742590" cy="907485"/>
          </a:xfrm>
          <a:custGeom>
            <a:avLst/>
            <a:gdLst>
              <a:gd name="connsiteX0" fmla="*/ 0 w 6742590"/>
              <a:gd name="connsiteY0" fmla="*/ 50837 h 907485"/>
              <a:gd name="connsiteX1" fmla="*/ 6380480 w 6742590"/>
              <a:gd name="connsiteY1" fmla="*/ 50837 h 907485"/>
              <a:gd name="connsiteX2" fmla="*/ 5994400 w 6742590"/>
              <a:gd name="connsiteY2" fmla="*/ 579157 h 907485"/>
              <a:gd name="connsiteX3" fmla="*/ 6004560 w 6742590"/>
              <a:gd name="connsiteY3" fmla="*/ 579157 h 90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42590" h="907485">
                <a:moveTo>
                  <a:pt x="0" y="50837"/>
                </a:moveTo>
                <a:cubicBezTo>
                  <a:pt x="2690706" y="6810"/>
                  <a:pt x="5381413" y="-37216"/>
                  <a:pt x="6380480" y="50837"/>
                </a:cubicBezTo>
                <a:cubicBezTo>
                  <a:pt x="7379547" y="138890"/>
                  <a:pt x="5994400" y="579157"/>
                  <a:pt x="5994400" y="579157"/>
                </a:cubicBezTo>
                <a:cubicBezTo>
                  <a:pt x="5931747" y="667210"/>
                  <a:pt x="6131560" y="1271730"/>
                  <a:pt x="6004560" y="579157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4" name="Koppling: böjd 13">
            <a:extLst>
              <a:ext uri="{FF2B5EF4-FFF2-40B4-BE49-F238E27FC236}">
                <a16:creationId xmlns:a16="http://schemas.microsoft.com/office/drawing/2014/main" id="{48BD4F10-7F84-46AD-B2DF-2A2DF61DA65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828800" y="3555963"/>
            <a:ext cx="6461760" cy="50837"/>
          </a:xfrm>
          <a:prstGeom prst="curvedConnector5">
            <a:avLst>
              <a:gd name="adj1" fmla="val -629"/>
              <a:gd name="adj2" fmla="val 1029250"/>
              <a:gd name="adj3" fmla="val 100236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09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620A2E57-BC3E-D844-9964-DB4F1615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task in detail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92D5815-6AFC-734B-9E0C-0F2FEA63A4B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pPr/>
              <a:t>2020-10-30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87C319B-AA08-4D41-9648-6D635ED4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10" name="Platshållare för innehåll 9">
            <a:extLst>
              <a:ext uri="{FF2B5EF4-FFF2-40B4-BE49-F238E27FC236}">
                <a16:creationId xmlns:a16="http://schemas.microsoft.com/office/drawing/2014/main" id="{92E94E58-3F2C-E041-B4EA-A2F4BA2697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1999" y="1071756"/>
            <a:ext cx="7253326" cy="3781438"/>
          </a:xfrm>
        </p:spPr>
        <p:txBody>
          <a:bodyPr/>
          <a:lstStyle/>
          <a:p>
            <a:pPr marL="0" indent="0">
              <a:buNone/>
            </a:pPr>
            <a:r>
              <a:rPr lang="en-GB" b="1" u="sng" dirty="0"/>
              <a:t>Task</a:t>
            </a:r>
            <a:r>
              <a:rPr lang="en-GB" b="1" dirty="0"/>
              <a:t> </a:t>
            </a:r>
          </a:p>
          <a:p>
            <a:pPr marL="0" indent="0">
              <a:buNone/>
            </a:pPr>
            <a:r>
              <a:rPr lang="en-GB" dirty="0"/>
              <a:t>S</a:t>
            </a:r>
            <a:r>
              <a:rPr lang="en-US" b="0" i="0" dirty="0">
                <a:effectLst/>
              </a:rPr>
              <a:t>egment the given binary structures and predict the distribution of the experts' labels by </a:t>
            </a:r>
            <a:r>
              <a:rPr lang="en-US" b="1" i="0" dirty="0">
                <a:effectLst/>
              </a:rPr>
              <a:t>returning one mask with continuous values</a:t>
            </a:r>
            <a:r>
              <a:rPr lang="en-US" b="0" i="0" dirty="0">
                <a:effectLst/>
              </a:rPr>
              <a:t> in between 0 and 1, that is supposed to reproduce the cumulated segmentations of the experts.  </a:t>
            </a:r>
            <a:br>
              <a:rPr lang="en-US" b="0" i="0" dirty="0">
                <a:effectLst/>
              </a:rPr>
            </a:br>
            <a:br>
              <a:rPr lang="en-US" b="1" i="0" dirty="0">
                <a:effectLst/>
              </a:rPr>
            </a:br>
            <a:r>
              <a:rPr lang="en-US" i="0" dirty="0">
                <a:solidFill>
                  <a:srgbClr val="212529"/>
                </a:solidFill>
                <a:effectLst/>
              </a:rPr>
              <a:t>Predictions and continuous ground truth labels are compared by </a:t>
            </a:r>
            <a:r>
              <a:rPr lang="en-US" b="1" i="0" dirty="0">
                <a:solidFill>
                  <a:srgbClr val="212529"/>
                </a:solidFill>
                <a:effectLst/>
              </a:rPr>
              <a:t>thresholding the continuous labels at predefined thresholds</a:t>
            </a:r>
            <a:r>
              <a:rPr lang="en-US" i="0" dirty="0">
                <a:solidFill>
                  <a:srgbClr val="212529"/>
                </a:solidFill>
                <a:effectLst/>
              </a:rPr>
              <a:t> </a:t>
            </a:r>
            <a:r>
              <a:rPr lang="en-US" b="0" i="0" dirty="0">
                <a:solidFill>
                  <a:srgbClr val="212529"/>
                </a:solidFill>
                <a:effectLst/>
              </a:rPr>
              <a:t>and calculating the volumetric overlap of the resulting binary volumes using Dice score (the</a:t>
            </a:r>
            <a:r>
              <a:rPr lang="en-US" b="1" i="0" dirty="0">
                <a:solidFill>
                  <a:srgbClr val="212529"/>
                </a:solidFill>
                <a:effectLst/>
              </a:rPr>
              <a:t> continuous </a:t>
            </a:r>
            <a:r>
              <a:rPr lang="en-US" b="0" i="0" dirty="0">
                <a:solidFill>
                  <a:srgbClr val="212529"/>
                </a:solidFill>
                <a:effectLst/>
              </a:rPr>
              <a:t>ground truth labels are obtained by</a:t>
            </a:r>
            <a:r>
              <a:rPr lang="en-US" b="1" i="0" dirty="0">
                <a:solidFill>
                  <a:srgbClr val="212529"/>
                </a:solidFill>
                <a:effectLst/>
              </a:rPr>
              <a:t> averaging multiple experts' annotations</a:t>
            </a:r>
            <a:r>
              <a:rPr lang="en-US" b="0" i="0" dirty="0">
                <a:solidFill>
                  <a:srgbClr val="212529"/>
                </a:solidFill>
                <a:effectLst/>
              </a:rPr>
              <a:t>). To this end, ground truth and prediction are binarized at ten probability levels (that are 0.1, 0.2, ..., 0.8, 0.9).</a:t>
            </a:r>
            <a:br>
              <a:rPr lang="en-US" b="0" i="0" dirty="0">
                <a:solidFill>
                  <a:srgbClr val="212529"/>
                </a:solidFill>
                <a:effectLst/>
              </a:rPr>
            </a:br>
            <a:br>
              <a:rPr lang="en-US" b="0" i="0" dirty="0">
                <a:solidFill>
                  <a:srgbClr val="212529"/>
                </a:solidFill>
                <a:effectLst/>
              </a:rPr>
            </a:br>
            <a:r>
              <a:rPr lang="en-US" b="0" i="0" dirty="0">
                <a:solidFill>
                  <a:srgbClr val="212529"/>
                </a:solidFill>
                <a:effectLst/>
              </a:rPr>
              <a:t>Dice scores for all thresholds will be averaged. Dice scores will be averaged across all tasks and all image data sets.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211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E675483-E03D-4A35-919B-929770B8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approached this problem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D4D77DDA-5169-47EB-9520-3D7C8F71D1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2020-10-30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34EAE252-77BF-447E-8FFB-DDB5C558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4E834B38-63BE-400D-B8EE-4A4EDF57D1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0463" y="1046854"/>
            <a:ext cx="6881850" cy="378143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Predictions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trained one network for each expert. I.e. for brain-growth we trained 7 networks as we had 7 expert segmentations for each image.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Then we created an ensemble by averaging the predictions of these networks. Thus, creating a continuous mask.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After that we binarized the continuous masks, at the 9 chosen threshold levels (0.1, 0.2, …, 0.9), producing 9 binarized masks.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u="sng" dirty="0"/>
              <a:t>The expert masks  </a:t>
            </a:r>
          </a:p>
          <a:p>
            <a:pPr marL="0" indent="0">
              <a:buNone/>
            </a:pPr>
            <a:r>
              <a:rPr lang="en-US" dirty="0"/>
              <a:t>The comparison were done in two 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Averaging of all the expert masks to create a continuous mask.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This continuous mask was then binarized into 9 different masks using the same threshold levels as the prediction masks.</a:t>
            </a:r>
          </a:p>
          <a:p>
            <a:pPr marL="0" indent="0">
              <a:buNone/>
            </a:pPr>
            <a:r>
              <a:rPr lang="en-US" dirty="0"/>
              <a:t>Finally, these were compared with the prediction masks for each threshold level and the average Dice value is returned. </a:t>
            </a:r>
          </a:p>
        </p:txBody>
      </p:sp>
    </p:spTree>
    <p:extLst>
      <p:ext uri="{BB962C8B-B14F-4D97-AF65-F5344CB8AC3E}">
        <p14:creationId xmlns:p14="http://schemas.microsoft.com/office/powerpoint/2010/main" val="320663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620A2E57-BC3E-D844-9964-DB4F1615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pre-</a:t>
            </a:r>
            <a:r>
              <a:rPr lang="sv-SE" dirty="0" err="1"/>
              <a:t>processing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92D5815-6AFC-734B-9E0C-0F2FEA63A4B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pPr/>
              <a:t>2020-10-30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87C319B-AA08-4D41-9648-6D635ED4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10" name="Platshållare för innehåll 9">
            <a:extLst>
              <a:ext uri="{FF2B5EF4-FFF2-40B4-BE49-F238E27FC236}">
                <a16:creationId xmlns:a16="http://schemas.microsoft.com/office/drawing/2014/main" id="{92E94E58-3F2C-E041-B4EA-A2F4BA2697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0462" y="925626"/>
            <a:ext cx="7148817" cy="3707334"/>
          </a:xfrm>
        </p:spPr>
        <p:txBody>
          <a:bodyPr/>
          <a:lstStyle/>
          <a:p>
            <a:pPr marL="0" indent="0">
              <a:buNone/>
            </a:pPr>
            <a:r>
              <a:rPr lang="en-GB" sz="1300" b="1" u="sng" dirty="0"/>
              <a:t>Reshaping</a:t>
            </a:r>
          </a:p>
          <a:p>
            <a:pPr marL="0" indent="0">
              <a:buNone/>
            </a:pPr>
            <a:r>
              <a:rPr lang="en-GB" sz="1300" dirty="0"/>
              <a:t>U – Net requires symmetrical images, with size of factors of 2. We performed zero-padding on the data to increase the image size or removed data from the edges to decrease the image size. </a:t>
            </a:r>
          </a:p>
          <a:p>
            <a:pPr marL="0" indent="0">
              <a:buNone/>
            </a:pPr>
            <a:r>
              <a:rPr lang="en-GB" sz="1300" b="1" u="sng" dirty="0"/>
              <a:t>Data augmentation</a:t>
            </a:r>
          </a:p>
          <a:p>
            <a:pPr marL="0" indent="0">
              <a:buNone/>
            </a:pPr>
            <a:r>
              <a:rPr lang="en-GB" sz="1300" dirty="0"/>
              <a:t>Since we had a small amount of data, we leveraged data augmentation in order to decrease the risk of the network overfitting. The augmentations we used were:</a:t>
            </a:r>
            <a:endParaRPr lang="en-GB" sz="1300" b="1" u="sng" dirty="0"/>
          </a:p>
          <a:p>
            <a:r>
              <a:rPr lang="en-GB" sz="1300" dirty="0"/>
              <a:t>Random rotation by 10 degrees</a:t>
            </a:r>
          </a:p>
          <a:p>
            <a:r>
              <a:rPr lang="en-GB" sz="1300" dirty="0"/>
              <a:t>Random height and width shift with range 0.1</a:t>
            </a:r>
          </a:p>
          <a:p>
            <a:r>
              <a:rPr lang="en-GB" sz="1300" dirty="0"/>
              <a:t>Random horizontal flip (except kidney, since all masks were located to the right)</a:t>
            </a:r>
          </a:p>
          <a:p>
            <a:pPr marL="0" indent="0">
              <a:buNone/>
            </a:pPr>
            <a:r>
              <a:rPr lang="en-GB" sz="1300" b="1" u="sng" dirty="0"/>
              <a:t>Windowing</a:t>
            </a:r>
          </a:p>
          <a:p>
            <a:pPr marL="0" indent="0">
              <a:buNone/>
            </a:pPr>
            <a:r>
              <a:rPr lang="en-GB" sz="1300" dirty="0"/>
              <a:t>For the kidney dataset we found intensity windowing to be essential for good performance. Intensity windowing could only be applied to kidney since they were the only CT images. </a:t>
            </a:r>
          </a:p>
        </p:txBody>
      </p:sp>
    </p:spTree>
    <p:extLst>
      <p:ext uri="{BB962C8B-B14F-4D97-AF65-F5344CB8AC3E}">
        <p14:creationId xmlns:p14="http://schemas.microsoft.com/office/powerpoint/2010/main" val="178155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620A2E57-BC3E-D844-9964-DB4F1615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different architectures</a:t>
            </a:r>
            <a:endParaRPr lang="en-GB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92D5815-6AFC-734B-9E0C-0F2FEA63A4B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pPr/>
              <a:t>2020-10-30</a:t>
            </a:fld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87C319B-AA08-4D41-9648-6D635ED4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10" name="Platshållare för innehåll 9">
            <a:extLst>
              <a:ext uri="{FF2B5EF4-FFF2-40B4-BE49-F238E27FC236}">
                <a16:creationId xmlns:a16="http://schemas.microsoft.com/office/drawing/2014/main" id="{92E94E58-3F2C-E041-B4EA-A2F4BA2697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1999" y="1071756"/>
            <a:ext cx="7215226" cy="37814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core of our architecture </a:t>
            </a:r>
            <a:r>
              <a:rPr lang="en-GB" dirty="0"/>
              <a:t>is that we are using an </a:t>
            </a:r>
            <a:r>
              <a:rPr lang="en-GB" b="1" dirty="0"/>
              <a:t>ensemble of networks</a:t>
            </a:r>
            <a:r>
              <a:rPr lang="en-GB" dirty="0"/>
              <a:t> to create the continuous prediction masks by means of averaging the prediction of each individual network</a:t>
            </a:r>
          </a:p>
          <a:p>
            <a:pPr marL="0" indent="0">
              <a:buNone/>
            </a:pPr>
            <a:r>
              <a:rPr lang="en-GB" b="1" u="sng" dirty="0"/>
              <a:t>Architecture of the networks within the ensemble</a:t>
            </a:r>
          </a:p>
          <a:p>
            <a:r>
              <a:rPr lang="en-GB" dirty="0"/>
              <a:t>We used U-Net as a starting point</a:t>
            </a:r>
          </a:p>
          <a:p>
            <a:r>
              <a:rPr lang="en-GB" dirty="0"/>
              <a:t>Deep U - Net</a:t>
            </a:r>
          </a:p>
          <a:p>
            <a:r>
              <a:rPr lang="en-GB" dirty="0"/>
              <a:t>Dropout / Spatial Dropout</a:t>
            </a:r>
          </a:p>
          <a:p>
            <a:r>
              <a:rPr lang="en-GB" dirty="0"/>
              <a:t>LSTM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05E56F-0D56-4F6F-9C2A-5654ED012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381" y="2235201"/>
            <a:ext cx="3339620" cy="222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08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cb025ba9a6ccf8fed139b5222f2a63b17a4791"/>
</p:tagLst>
</file>

<file path=ppt/theme/theme1.xml><?xml version="1.0" encoding="utf-8"?>
<a:theme xmlns:a="http://schemas.openxmlformats.org/drawingml/2006/main" name="KTH_PPT-mall">
  <a:themeElements>
    <a:clrScheme name="KTH">
      <a:dk1>
        <a:srgbClr val="000000"/>
      </a:dk1>
      <a:lt1>
        <a:srgbClr val="FFFFFF"/>
      </a:lt1>
      <a:dk2>
        <a:srgbClr val="65656C"/>
      </a:dk2>
      <a:lt2>
        <a:srgbClr val="838389"/>
      </a:lt2>
      <a:accent1>
        <a:srgbClr val="1954A6"/>
      </a:accent1>
      <a:accent2>
        <a:srgbClr val="5E87C0"/>
      </a:accent2>
      <a:accent3>
        <a:srgbClr val="2091C3"/>
      </a:accent3>
      <a:accent4>
        <a:srgbClr val="D02F80"/>
      </a:accent4>
      <a:accent5>
        <a:srgbClr val="D95999"/>
      </a:accent5>
      <a:accent6>
        <a:srgbClr val="61922E"/>
      </a:accent6>
      <a:hlink>
        <a:srgbClr val="65656C"/>
      </a:hlink>
      <a:folHlink>
        <a:srgbClr val="838389"/>
      </a:folHlink>
    </a:clrScheme>
    <a:fontScheme name="Anpassat 2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KTH_PPT template 2014 flerfärgade_16_9_181002" id="{C2C482A2-B64F-1641-B856-45C1E0D0B04B}" vid="{B7923EE1-B23C-9F4E-BE98-4BD0CF59DB9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KTH_PPT template 2014 blue_16_9_181002 (002)</Template>
  <TotalTime>8929</TotalTime>
  <Words>1258</Words>
  <Application>Microsoft Office PowerPoint</Application>
  <PresentationFormat>Bildspel på skärmen (16:9)</PresentationFormat>
  <Paragraphs>189</Paragraphs>
  <Slides>16</Slides>
  <Notes>15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16</vt:i4>
      </vt:variant>
    </vt:vector>
  </HeadingPairs>
  <TitlesOfParts>
    <vt:vector size="21" baseType="lpstr">
      <vt:lpstr>Arial</vt:lpstr>
      <vt:lpstr>Calibri</vt:lpstr>
      <vt:lpstr>Lato</vt:lpstr>
      <vt:lpstr>Systemtypsnitt</vt:lpstr>
      <vt:lpstr>KTH_PPT-mall</vt:lpstr>
      <vt:lpstr>Project Presentation – CM2003  David Dashti Filip Söderquist</vt:lpstr>
      <vt:lpstr>The challenge - QUBIQ</vt:lpstr>
      <vt:lpstr>Data </vt:lpstr>
      <vt:lpstr>Data – Examples</vt:lpstr>
      <vt:lpstr>Data split</vt:lpstr>
      <vt:lpstr>The task in detail</vt:lpstr>
      <vt:lpstr>How we approached this problem</vt:lpstr>
      <vt:lpstr>Data pre-processing</vt:lpstr>
      <vt:lpstr>The different architectures</vt:lpstr>
      <vt:lpstr>Example – Brain Growth</vt:lpstr>
      <vt:lpstr>Results – Brain Growth</vt:lpstr>
      <vt:lpstr>Results – Brain Tumor</vt:lpstr>
      <vt:lpstr>Results – Kidney</vt:lpstr>
      <vt:lpstr>Results – Prostate</vt:lpstr>
      <vt:lpstr>Evaluation</vt:lpstr>
      <vt:lpstr>Thank you for listening!  Questions?</vt:lpstr>
    </vt:vector>
  </TitlesOfParts>
  <Company>KTH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Malin Söderkvist</dc:creator>
  <cp:lastModifiedBy>David Dashti</cp:lastModifiedBy>
  <cp:revision>171</cp:revision>
  <cp:lastPrinted>2013-05-27T09:10:21Z</cp:lastPrinted>
  <dcterms:created xsi:type="dcterms:W3CDTF">2019-02-11T09:39:15Z</dcterms:created>
  <dcterms:modified xsi:type="dcterms:W3CDTF">2020-10-30T15:31:10Z</dcterms:modified>
</cp:coreProperties>
</file>