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5"/>
  </p:notesMasterIdLst>
  <p:sldIdLst>
    <p:sldId id="256" r:id="rId3"/>
    <p:sldId id="257" r:id="rId4"/>
    <p:sldId id="259" r:id="rId5"/>
    <p:sldId id="267" r:id="rId6"/>
    <p:sldId id="268" r:id="rId7"/>
    <p:sldId id="269" r:id="rId8"/>
    <p:sldId id="260" r:id="rId9"/>
    <p:sldId id="270" r:id="rId10"/>
    <p:sldId id="264" r:id="rId11"/>
    <p:sldId id="265" r:id="rId12"/>
    <p:sldId id="266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73" autoAdjust="0"/>
  </p:normalViewPr>
  <p:slideViewPr>
    <p:cSldViewPr>
      <p:cViewPr varScale="1">
        <p:scale>
          <a:sx n="106" d="100"/>
          <a:sy n="106" d="100"/>
        </p:scale>
        <p:origin x="16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2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79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89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15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8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67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2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95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87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40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74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28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3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sk-SK" smtClean="0"/>
              <a:t>Upravte štýl predlohy podnadpisov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B9EEFF-CE9A-4029-A1BB-3F3A1D638561}" type="datetime2">
              <a:rPr lang="en-US" smtClean="0"/>
              <a:t>Thursday, December 18, 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8788DF-0A27-47E9-87BC-A68FB45FE7B2}" type="datetime2">
              <a:rPr lang="en-US" smtClean="0"/>
              <a:t>Thursday, December 18,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EB8B4A-848A-43D8-BC3B-024D39A524F9}" type="datetime2">
              <a:rPr lang="en-US" smtClean="0"/>
              <a:t>Thursday, December 18,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FCA004-2BFA-4673-AB2A-116A5022D633}" type="datetime2">
              <a:rPr lang="en-US" smtClean="0"/>
              <a:t>Thursday, December 18,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BD067-DB02-4415-9EB0-8DAF6EC90B4C}" type="datetime2">
              <a:rPr lang="en-US" smtClean="0"/>
              <a:t>Thursday, December 18,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04584-B191-48AE-8CD1-9981E18E14E7}" type="datetime2">
              <a:rPr lang="en-US" smtClean="0"/>
              <a:t>Thursday, December 18,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89D78-3CF7-4006-ACAB-6DC0A32767AA}" type="datetime2">
              <a:rPr lang="en-US" smtClean="0"/>
              <a:t>Thursday, December 18,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C15494-40EC-49D1-B16A-5D62AEB1C7F6}" type="datetime2">
              <a:rPr lang="en-US" smtClean="0"/>
              <a:t>Thursday, December 18,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69CF28-AAA5-4213-ADB6-0CAED030067F}" type="datetime2">
              <a:rPr lang="en-US" smtClean="0"/>
              <a:t>Thursday, December 18,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D820A96-30EC-4F97-A6FE-A22139420B88}" type="datetime2">
              <a:rPr lang="en-US" smtClean="0"/>
              <a:t>Thursday, December 18,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D189F2-7969-4980-AAE5-90265118BBF3}" type="datetime2">
              <a:rPr lang="en-US" smtClean="0"/>
              <a:t>Thursday, December 18, 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tx1"/>
                </a:solidFill>
              </a:defRPr>
            </a:lvl1pPr>
            <a:extLst/>
          </a:lstStyle>
          <a:p>
            <a:fld id="{380C900C-90F1-4A54-8EB5-CE5024070075}" type="datetime2">
              <a:rPr lang="en-US" smtClean="0"/>
              <a:t>Thursday, December 18, 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hyperlink" Target="http://koding4fun.files.wordpress.com/2010/05/kmpexample.jp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swarthmore.edu/~soni/cs35/f13/Labs/lab06.html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noProof="0" dirty="0" smtClean="0"/>
              <a:t>Interpret imperatívneho jazyka IFJ14</a:t>
            </a:r>
            <a:endParaRPr lang="sk-SK" noProof="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680075" y="260648"/>
            <a:ext cx="2088649" cy="602553"/>
          </a:xfrm>
        </p:spPr>
        <p:txBody>
          <a:bodyPr/>
          <a:lstStyle/>
          <a:p>
            <a:pPr algn="ctr"/>
            <a:r>
              <a:rPr lang="sk-SK" noProof="0" dirty="0" smtClean="0"/>
              <a:t>IAL / IFJ</a:t>
            </a:r>
            <a:endParaRPr lang="sk-SK" noProof="0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838200" y="3735207"/>
            <a:ext cx="7772400" cy="119970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k-SK" dirty="0" smtClean="0"/>
              <a:t>Tým 2</a:t>
            </a:r>
          </a:p>
          <a:p>
            <a:r>
              <a:rPr lang="sk-SK" dirty="0" smtClean="0"/>
              <a:t>Variant a/1/II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mtClean="0"/>
              <a:pPr/>
              <a:t>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395536" y="3136390"/>
            <a:ext cx="3816424" cy="345427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>
              <a:lnSpc>
                <a:spcPct val="150000"/>
              </a:lnSpc>
            </a:pP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Dávid Mikuš</a:t>
            </a:r>
          </a:p>
          <a:p>
            <a:pPr algn="l">
              <a:lnSpc>
                <a:spcPct val="150000"/>
              </a:lnSpc>
            </a:pP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Peter </a:t>
            </a:r>
            <a:r>
              <a:rPr lang="sk-S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Hostačný</a:t>
            </a:r>
            <a:endParaRPr lang="sk-SK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Tomáš </a:t>
            </a:r>
            <a:r>
              <a:rPr lang="sk-S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Kello</a:t>
            </a:r>
            <a:endParaRPr lang="sk-SK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sk-SK" dirty="0" smtClean="0">
                <a:solidFill>
                  <a:schemeClr val="bg1"/>
                </a:solidFill>
              </a:rPr>
              <a:t>Adam </a:t>
            </a:r>
            <a:r>
              <a:rPr lang="sk-SK" dirty="0" err="1" smtClean="0">
                <a:solidFill>
                  <a:schemeClr val="bg1"/>
                </a:solidFill>
              </a:rPr>
              <a:t>Lučanský</a:t>
            </a:r>
            <a:endParaRPr lang="sk-SK" dirty="0" smtClean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sk-SK" dirty="0" smtClean="0">
                <a:solidFill>
                  <a:schemeClr val="bg1"/>
                </a:solidFill>
              </a:rPr>
              <a:t>Michaela </a:t>
            </a:r>
            <a:r>
              <a:rPr lang="sk-SK" dirty="0" err="1" smtClean="0">
                <a:solidFill>
                  <a:schemeClr val="bg1"/>
                </a:solidFill>
              </a:rPr>
              <a:t>Lukášová</a:t>
            </a:r>
            <a:endParaRPr lang="sk-S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Algoritmy – </a:t>
            </a:r>
            <a:r>
              <a:rPr lang="sk-SK" dirty="0" err="1" smtClean="0"/>
              <a:t>Knuth</a:t>
            </a:r>
            <a:r>
              <a:rPr lang="sk-SK" dirty="0" smtClean="0"/>
              <a:t>-Morris-</a:t>
            </a:r>
            <a:r>
              <a:rPr lang="sk-SK" dirty="0" err="1" smtClean="0"/>
              <a:t>Pratt</a:t>
            </a:r>
            <a:endParaRPr lang="sk-SK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idx="1"/>
              </p:nvPr>
            </p:nvSpPr>
            <p:spPr>
              <a:xfrm>
                <a:off x="414442" y="1124744"/>
                <a:ext cx="8229600" cy="452596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sk-SK" dirty="0" smtClean="0"/>
                  <a:t>Vyhľadávanie </a:t>
                </a:r>
                <a:r>
                  <a:rPr lang="sk-SK" dirty="0" err="1" smtClean="0"/>
                  <a:t>podreťazca</a:t>
                </a:r>
                <a:r>
                  <a:rPr lang="sk-SK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sk-SK" dirty="0" smtClean="0"/>
                  <a:t>Časová </a:t>
                </a:r>
                <a:r>
                  <a:rPr lang="sk-SK" dirty="0"/>
                  <a:t>z</a:t>
                </a:r>
                <a:r>
                  <a:rPr lang="sk-SK" dirty="0" smtClean="0"/>
                  <a:t>ložitosť: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4442" y="1124744"/>
                <a:ext cx="8229600" cy="4525963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lokTextu 5"/>
          <p:cNvSpPr txBox="1"/>
          <p:nvPr/>
        </p:nvSpPr>
        <p:spPr>
          <a:xfrm>
            <a:off x="3959424" y="6353944"/>
            <a:ext cx="5184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900" dirty="0">
                <a:hlinkClick r:id="rId4"/>
              </a:rPr>
              <a:t>http://</a:t>
            </a:r>
            <a:r>
              <a:rPr lang="sk-SK" sz="900" dirty="0" smtClean="0">
                <a:hlinkClick r:id="rId4"/>
              </a:rPr>
              <a:t>koding4fun.files.wordpress.com/2010/05/kmpexample.jpg</a:t>
            </a:r>
            <a:r>
              <a:rPr lang="sk-SK" sz="900" dirty="0" smtClean="0"/>
              <a:t> </a:t>
            </a:r>
            <a:r>
              <a:rPr lang="en-US" sz="900" dirty="0" smtClean="0"/>
              <a:t>[</a:t>
            </a:r>
            <a:r>
              <a:rPr lang="sk-SK" sz="900" dirty="0" smtClean="0"/>
              <a:t>16.12.2014</a:t>
            </a:r>
            <a:r>
              <a:rPr lang="en-US" sz="900" dirty="0" smtClean="0"/>
              <a:t>]</a:t>
            </a:r>
            <a:endParaRPr lang="sk-SK" sz="900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348880"/>
            <a:ext cx="5326931" cy="394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ĺžnik 13"/>
          <p:cNvSpPr/>
          <p:nvPr/>
        </p:nvSpPr>
        <p:spPr>
          <a:xfrm>
            <a:off x="3276164" y="4659254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Algoritmy</a:t>
            </a:r>
            <a:br>
              <a:rPr lang="sk-SK" dirty="0" smtClean="0"/>
            </a:br>
            <a:r>
              <a:rPr lang="sk-SK" dirty="0" smtClean="0"/>
              <a:t>Tabuľka s rozptýlenými polom</a:t>
            </a:r>
            <a:endParaRPr lang="sk-SK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k-SK" noProof="0" dirty="0" err="1" smtClean="0"/>
              <a:t>Hashovacia</a:t>
            </a:r>
            <a:r>
              <a:rPr lang="sk-SK" noProof="0" dirty="0" smtClean="0"/>
              <a:t> </a:t>
            </a:r>
            <a:r>
              <a:rPr lang="sk-SK" dirty="0"/>
              <a:t>funkcia </a:t>
            </a:r>
            <a:r>
              <a:rPr lang="sk-SK" dirty="0" smtClean="0"/>
              <a:t>SDBM</a:t>
            </a:r>
          </a:p>
          <a:p>
            <a:pPr>
              <a:lnSpc>
                <a:spcPct val="200000"/>
              </a:lnSpc>
            </a:pPr>
            <a:r>
              <a:rPr lang="sk-SK" dirty="0" smtClean="0"/>
              <a:t>Realizované pomocou poľa ukazovateľov na jednosmerne viazané zoznamy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Obdĺžnik 4"/>
          <p:cNvSpPr/>
          <p:nvPr/>
        </p:nvSpPr>
        <p:spPr>
          <a:xfrm>
            <a:off x="1837184" y="4013221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Obdĺžnik 6"/>
          <p:cNvSpPr/>
          <p:nvPr/>
        </p:nvSpPr>
        <p:spPr>
          <a:xfrm>
            <a:off x="1837184" y="4443230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1837184" y="4873239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1837184" y="5303248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0" name="Obdĺžnik 9"/>
          <p:cNvSpPr/>
          <p:nvPr/>
        </p:nvSpPr>
        <p:spPr>
          <a:xfrm>
            <a:off x="1835696" y="5733256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cxnSp>
        <p:nvCxnSpPr>
          <p:cNvPr id="12" name="Zaoblená spojnica 11"/>
          <p:cNvCxnSpPr>
            <a:stCxn id="6" idx="3"/>
            <a:endCxn id="14" idx="1"/>
          </p:cNvCxnSpPr>
          <p:nvPr/>
        </p:nvCxnSpPr>
        <p:spPr>
          <a:xfrm flipV="1">
            <a:off x="2701280" y="4875278"/>
            <a:ext cx="574884" cy="21398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Zaoblená spojnica 14"/>
          <p:cNvCxnSpPr>
            <a:stCxn id="14" idx="3"/>
            <a:endCxn id="20" idx="1"/>
          </p:cNvCxnSpPr>
          <p:nvPr/>
        </p:nvCxnSpPr>
        <p:spPr>
          <a:xfrm>
            <a:off x="4140260" y="4875278"/>
            <a:ext cx="601787" cy="20233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bdĺžnik 19"/>
          <p:cNvSpPr/>
          <p:nvPr/>
        </p:nvSpPr>
        <p:spPr>
          <a:xfrm>
            <a:off x="4742047" y="4861584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cxnSp>
        <p:nvCxnSpPr>
          <p:cNvPr id="25" name="Zaoblená spojnica 24"/>
          <p:cNvCxnSpPr>
            <a:stCxn id="20" idx="3"/>
            <a:endCxn id="26" idx="1"/>
          </p:cNvCxnSpPr>
          <p:nvPr/>
        </p:nvCxnSpPr>
        <p:spPr>
          <a:xfrm flipV="1">
            <a:off x="5606143" y="4875278"/>
            <a:ext cx="667118" cy="20233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bdĺžnik 25"/>
          <p:cNvSpPr/>
          <p:nvPr/>
        </p:nvSpPr>
        <p:spPr>
          <a:xfrm>
            <a:off x="6273261" y="4659254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cxnSp>
        <p:nvCxnSpPr>
          <p:cNvPr id="36" name="Zaoblená spojnica 35"/>
          <p:cNvCxnSpPr>
            <a:stCxn id="26" idx="3"/>
          </p:cNvCxnSpPr>
          <p:nvPr/>
        </p:nvCxnSpPr>
        <p:spPr>
          <a:xfrm>
            <a:off x="7137357" y="4875278"/>
            <a:ext cx="489448" cy="127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BlokTextu 38"/>
          <p:cNvSpPr txBox="1"/>
          <p:nvPr/>
        </p:nvSpPr>
        <p:spPr>
          <a:xfrm>
            <a:off x="7743281" y="4861584"/>
            <a:ext cx="10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...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659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1143000"/>
          </a:xfrm>
        </p:spPr>
        <p:txBody>
          <a:bodyPr/>
          <a:lstStyle/>
          <a:p>
            <a:pPr algn="ctr"/>
            <a:r>
              <a:rPr lang="sk-SK" noProof="0" dirty="0" smtClean="0"/>
              <a:t>Ďakujeme za pozornosť</a:t>
            </a:r>
            <a:endParaRPr lang="sk-SK" noProof="0" dirty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Obsah</a:t>
            </a:r>
            <a:endParaRPr lang="sk-SK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noProof="0" dirty="0" smtClean="0"/>
              <a:t>Štruktúra </a:t>
            </a:r>
            <a:r>
              <a:rPr lang="sk-SK" noProof="0" dirty="0" err="1" smtClean="0"/>
              <a:t>interpretu</a:t>
            </a:r>
            <a:endParaRPr lang="sk-SK" noProof="0" dirty="0" smtClean="0"/>
          </a:p>
          <a:p>
            <a:pPr lvl="1">
              <a:lnSpc>
                <a:spcPct val="150000"/>
              </a:lnSpc>
            </a:pPr>
            <a:r>
              <a:rPr lang="sk-SK" dirty="0" err="1" smtClean="0"/>
              <a:t>Scanner</a:t>
            </a:r>
            <a:endParaRPr lang="sk-SK" dirty="0" smtClean="0"/>
          </a:p>
          <a:p>
            <a:pPr lvl="1">
              <a:lnSpc>
                <a:spcPct val="150000"/>
              </a:lnSpc>
            </a:pPr>
            <a:r>
              <a:rPr lang="sk-SK" noProof="0" dirty="0" err="1" smtClean="0"/>
              <a:t>Parser</a:t>
            </a:r>
            <a:endParaRPr lang="sk-SK" noProof="0" dirty="0" smtClean="0"/>
          </a:p>
          <a:p>
            <a:pPr lvl="1">
              <a:lnSpc>
                <a:spcPct val="150000"/>
              </a:lnSpc>
            </a:pPr>
            <a:r>
              <a:rPr lang="sk-SK" dirty="0" smtClean="0"/>
              <a:t>Interpret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Algoritmy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 24"/>
          <p:cNvSpPr/>
          <p:nvPr/>
        </p:nvSpPr>
        <p:spPr>
          <a:xfrm>
            <a:off x="4283968" y="1052736"/>
            <a:ext cx="3528392" cy="4968552"/>
          </a:xfrm>
          <a:prstGeom prst="rect">
            <a:avLst/>
          </a:prstGeom>
          <a:gradFill>
            <a:gsLst>
              <a:gs pos="0">
                <a:schemeClr val="accent1">
                  <a:tint val="62000"/>
                  <a:satMod val="180000"/>
                  <a:alpha val="20000"/>
                </a:schemeClr>
              </a:gs>
              <a:gs pos="65000">
                <a:schemeClr val="accent1">
                  <a:tint val="32000"/>
                  <a:satMod val="250000"/>
                  <a:alpha val="16000"/>
                </a:schemeClr>
              </a:gs>
              <a:gs pos="100000">
                <a:schemeClr val="accent1">
                  <a:tint val="23000"/>
                  <a:satMod val="300000"/>
                  <a:alpha val="14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12758"/>
            <a:ext cx="8229600" cy="1143000"/>
          </a:xfrm>
        </p:spPr>
        <p:txBody>
          <a:bodyPr/>
          <a:lstStyle/>
          <a:p>
            <a:pPr algn="ctr"/>
            <a:r>
              <a:rPr lang="sk-SK" noProof="0" dirty="0" smtClean="0"/>
              <a:t>Štruktúra </a:t>
            </a:r>
            <a:r>
              <a:rPr lang="sk-SK" noProof="0" dirty="0" err="1" smtClean="0"/>
              <a:t>interpretu</a:t>
            </a:r>
            <a:endParaRPr lang="sk-SK" noProof="0" dirty="0"/>
          </a:p>
        </p:txBody>
      </p:sp>
      <p:sp>
        <p:nvSpPr>
          <p:cNvPr id="4" name="Obdĺžnik 3"/>
          <p:cNvSpPr/>
          <p:nvPr/>
        </p:nvSpPr>
        <p:spPr>
          <a:xfrm>
            <a:off x="4644008" y="1490633"/>
            <a:ext cx="2592288" cy="715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Scanner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4644008" y="3068960"/>
            <a:ext cx="2592288" cy="715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Parser</a:t>
            </a:r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4644008" y="4647287"/>
            <a:ext cx="2592288" cy="715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Interpret</a:t>
            </a:r>
            <a:endParaRPr lang="sk-SK" dirty="0"/>
          </a:p>
        </p:txBody>
      </p:sp>
      <p:sp>
        <p:nvSpPr>
          <p:cNvPr id="9" name="Obdĺžnik s jedným odstrihnutým rohom 8"/>
          <p:cNvSpPr/>
          <p:nvPr/>
        </p:nvSpPr>
        <p:spPr>
          <a:xfrm>
            <a:off x="1911915" y="1240315"/>
            <a:ext cx="1152128" cy="1224136"/>
          </a:xfrm>
          <a:prstGeom prst="snip1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.pas</a:t>
            </a:r>
            <a:endParaRPr lang="sk-SK" dirty="0"/>
          </a:p>
        </p:txBody>
      </p:sp>
      <p:cxnSp>
        <p:nvCxnSpPr>
          <p:cNvPr id="11" name="Rovná spojovacia šípka 10"/>
          <p:cNvCxnSpPr>
            <a:stCxn id="9" idx="0"/>
            <a:endCxn id="4" idx="1"/>
          </p:cNvCxnSpPr>
          <p:nvPr/>
        </p:nvCxnSpPr>
        <p:spPr>
          <a:xfrm flipV="1">
            <a:off x="3064043" y="1848242"/>
            <a:ext cx="1579965" cy="4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>
            <a:stCxn id="4" idx="2"/>
            <a:endCxn id="5" idx="0"/>
          </p:cNvCxnSpPr>
          <p:nvPr/>
        </p:nvCxnSpPr>
        <p:spPr>
          <a:xfrm>
            <a:off x="5940152" y="2205851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>
            <a:stCxn id="5" idx="2"/>
            <a:endCxn id="6" idx="0"/>
          </p:cNvCxnSpPr>
          <p:nvPr/>
        </p:nvCxnSpPr>
        <p:spPr>
          <a:xfrm>
            <a:off x="5940152" y="3784178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BlokTextu 23"/>
          <p:cNvSpPr txBox="1"/>
          <p:nvPr/>
        </p:nvSpPr>
        <p:spPr>
          <a:xfrm>
            <a:off x="6205101" y="40310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3AK</a:t>
            </a:r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6189858" y="2460310"/>
            <a:ext cx="126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Tokeny</a:t>
            </a:r>
            <a:endParaRPr lang="sk-SK" dirty="0"/>
          </a:p>
        </p:txBody>
      </p:sp>
      <p:pic>
        <p:nvPicPr>
          <p:cNvPr id="1028" name="Picture 4" descr="http://www.computerandyou.net/wp-content/uploads/2012/01/Terminal-icon-shell-linux-uni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716" y="4400398"/>
            <a:ext cx="1209327" cy="120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Rovná spojovacia šípka 14"/>
          <p:cNvCxnSpPr>
            <a:stCxn id="6" idx="1"/>
            <a:endCxn id="1028" idx="3"/>
          </p:cNvCxnSpPr>
          <p:nvPr/>
        </p:nvCxnSpPr>
        <p:spPr>
          <a:xfrm flipH="1">
            <a:off x="3064043" y="5004896"/>
            <a:ext cx="1579965" cy="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BlokTextu 18"/>
          <p:cNvSpPr txBox="1"/>
          <p:nvPr/>
        </p:nvSpPr>
        <p:spPr>
          <a:xfrm>
            <a:off x="3385973" y="4635564"/>
            <a:ext cx="107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Výstup</a:t>
            </a:r>
            <a:endParaRPr lang="sk-SK" dirty="0"/>
          </a:p>
        </p:txBody>
      </p:sp>
      <p:cxnSp>
        <p:nvCxnSpPr>
          <p:cNvPr id="20" name="Rovná spojovacia šípka 19"/>
          <p:cNvCxnSpPr>
            <a:endCxn id="18" idx="0"/>
          </p:cNvCxnSpPr>
          <p:nvPr/>
        </p:nvCxnSpPr>
        <p:spPr>
          <a:xfrm flipH="1">
            <a:off x="3559933" y="5358364"/>
            <a:ext cx="1084075" cy="376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3109883" y="5734368"/>
            <a:ext cx="90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</a:t>
            </a:r>
            <a:r>
              <a:rPr lang="sk-SK" sz="3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sk-SK" sz="32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12758"/>
            <a:ext cx="8229600" cy="1143000"/>
          </a:xfrm>
        </p:spPr>
        <p:txBody>
          <a:bodyPr/>
          <a:lstStyle/>
          <a:p>
            <a:r>
              <a:rPr lang="sk-SK" noProof="0" dirty="0" err="1" smtClean="0"/>
              <a:t>Scanner</a:t>
            </a:r>
            <a:r>
              <a:rPr lang="sk-SK" noProof="0" dirty="0" smtClean="0"/>
              <a:t> </a:t>
            </a:r>
            <a:r>
              <a:rPr lang="sk-SK" sz="1800" noProof="0" dirty="0" smtClean="0"/>
              <a:t>(BASE)</a:t>
            </a:r>
            <a:endParaRPr lang="sk-SK" sz="1800" noProof="0" dirty="0"/>
          </a:p>
        </p:txBody>
      </p:sp>
      <p:sp>
        <p:nvSpPr>
          <p:cNvPr id="4" name="Obdĺžnik 3"/>
          <p:cNvSpPr/>
          <p:nvPr/>
        </p:nvSpPr>
        <p:spPr>
          <a:xfrm>
            <a:off x="6372200" y="404664"/>
            <a:ext cx="2592288" cy="715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Scanner</a:t>
            </a:r>
            <a:endParaRPr lang="sk-SK" dirty="0"/>
          </a:p>
        </p:txBody>
      </p:sp>
      <p:cxnSp>
        <p:nvCxnSpPr>
          <p:cNvPr id="11" name="Rovná spojovacia šípka 10"/>
          <p:cNvCxnSpPr>
            <a:endCxn id="4" idx="1"/>
          </p:cNvCxnSpPr>
          <p:nvPr/>
        </p:nvCxnSpPr>
        <p:spPr>
          <a:xfrm>
            <a:off x="5296291" y="762273"/>
            <a:ext cx="10759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>
            <a:stCxn id="4" idx="2"/>
          </p:cNvCxnSpPr>
          <p:nvPr/>
        </p:nvCxnSpPr>
        <p:spPr>
          <a:xfrm>
            <a:off x="7668344" y="1119882"/>
            <a:ext cx="0" cy="827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Obrázo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250" y="1970976"/>
            <a:ext cx="3389963" cy="4331025"/>
          </a:xfrm>
          <a:prstGeom prst="rect">
            <a:avLst/>
          </a:prstGeom>
        </p:spPr>
      </p:pic>
      <p:sp>
        <p:nvSpPr>
          <p:cNvPr id="14" name="Rectangle 2"/>
          <p:cNvSpPr>
            <a:spLocks noGrp="1"/>
          </p:cNvSpPr>
          <p:nvPr>
            <p:ph idx="1"/>
          </p:nvPr>
        </p:nvSpPr>
        <p:spPr>
          <a:xfrm>
            <a:off x="457200" y="1412776"/>
            <a:ext cx="425881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noProof="0" dirty="0" smtClean="0"/>
              <a:t>Realizované pomocou </a:t>
            </a:r>
            <a:r>
              <a:rPr lang="sk-SK" dirty="0" smtClean="0"/>
              <a:t>konečného automatu</a:t>
            </a:r>
            <a:endParaRPr lang="sk-SK" dirty="0"/>
          </a:p>
          <a:p>
            <a:pPr>
              <a:lnSpc>
                <a:spcPct val="150000"/>
              </a:lnSpc>
            </a:pPr>
            <a:r>
              <a:rPr lang="sk-SK" dirty="0" smtClean="0"/>
              <a:t>Vektor tokenov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Konverzia konštánt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Detekcia kľúčových slov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7839289" y="1332804"/>
            <a:ext cx="108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Tokeny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5404084" y="351893"/>
            <a:ext cx="94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.pas</a:t>
            </a:r>
            <a:endParaRPr lang="sk-SK" dirty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04520"/>
            <a:ext cx="8229600" cy="1143000"/>
          </a:xfrm>
        </p:spPr>
        <p:txBody>
          <a:bodyPr>
            <a:normAutofit/>
          </a:bodyPr>
          <a:lstStyle/>
          <a:p>
            <a:r>
              <a:rPr lang="sk-SK" dirty="0" err="1" smtClean="0"/>
              <a:t>Parser</a:t>
            </a:r>
            <a:r>
              <a:rPr lang="sk-SK" dirty="0" smtClean="0"/>
              <a:t> </a:t>
            </a:r>
            <a:r>
              <a:rPr lang="sk-SK" sz="1600" dirty="0" smtClean="0"/>
              <a:t>(MINUS, FUNEXP, BOOLOP, ELSEIF, REPEAT)</a:t>
            </a:r>
            <a:endParaRPr lang="sk-SK" sz="1600" noProof="0" dirty="0"/>
          </a:p>
        </p:txBody>
      </p:sp>
      <p:sp>
        <p:nvSpPr>
          <p:cNvPr id="5" name="Obdĺžnik 4"/>
          <p:cNvSpPr/>
          <p:nvPr/>
        </p:nvSpPr>
        <p:spPr>
          <a:xfrm>
            <a:off x="6156176" y="3212976"/>
            <a:ext cx="2592288" cy="715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Parser</a:t>
            </a:r>
            <a:endParaRPr lang="sk-SK" dirty="0"/>
          </a:p>
        </p:txBody>
      </p:sp>
      <p:cxnSp>
        <p:nvCxnSpPr>
          <p:cNvPr id="13" name="Rovná spojovacia šípka 12"/>
          <p:cNvCxnSpPr>
            <a:endCxn id="5" idx="0"/>
          </p:cNvCxnSpPr>
          <p:nvPr/>
        </p:nvCxnSpPr>
        <p:spPr>
          <a:xfrm>
            <a:off x="7452320" y="2349867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>
            <a:stCxn id="5" idx="2"/>
          </p:cNvCxnSpPr>
          <p:nvPr/>
        </p:nvCxnSpPr>
        <p:spPr>
          <a:xfrm>
            <a:off x="7452320" y="3928194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2"/>
          <p:cNvSpPr>
            <a:spLocks noGrp="1"/>
          </p:cNvSpPr>
          <p:nvPr>
            <p:ph idx="1"/>
          </p:nvPr>
        </p:nvSpPr>
        <p:spPr>
          <a:xfrm>
            <a:off x="441226" y="1052736"/>
            <a:ext cx="5482952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Syntaktická analýza pomocou rekurzívneho zostupu</a:t>
            </a:r>
          </a:p>
          <a:p>
            <a:pPr>
              <a:lnSpc>
                <a:spcPct val="150000"/>
              </a:lnSpc>
            </a:pPr>
            <a:r>
              <a:rPr lang="sk-SK" noProof="0" dirty="0" smtClean="0"/>
              <a:t>Vyhodnocovanie výrazov (</a:t>
            </a:r>
            <a:r>
              <a:rPr lang="sk-SK" noProof="0" dirty="0" err="1" smtClean="0"/>
              <a:t>precedenčná</a:t>
            </a:r>
            <a:r>
              <a:rPr lang="sk-SK" noProof="0" dirty="0" smtClean="0"/>
              <a:t> analýza)</a:t>
            </a:r>
          </a:p>
          <a:p>
            <a:pPr>
              <a:lnSpc>
                <a:spcPct val="150000"/>
              </a:lnSpc>
            </a:pPr>
            <a:r>
              <a:rPr lang="sk-SK" noProof="0" dirty="0" smtClean="0"/>
              <a:t>Sémantické kontroly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Optimalizácie (redukcia konštánt, inštrukcií)</a:t>
            </a:r>
          </a:p>
          <a:p>
            <a:pPr>
              <a:lnSpc>
                <a:spcPct val="150000"/>
              </a:lnSpc>
            </a:pPr>
            <a:r>
              <a:rPr lang="sk-SK" noProof="0" dirty="0" smtClean="0"/>
              <a:t>Generovanie trojadresného kódu</a:t>
            </a:r>
          </a:p>
          <a:p>
            <a:pPr lvl="1">
              <a:lnSpc>
                <a:spcPct val="150000"/>
              </a:lnSpc>
            </a:pPr>
            <a:endParaRPr lang="sk-SK" noProof="0" dirty="0"/>
          </a:p>
        </p:txBody>
      </p:sp>
      <p:sp>
        <p:nvSpPr>
          <p:cNvPr id="7" name="BlokTextu 6"/>
          <p:cNvSpPr txBox="1"/>
          <p:nvPr/>
        </p:nvSpPr>
        <p:spPr>
          <a:xfrm>
            <a:off x="7690017" y="2596756"/>
            <a:ext cx="126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Tokeny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7766992" y="41306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3AK</a:t>
            </a:r>
            <a:endParaRPr lang="sk-SK" dirty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12758"/>
            <a:ext cx="8229600" cy="1143000"/>
          </a:xfrm>
        </p:spPr>
        <p:txBody>
          <a:bodyPr/>
          <a:lstStyle/>
          <a:p>
            <a:r>
              <a:rPr lang="sk-SK" noProof="0" dirty="0" smtClean="0"/>
              <a:t>Interpret</a:t>
            </a:r>
            <a:endParaRPr lang="sk-SK" noProof="0" dirty="0"/>
          </a:p>
        </p:txBody>
      </p:sp>
      <p:sp>
        <p:nvSpPr>
          <p:cNvPr id="6" name="Obdĺžnik 5"/>
          <p:cNvSpPr/>
          <p:nvPr/>
        </p:nvSpPr>
        <p:spPr>
          <a:xfrm>
            <a:off x="6156176" y="5373216"/>
            <a:ext cx="2592288" cy="715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Interpret</a:t>
            </a:r>
            <a:endParaRPr lang="sk-SK" dirty="0"/>
          </a:p>
        </p:txBody>
      </p:sp>
      <p:cxnSp>
        <p:nvCxnSpPr>
          <p:cNvPr id="16" name="Rovná spojovacia šípka 15"/>
          <p:cNvCxnSpPr>
            <a:endCxn id="6" idx="0"/>
          </p:cNvCxnSpPr>
          <p:nvPr/>
        </p:nvCxnSpPr>
        <p:spPr>
          <a:xfrm>
            <a:off x="7452320" y="4510107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BlokTextu 23"/>
          <p:cNvSpPr txBox="1"/>
          <p:nvPr/>
        </p:nvSpPr>
        <p:spPr>
          <a:xfrm>
            <a:off x="7717269" y="475699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3AK</a:t>
            </a:r>
            <a:endParaRPr lang="sk-SK" dirty="0"/>
          </a:p>
        </p:txBody>
      </p:sp>
      <p:sp>
        <p:nvSpPr>
          <p:cNvPr id="12" name="Rectangle 2"/>
          <p:cNvSpPr>
            <a:spLocks noGrp="1"/>
          </p:cNvSpPr>
          <p:nvPr>
            <p:ph idx="1"/>
          </p:nvPr>
        </p:nvSpPr>
        <p:spPr>
          <a:xfrm>
            <a:off x="441226" y="1052736"/>
            <a:ext cx="548295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Inštrukcie sú inšpirované architektúrou x86 (zásobník, inštrukcie)</a:t>
            </a:r>
          </a:p>
          <a:p>
            <a:pPr>
              <a:lnSpc>
                <a:spcPct val="150000"/>
              </a:lnSpc>
            </a:pPr>
            <a:r>
              <a:rPr lang="sk-SK" noProof="0" dirty="0" smtClean="0"/>
              <a:t>Neobsahuje ukazovateľ na vrchol zásobníka (SP)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Beží v nekonečnom cykle (HALT)</a:t>
            </a:r>
            <a:endParaRPr lang="sk-SK" noProof="0" dirty="0" smtClean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086" y="337593"/>
            <a:ext cx="2879333" cy="3925625"/>
          </a:xfrm>
          <a:prstGeom prst="rect">
            <a:avLst/>
          </a:prstGeom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6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51372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100" b="1" kern="1200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Generovanie aritmetických inštrukcií</a:t>
            </a:r>
            <a:endParaRPr lang="sk-SK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033264" y="1224692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sk-SK" noProof="0" dirty="0" smtClean="0"/>
              <a:t>         OP  lokalita1 lokalita2     typ1    typ2</a:t>
            </a:r>
          </a:p>
          <a:p>
            <a:pPr marL="109728" indent="0" algn="ctr">
              <a:buNone/>
            </a:pPr>
            <a:endParaRPr lang="sk-SK" noProof="0" dirty="0" smtClean="0"/>
          </a:p>
          <a:p>
            <a:pPr marL="109728" indent="0">
              <a:buNone/>
            </a:pPr>
            <a:r>
              <a:rPr lang="sk-SK" noProof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MUL   </a:t>
            </a:r>
            <a:r>
              <a:rPr lang="sk-SK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sk-SK" noProof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ocal</a:t>
            </a:r>
            <a:r>
              <a:rPr lang="sk-SK" noProof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sk-SK" noProof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</a:t>
            </a:r>
            <a:r>
              <a:rPr lang="sk-SK" noProof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</a:t>
            </a:r>
            <a:r>
              <a:rPr lang="sk-SK" noProof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sk-SK" noProof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sk-SK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endParaRPr lang="sk-SK" noProof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buNone/>
            </a:pPr>
            <a:r>
              <a:rPr lang="sk-SK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2      0          0             2        2</a:t>
            </a:r>
          </a:p>
          <a:p>
            <a:pPr marL="109728" indent="0">
              <a:lnSpc>
                <a:spcPct val="150000"/>
              </a:lnSpc>
              <a:buNone/>
            </a:pPr>
            <a:endParaRPr lang="sk-SK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sk-SK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</a:t>
            </a:r>
            <a:r>
              <a:rPr lang="sk-SK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0010 00 00 10 10</a:t>
            </a:r>
            <a:r>
              <a:rPr lang="sk-SK" i="1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(2)</a:t>
            </a:r>
            <a:r>
              <a:rPr lang="sk-SK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k-SK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522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sk-SK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sk-SK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	</a:t>
            </a:r>
            <a:endParaRPr lang="sk-SK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2483768" y="170080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Rovná spojovacia šípka 5"/>
          <p:cNvCxnSpPr/>
          <p:nvPr/>
        </p:nvCxnSpPr>
        <p:spPr>
          <a:xfrm>
            <a:off x="3563888" y="170080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4932040" y="170080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6732240" y="170080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7884368" y="170080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>
            <a:off x="2555776" y="3212976"/>
            <a:ext cx="936104" cy="650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>
            <a:off x="3491880" y="3149286"/>
            <a:ext cx="801734" cy="721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>
            <a:off x="4941687" y="3164959"/>
            <a:ext cx="9647" cy="705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flipH="1">
            <a:off x="5599407" y="3138742"/>
            <a:ext cx="888564" cy="724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Rovná spojovacia šípka 18"/>
          <p:cNvCxnSpPr/>
          <p:nvPr/>
        </p:nvCxnSpPr>
        <p:spPr>
          <a:xfrm flipH="1">
            <a:off x="6228184" y="3175859"/>
            <a:ext cx="1450506" cy="623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Obdĺžnik 3"/>
          <p:cNvSpPr/>
          <p:nvPr/>
        </p:nvSpPr>
        <p:spPr>
          <a:xfrm>
            <a:off x="97160" y="3388755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G_GCII</a:t>
            </a:r>
            <a:endParaRPr lang="sk-SK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97159" y="3896229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JMP_F</a:t>
            </a:r>
            <a:endParaRPr lang="sk-SK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Obdĺžnik 16"/>
          <p:cNvSpPr/>
          <p:nvPr/>
        </p:nvSpPr>
        <p:spPr>
          <a:xfrm>
            <a:off x="97160" y="4426568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9728" indent="0" algn="ctr">
              <a:lnSpc>
                <a:spcPct val="150000"/>
              </a:lnSpc>
              <a:buNone/>
            </a:pPr>
            <a:r>
              <a:rPr lang="sk-SK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MUL_LLII</a:t>
            </a:r>
          </a:p>
        </p:txBody>
      </p:sp>
      <p:sp>
        <p:nvSpPr>
          <p:cNvPr id="18" name="Obdĺžnik 17"/>
          <p:cNvSpPr/>
          <p:nvPr/>
        </p:nvSpPr>
        <p:spPr>
          <a:xfrm>
            <a:off x="97160" y="4983190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MOV_GI</a:t>
            </a:r>
            <a:endParaRPr lang="sk-SK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Obdĺžnik 19"/>
          <p:cNvSpPr/>
          <p:nvPr/>
        </p:nvSpPr>
        <p:spPr>
          <a:xfrm>
            <a:off x="97159" y="2860330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MOV_GI</a:t>
            </a:r>
            <a:endParaRPr lang="sk-SK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bdĺžnik 20"/>
          <p:cNvSpPr/>
          <p:nvPr/>
        </p:nvSpPr>
        <p:spPr>
          <a:xfrm>
            <a:off x="97160" y="2334913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PUSH_C</a:t>
            </a:r>
            <a:endParaRPr lang="sk-SK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-9001" y="5513529"/>
            <a:ext cx="21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Inštrukčná páska</a:t>
            </a:r>
            <a:endParaRPr lang="sk-SK" dirty="0"/>
          </a:p>
        </p:txBody>
      </p:sp>
      <p:cxnSp>
        <p:nvCxnSpPr>
          <p:cNvPr id="22" name="Zalomená spojnica 21"/>
          <p:cNvCxnSpPr/>
          <p:nvPr/>
        </p:nvCxnSpPr>
        <p:spPr>
          <a:xfrm rot="10800000" flipV="1">
            <a:off x="2267744" y="4426568"/>
            <a:ext cx="5256584" cy="291452"/>
          </a:xfrm>
          <a:prstGeom prst="bentConnector3">
            <a:avLst>
              <a:gd name="adj1" fmla="val 3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Obdĺžnik 26"/>
          <p:cNvSpPr/>
          <p:nvPr/>
        </p:nvSpPr>
        <p:spPr>
          <a:xfrm>
            <a:off x="97160" y="1822517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JMP</a:t>
            </a:r>
            <a:endParaRPr lang="sk-SK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BlokTextu 27"/>
          <p:cNvSpPr txBox="1"/>
          <p:nvPr/>
        </p:nvSpPr>
        <p:spPr>
          <a:xfrm>
            <a:off x="622584" y="732707"/>
            <a:ext cx="821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.</a:t>
            </a:r>
          </a:p>
          <a:p>
            <a:pPr algn="ctr"/>
            <a:r>
              <a:rPr lang="sk-SK" dirty="0" smtClean="0"/>
              <a:t>.</a:t>
            </a:r>
          </a:p>
          <a:p>
            <a:pPr algn="ctr"/>
            <a:r>
              <a:rPr lang="sk-SK" dirty="0"/>
              <a:t>.</a:t>
            </a:r>
          </a:p>
        </p:txBody>
      </p:sp>
      <p:sp>
        <p:nvSpPr>
          <p:cNvPr id="29" name="BlokTextu 28"/>
          <p:cNvSpPr txBox="1"/>
          <p:nvPr/>
        </p:nvSpPr>
        <p:spPr>
          <a:xfrm>
            <a:off x="2791093" y="4841878"/>
            <a:ext cx="4320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600" dirty="0" smtClean="0"/>
              <a:t>Výber z poľa ukazovateľov na funkcie</a:t>
            </a:r>
            <a:endParaRPr lang="sk-SK" sz="1600" dirty="0"/>
          </a:p>
        </p:txBody>
      </p:sp>
      <p:sp>
        <p:nvSpPr>
          <p:cNvPr id="30" name="Obdĺžnik 29"/>
          <p:cNvSpPr/>
          <p:nvPr/>
        </p:nvSpPr>
        <p:spPr>
          <a:xfrm>
            <a:off x="3023828" y="836712"/>
            <a:ext cx="972108" cy="3576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SRC 1</a:t>
            </a:r>
            <a:endParaRPr lang="sk-SK" dirty="0"/>
          </a:p>
        </p:txBody>
      </p:sp>
      <p:sp>
        <p:nvSpPr>
          <p:cNvPr id="31" name="Obdĺžnik 30"/>
          <p:cNvSpPr/>
          <p:nvPr/>
        </p:nvSpPr>
        <p:spPr>
          <a:xfrm>
            <a:off x="6228184" y="825716"/>
            <a:ext cx="972108" cy="3576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SRC 1</a:t>
            </a:r>
            <a:endParaRPr lang="sk-SK" dirty="0"/>
          </a:p>
        </p:txBody>
      </p:sp>
      <p:sp>
        <p:nvSpPr>
          <p:cNvPr id="32" name="Obdĺžnik 31"/>
          <p:cNvSpPr/>
          <p:nvPr/>
        </p:nvSpPr>
        <p:spPr>
          <a:xfrm>
            <a:off x="4596813" y="825716"/>
            <a:ext cx="972108" cy="3576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SRC 2</a:t>
            </a:r>
            <a:endParaRPr lang="sk-SK" dirty="0"/>
          </a:p>
        </p:txBody>
      </p:sp>
      <p:sp>
        <p:nvSpPr>
          <p:cNvPr id="33" name="Obdĺžnik 32"/>
          <p:cNvSpPr/>
          <p:nvPr/>
        </p:nvSpPr>
        <p:spPr>
          <a:xfrm>
            <a:off x="7398314" y="836712"/>
            <a:ext cx="972108" cy="3576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SRC 2</a:t>
            </a:r>
            <a:endParaRPr lang="sk-SK" dirty="0"/>
          </a:p>
        </p:txBody>
      </p:sp>
      <p:sp>
        <p:nvSpPr>
          <p:cNvPr id="13" name="Zástupný symbol čísla snímky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84179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100" b="1" kern="1200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Generovanie aritmetických inštrukcií</a:t>
            </a:r>
            <a:endParaRPr lang="sk-SK" noProof="0" dirty="0"/>
          </a:p>
        </p:txBody>
      </p:sp>
      <p:sp>
        <p:nvSpPr>
          <p:cNvPr id="27" name="Obdĺžnik 26"/>
          <p:cNvSpPr/>
          <p:nvPr/>
        </p:nvSpPr>
        <p:spPr>
          <a:xfrm>
            <a:off x="2076836" y="3749596"/>
            <a:ext cx="7920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549</a:t>
            </a:r>
            <a:endParaRPr lang="sk-SK" dirty="0">
              <a:solidFill>
                <a:schemeClr val="tx1"/>
              </a:solidFill>
            </a:endParaRPr>
          </a:p>
        </p:txBody>
      </p:sp>
      <p:cxnSp>
        <p:nvCxnSpPr>
          <p:cNvPr id="37" name="Rovná spojnica 36"/>
          <p:cNvCxnSpPr/>
          <p:nvPr/>
        </p:nvCxnSpPr>
        <p:spPr>
          <a:xfrm>
            <a:off x="1043608" y="1412776"/>
            <a:ext cx="100811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Rovná spojnica 38"/>
          <p:cNvCxnSpPr/>
          <p:nvPr/>
        </p:nvCxnSpPr>
        <p:spPr>
          <a:xfrm flipV="1">
            <a:off x="1043608" y="1412778"/>
            <a:ext cx="0" cy="194421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Rovná spojnica 41"/>
          <p:cNvCxnSpPr/>
          <p:nvPr/>
        </p:nvCxnSpPr>
        <p:spPr>
          <a:xfrm>
            <a:off x="1043608" y="3356992"/>
            <a:ext cx="936104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Zástupný symbol obsahu 44"/>
          <p:cNvSpPr>
            <a:spLocks noGrp="1"/>
          </p:cNvSpPr>
          <p:nvPr>
            <p:ph idx="1"/>
          </p:nvPr>
        </p:nvSpPr>
        <p:spPr>
          <a:xfrm>
            <a:off x="438744" y="1184036"/>
            <a:ext cx="8255260" cy="725919"/>
          </a:xfrm>
        </p:spPr>
        <p:txBody>
          <a:bodyPr/>
          <a:lstStyle/>
          <a:p>
            <a:pPr marL="109728" indent="0" algn="ctr">
              <a:buNone/>
            </a:pPr>
            <a:r>
              <a:rPr lang="sk-SK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522 =</a:t>
            </a:r>
            <a:r>
              <a:rPr lang="sk-SK" sz="2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0010 00 00 10 10</a:t>
            </a:r>
            <a:r>
              <a:rPr lang="sk-SK" sz="2800" i="1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(2)</a:t>
            </a:r>
            <a:endParaRPr lang="sk-SK" dirty="0"/>
          </a:p>
        </p:txBody>
      </p:sp>
      <p:sp>
        <p:nvSpPr>
          <p:cNvPr id="46" name="Obdĺžnik 45"/>
          <p:cNvSpPr/>
          <p:nvPr/>
        </p:nvSpPr>
        <p:spPr>
          <a:xfrm>
            <a:off x="2873860" y="3749596"/>
            <a:ext cx="25922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Instr_MUL_LCDD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47" name="Obdĺžnik 46"/>
          <p:cNvSpPr/>
          <p:nvPr/>
        </p:nvSpPr>
        <p:spPr>
          <a:xfrm>
            <a:off x="5461212" y="3749596"/>
            <a:ext cx="176720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402650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1" name="Obdĺžnik 60"/>
          <p:cNvSpPr/>
          <p:nvPr/>
        </p:nvSpPr>
        <p:spPr>
          <a:xfrm>
            <a:off x="2081772" y="2597469"/>
            <a:ext cx="7920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521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2" name="Obdĺžnik 61"/>
          <p:cNvSpPr/>
          <p:nvPr/>
        </p:nvSpPr>
        <p:spPr>
          <a:xfrm>
            <a:off x="2873860" y="2597469"/>
            <a:ext cx="25922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Instr_MUL_LLID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3" name="Obdĺžnik 62"/>
          <p:cNvSpPr/>
          <p:nvPr/>
        </p:nvSpPr>
        <p:spPr>
          <a:xfrm>
            <a:off x="5466148" y="2597469"/>
            <a:ext cx="176720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4027e0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4" name="Obdĺžnik 63"/>
          <p:cNvSpPr/>
          <p:nvPr/>
        </p:nvSpPr>
        <p:spPr>
          <a:xfrm>
            <a:off x="2081772" y="1929355"/>
            <a:ext cx="7920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518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5" name="Obdĺžnik 64"/>
          <p:cNvSpPr/>
          <p:nvPr/>
        </p:nvSpPr>
        <p:spPr>
          <a:xfrm>
            <a:off x="2873860" y="1929355"/>
            <a:ext cx="25922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Instr_MUL_LLDI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6" name="Obdĺžnik 65"/>
          <p:cNvSpPr/>
          <p:nvPr/>
        </p:nvSpPr>
        <p:spPr>
          <a:xfrm>
            <a:off x="5466148" y="1929355"/>
            <a:ext cx="176720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4028d0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69" name="Obrázok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64" y="4581128"/>
            <a:ext cx="4592980" cy="1637497"/>
          </a:xfrm>
          <a:prstGeom prst="rect">
            <a:avLst/>
          </a:prstGeom>
        </p:spPr>
      </p:pic>
      <p:cxnSp>
        <p:nvCxnSpPr>
          <p:cNvPr id="70" name="Rovná spojnica 69"/>
          <p:cNvCxnSpPr/>
          <p:nvPr/>
        </p:nvCxnSpPr>
        <p:spPr>
          <a:xfrm>
            <a:off x="7228420" y="3356992"/>
            <a:ext cx="79208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Rovná spojnica 70"/>
          <p:cNvCxnSpPr/>
          <p:nvPr/>
        </p:nvCxnSpPr>
        <p:spPr>
          <a:xfrm flipV="1">
            <a:off x="8015971" y="3356992"/>
            <a:ext cx="0" cy="145186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Rovná spojnica 72"/>
          <p:cNvCxnSpPr/>
          <p:nvPr/>
        </p:nvCxnSpPr>
        <p:spPr>
          <a:xfrm>
            <a:off x="7024846" y="4797152"/>
            <a:ext cx="991125" cy="11705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8" name="Obdĺžnik 57"/>
          <p:cNvSpPr/>
          <p:nvPr/>
        </p:nvSpPr>
        <p:spPr>
          <a:xfrm>
            <a:off x="2081772" y="3092509"/>
            <a:ext cx="7920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522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59" name="Obdĺžnik 58"/>
          <p:cNvSpPr/>
          <p:nvPr/>
        </p:nvSpPr>
        <p:spPr>
          <a:xfrm>
            <a:off x="2873860" y="3092509"/>
            <a:ext cx="25922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Instr_MUL_LLII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0" name="Obdĺžnik 59"/>
          <p:cNvSpPr/>
          <p:nvPr/>
        </p:nvSpPr>
        <p:spPr>
          <a:xfrm>
            <a:off x="5466148" y="3092509"/>
            <a:ext cx="176720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402700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83" name="BlokTextu 82"/>
          <p:cNvSpPr txBox="1"/>
          <p:nvPr/>
        </p:nvSpPr>
        <p:spPr>
          <a:xfrm>
            <a:off x="4355976" y="224140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...</a:t>
            </a:r>
            <a:endParaRPr lang="sk-SK" sz="2400" dirty="0"/>
          </a:p>
        </p:txBody>
      </p:sp>
      <p:sp>
        <p:nvSpPr>
          <p:cNvPr id="84" name="BlokTextu 83"/>
          <p:cNvSpPr txBox="1"/>
          <p:nvPr/>
        </p:nvSpPr>
        <p:spPr>
          <a:xfrm>
            <a:off x="4355976" y="3396349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...</a:t>
            </a:r>
            <a:endParaRPr lang="sk-SK" sz="2400" dirty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Algoritmy - </a:t>
            </a:r>
            <a:r>
              <a:rPr lang="sk-SK" dirty="0" err="1" smtClean="0"/>
              <a:t>Quicksort</a:t>
            </a:r>
            <a:endParaRPr lang="sk-SK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68426"/>
                <a:ext cx="8229600" cy="452596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sk-SK" dirty="0" smtClean="0"/>
                  <a:t>Algoritmus radenia.</a:t>
                </a:r>
              </a:p>
              <a:p>
                <a:pPr>
                  <a:lnSpc>
                    <a:spcPct val="150000"/>
                  </a:lnSpc>
                </a:pPr>
                <a:r>
                  <a:rPr lang="sk-SK" dirty="0" smtClean="0"/>
                  <a:t>Nestabilný</a:t>
                </a:r>
              </a:p>
              <a:p>
                <a:pPr>
                  <a:lnSpc>
                    <a:spcPct val="150000"/>
                  </a:lnSpc>
                </a:pPr>
                <a:r>
                  <a:rPr lang="sk-SK" dirty="0" smtClean="0"/>
                  <a:t>Neprirodzený</a:t>
                </a:r>
                <a:endParaRPr lang="sk-SK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:r>
                  <a:rPr lang="sk-SK" dirty="0" smtClean="0"/>
                  <a:t>Popr.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</a:pPr>
                <a:endParaRPr lang="sk-SK" dirty="0" smtClean="0"/>
              </a:p>
              <a:p>
                <a:endParaRPr lang="sk-SK" dirty="0" smtClean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68426"/>
                <a:ext cx="8229600" cy="4525963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2204864"/>
            <a:ext cx="5436096" cy="4077072"/>
          </a:xfrm>
          <a:prstGeom prst="rect">
            <a:avLst/>
          </a:prstGeom>
        </p:spPr>
      </p:pic>
      <p:sp>
        <p:nvSpPr>
          <p:cNvPr id="4" name="BlokTextu 3"/>
          <p:cNvSpPr txBox="1"/>
          <p:nvPr/>
        </p:nvSpPr>
        <p:spPr>
          <a:xfrm>
            <a:off x="3959424" y="6353944"/>
            <a:ext cx="5184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900" dirty="0">
                <a:hlinkClick r:id="rId5"/>
              </a:rPr>
              <a:t>http://www.cs.swarthmore.edu/~</a:t>
            </a:r>
            <a:r>
              <a:rPr lang="sk-SK" sz="900" dirty="0" smtClean="0">
                <a:hlinkClick r:id="rId5"/>
              </a:rPr>
              <a:t>soni/cs35/f13/Labs/lab06.html</a:t>
            </a:r>
            <a:r>
              <a:rPr lang="sk-SK" sz="900" dirty="0" smtClean="0"/>
              <a:t> </a:t>
            </a:r>
            <a:r>
              <a:rPr lang="en-US" sz="900" dirty="0" smtClean="0"/>
              <a:t>[</a:t>
            </a:r>
            <a:r>
              <a:rPr lang="sk-SK" sz="900" dirty="0" smtClean="0"/>
              <a:t>16.12.2014</a:t>
            </a:r>
            <a:r>
              <a:rPr lang="en-US" sz="900" dirty="0" smtClean="0"/>
              <a:t>]</a:t>
            </a:r>
            <a:endParaRPr lang="sk-SK" sz="90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C76B0C-9808-4E65-A53B-04E05B24A5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Prezentácia pracovnej schôdze</Template>
  <TotalTime>0</TotalTime>
  <Words>285</Words>
  <Application>Microsoft Office PowerPoint</Application>
  <PresentationFormat>Prezentácia na obrazovke (4:3)</PresentationFormat>
  <Paragraphs>128</Paragraphs>
  <Slides>12</Slides>
  <Notes>12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9" baseType="lpstr">
      <vt:lpstr>Calibri</vt:lpstr>
      <vt:lpstr>Cambria Math</vt:lpstr>
      <vt:lpstr>Lucida Sans Unicode</vt:lpstr>
      <vt:lpstr>Verdana</vt:lpstr>
      <vt:lpstr>Wingdings 2</vt:lpstr>
      <vt:lpstr>Wingdings 3</vt:lpstr>
      <vt:lpstr>Hala</vt:lpstr>
      <vt:lpstr>Interpret imperatívneho jazyka IFJ14</vt:lpstr>
      <vt:lpstr>Obsah</vt:lpstr>
      <vt:lpstr>Štruktúra interpretu</vt:lpstr>
      <vt:lpstr>Scanner (BASE)</vt:lpstr>
      <vt:lpstr>Parser (MINUS, FUNEXP, BOOLOP, ELSEIF, REPEAT)</vt:lpstr>
      <vt:lpstr>Interpret</vt:lpstr>
      <vt:lpstr>Generovanie aritmetických inštrukcií</vt:lpstr>
      <vt:lpstr>Generovanie aritmetických inštrukcií</vt:lpstr>
      <vt:lpstr>Algoritmy - Quicksort</vt:lpstr>
      <vt:lpstr>Algoritmy – Knuth-Morris-Pratt</vt:lpstr>
      <vt:lpstr>Algoritmy Tabuľka s rozptýlenými polom</vt:lpstr>
      <vt:lpstr>Ďakujeme za pozornosť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2014-12-16T13:10:28Z</dcterms:created>
  <dcterms:modified xsi:type="dcterms:W3CDTF">2014-12-18T08:23:57Z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