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hyperlink" Target="http://www.kaggle.com/datasets/vedavyasv/usa-housing)" TargetMode="External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31" y="583326"/>
            <a:ext cx="6063615" cy="1466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685" algn="ctr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HOUSE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MACHINE</a:t>
            </a:r>
            <a:r>
              <a:rPr sz="16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LEARNING</a:t>
            </a:r>
            <a:endParaRPr sz="1600" dirty="0">
              <a:latin typeface="Times New Roman"/>
              <a:cs typeface="Times New Roman"/>
            </a:endParaRPr>
          </a:p>
          <a:p>
            <a:pPr marL="1797050" marR="1388745" indent="3175" algn="ctr">
              <a:lnSpc>
                <a:spcPts val="3679"/>
              </a:lnSpc>
              <a:spcBef>
                <a:spcPts val="40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06400" algn="ctr">
              <a:lnSpc>
                <a:spcPts val="1875"/>
              </a:lnSpc>
            </a:pPr>
            <a:r>
              <a:rPr sz="2000" b="1" spc="-5" dirty="0">
                <a:latin typeface="Times New Roman"/>
                <a:cs typeface="Times New Roman"/>
              </a:rPr>
              <a:t>Phase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 </a:t>
            </a:r>
            <a:r>
              <a:rPr sz="2000" b="1" spc="-5" dirty="0">
                <a:latin typeface="Times New Roman"/>
                <a:cs typeface="Times New Roman"/>
              </a:rPr>
              <a:t>Submission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Document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600" b="1" spc="-5" dirty="0">
                <a:latin typeface="Times New Roman"/>
                <a:cs typeface="Times New Roman"/>
              </a:rPr>
              <a:t>Project: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House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Price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Prediction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817875"/>
            <a:ext cx="5041392" cy="3147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476" y="6232597"/>
            <a:ext cx="6470650" cy="3808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2000">
              <a:latin typeface="Times New Roman"/>
              <a:cs typeface="Times New Roman"/>
            </a:endParaRPr>
          </a:p>
          <a:p>
            <a:pPr marL="12700" marR="5080" indent="269240">
              <a:lnSpc>
                <a:spcPts val="1610"/>
              </a:lnSpc>
              <a:spcBef>
                <a:spcPts val="1670"/>
              </a:spcBef>
              <a:buFont typeface="Times New Roman"/>
              <a:buChar char="✓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The real </a:t>
            </a:r>
            <a:r>
              <a:rPr sz="1400" spc="-5" dirty="0">
                <a:latin typeface="Times New Roman"/>
                <a:cs typeface="Times New Roman"/>
              </a:rPr>
              <a:t>estate market </a:t>
            </a:r>
            <a:r>
              <a:rPr sz="1400" dirty="0">
                <a:latin typeface="Times New Roman"/>
                <a:cs typeface="Times New Roman"/>
              </a:rPr>
              <a:t>is one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the most </a:t>
            </a:r>
            <a:r>
              <a:rPr sz="1400" spc="-5" dirty="0">
                <a:latin typeface="Times New Roman"/>
                <a:cs typeface="Times New Roman"/>
              </a:rPr>
              <a:t>dynamic and lucrative sectors, </a:t>
            </a:r>
            <a:r>
              <a:rPr sz="1400" dirty="0">
                <a:latin typeface="Times New Roman"/>
                <a:cs typeface="Times New Roman"/>
              </a:rPr>
              <a:t>with house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prices constantly </a:t>
            </a:r>
            <a:r>
              <a:rPr sz="1400" spc="-5" dirty="0">
                <a:latin typeface="Times New Roman"/>
                <a:cs typeface="Times New Roman"/>
              </a:rPr>
              <a:t>fluctuating based </a:t>
            </a:r>
            <a:r>
              <a:rPr sz="1400" dirty="0">
                <a:latin typeface="Times New Roman"/>
                <a:cs typeface="Times New Roman"/>
              </a:rPr>
              <a:t>on various factors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5" dirty="0">
                <a:latin typeface="Times New Roman"/>
                <a:cs typeface="Times New Roman"/>
              </a:rPr>
              <a:t>location, </a:t>
            </a:r>
            <a:r>
              <a:rPr sz="1400" dirty="0">
                <a:latin typeface="Times New Roman"/>
                <a:cs typeface="Times New Roman"/>
              </a:rPr>
              <a:t>size, </a:t>
            </a:r>
            <a:r>
              <a:rPr sz="1400" spc="-5" dirty="0">
                <a:latin typeface="Times New Roman"/>
                <a:cs typeface="Times New Roman"/>
              </a:rPr>
              <a:t>amenities,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 Accurately predicting </a:t>
            </a:r>
            <a:r>
              <a:rPr sz="1400" dirty="0">
                <a:latin typeface="Times New Roman"/>
                <a:cs typeface="Times New Roman"/>
              </a:rPr>
              <a:t>house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crucial</a:t>
            </a:r>
            <a:r>
              <a:rPr sz="1400" dirty="0">
                <a:latin typeface="Times New Roman"/>
                <a:cs typeface="Times New Roman"/>
              </a:rPr>
              <a:t> for </a:t>
            </a:r>
            <a:r>
              <a:rPr sz="1400" spc="-5" dirty="0">
                <a:latin typeface="Times New Roman"/>
                <a:cs typeface="Times New Roman"/>
              </a:rPr>
              <a:t>both </a:t>
            </a:r>
            <a:r>
              <a:rPr sz="1400" dirty="0">
                <a:latin typeface="Times New Roman"/>
                <a:cs typeface="Times New Roman"/>
              </a:rPr>
              <a:t>buyers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sellers,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help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informed decisions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regarding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buying,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selling,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investing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properties.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✓"/>
            </a:pPr>
            <a:endParaRPr sz="1400">
              <a:latin typeface="Times New Roman"/>
              <a:cs typeface="Times New Roman"/>
            </a:endParaRPr>
          </a:p>
          <a:p>
            <a:pPr marL="12700" marR="83185" indent="269240">
              <a:lnSpc>
                <a:spcPts val="161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Traditional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linear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 models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prediction.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However, </a:t>
            </a:r>
            <a:r>
              <a:rPr sz="1400" spc="-5" dirty="0">
                <a:latin typeface="Times New Roman"/>
                <a:cs typeface="Times New Roman"/>
              </a:rPr>
              <a:t>they </a:t>
            </a:r>
            <a:r>
              <a:rPr sz="1400" spc="-10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not </a:t>
            </a:r>
            <a:r>
              <a:rPr sz="1400" spc="-5" dirty="0">
                <a:latin typeface="Times New Roman"/>
                <a:cs typeface="Times New Roman"/>
              </a:rPr>
              <a:t>capture complex relationships </a:t>
            </a:r>
            <a:r>
              <a:rPr sz="1400" dirty="0">
                <a:latin typeface="Times New Roman"/>
                <a:cs typeface="Times New Roman"/>
              </a:rPr>
              <a:t>between predictors and the target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variable,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leading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suboptimal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project,</a:t>
            </a:r>
            <a:r>
              <a:rPr sz="1400" spc="-10" dirty="0">
                <a:latin typeface="Times New Roman"/>
                <a:cs typeface="Times New Roman"/>
              </a:rPr>
              <a:t> 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5" dirty="0">
                <a:latin typeface="Times New Roman"/>
                <a:cs typeface="Times New Roman"/>
              </a:rPr>
              <a:t> explore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 techniques </a:t>
            </a:r>
            <a:r>
              <a:rPr sz="1400" dirty="0">
                <a:latin typeface="Times New Roman"/>
                <a:cs typeface="Times New Roman"/>
              </a:rPr>
              <a:t>to enhance the </a:t>
            </a:r>
            <a:r>
              <a:rPr sz="1400" spc="-5" dirty="0">
                <a:latin typeface="Times New Roman"/>
                <a:cs typeface="Times New Roman"/>
              </a:rPr>
              <a:t>accuracy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robustness </a:t>
            </a:r>
            <a:r>
              <a:rPr sz="1400" dirty="0">
                <a:latin typeface="Times New Roman"/>
                <a:cs typeface="Times New Roman"/>
              </a:rPr>
              <a:t>of house price </a:t>
            </a:r>
            <a:r>
              <a:rPr sz="1400" spc="-5" dirty="0">
                <a:latin typeface="Times New Roman"/>
                <a:cs typeface="Times New Roman"/>
              </a:rPr>
              <a:t>prediction </a:t>
            </a:r>
            <a:r>
              <a:rPr sz="1400" dirty="0">
                <a:latin typeface="Times New Roman"/>
                <a:cs typeface="Times New Roman"/>
              </a:rPr>
              <a:t> models.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✓"/>
            </a:pPr>
            <a:endParaRPr sz="1400">
              <a:latin typeface="Times New Roman"/>
              <a:cs typeface="Times New Roman"/>
            </a:endParaRPr>
          </a:p>
          <a:p>
            <a:pPr marL="12700" marR="118110" indent="269240">
              <a:lnSpc>
                <a:spcPts val="161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Briefly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estate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market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accurate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house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30"/>
              </a:lnSpc>
            </a:pPr>
            <a:r>
              <a:rPr sz="1400" spc="-5" dirty="0">
                <a:latin typeface="Times New Roman"/>
                <a:cs typeface="Times New Roman"/>
              </a:rPr>
              <a:t>Highlight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limitations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traditional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linear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capturing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relationships.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634915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[12]: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072895"/>
            <a:ext cx="25704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(r2_score(Y_test,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484375"/>
            <a:ext cx="34474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(mean_absolute_error(Y_test,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1895855"/>
            <a:ext cx="341884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(mean_squared_error(Y_test,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42" y="2265585"/>
            <a:ext cx="2854325" cy="2413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-0.0006222175925689744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286137.81086908665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128209033251.4034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 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Lasso</a:t>
            </a:r>
            <a:r>
              <a:rPr sz="16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[13]: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876800"/>
            <a:ext cx="201803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model_lar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 </a:t>
            </a:r>
            <a:r>
              <a:rPr sz="1400" spc="-5" dirty="0">
                <a:latin typeface="Times New Roman"/>
                <a:cs typeface="Times New Roman"/>
              </a:rPr>
              <a:t>Lasso(alpha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1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42" y="5312081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[14]: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5750052"/>
            <a:ext cx="255016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model_lar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fit(X_train_scal,Y_train)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42" y="6186838"/>
            <a:ext cx="677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Out[14]: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" y="6621780"/>
            <a:ext cx="1354863" cy="75133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4542" y="7509907"/>
            <a:ext cx="1965325" cy="90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[15]: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8615171"/>
            <a:ext cx="322834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Prediction3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model_lar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predict(X_test_scal)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787573"/>
            <a:ext cx="3004820" cy="93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Predicted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[16]: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921763"/>
            <a:ext cx="19570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figure(figsize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r>
              <a:rPr sz="1400" spc="-5" dirty="0">
                <a:latin typeface="Times New Roman"/>
                <a:cs typeface="Times New Roman"/>
              </a:rPr>
              <a:t>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333244"/>
            <a:ext cx="45269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1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744724"/>
            <a:ext cx="5080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Prediction3,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'Predicted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156203"/>
            <a:ext cx="137541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xlabel(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'Data'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567684"/>
            <a:ext cx="14528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dirty="0">
                <a:latin typeface="Times New Roman"/>
                <a:cs typeface="Times New Roman"/>
              </a:rPr>
              <a:t>pl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yl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'Tr</a:t>
            </a:r>
            <a:r>
              <a:rPr sz="1400" spc="-10" dirty="0">
                <a:solidFill>
                  <a:srgbClr val="BA2323"/>
                </a:solidFill>
                <a:latin typeface="Times New Roman"/>
                <a:cs typeface="Times New Roman"/>
              </a:rPr>
              <a:t>e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BA2323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A2323"/>
                </a:solidFill>
                <a:latin typeface="Times New Roman"/>
                <a:cs typeface="Times New Roman"/>
              </a:rPr>
              <a:t>'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979164"/>
            <a:ext cx="1016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legend()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390644"/>
            <a:ext cx="22745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title(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-2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BA2323"/>
                </a:solidFill>
                <a:latin typeface="Times New Roman"/>
                <a:cs typeface="Times New Roman"/>
              </a:rPr>
              <a:t>vs</a:t>
            </a:r>
            <a:r>
              <a:rPr sz="1400" spc="-3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Predicted'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42" y="4825902"/>
            <a:ext cx="3006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Out[16]: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Text(0.5,</a:t>
            </a:r>
            <a:r>
              <a:rPr sz="140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1.0,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 'Actual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vs</a:t>
            </a:r>
            <a:r>
              <a:rPr sz="14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Predicted')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7796" y="5688295"/>
            <a:ext cx="5381190" cy="28643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4542" y="8779195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[17]: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9217152"/>
            <a:ext cx="30607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sns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histplot((Y_test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Prediction3),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42" y="9858209"/>
            <a:ext cx="677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Out[17]: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98" y="430689"/>
            <a:ext cx="2772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&lt;Axes: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xlabel='Price', ylabel='Count'&gt;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5" y="929639"/>
            <a:ext cx="5258173" cy="3962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42" y="5145920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[18]: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583935"/>
            <a:ext cx="25704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(r2_score(Y_test,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995415"/>
            <a:ext cx="34474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(mean_absolute_error(Y_test,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406896"/>
            <a:ext cx="341884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(mean_squared_error(Y_test,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42" y="6776688"/>
            <a:ext cx="3233420" cy="2027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-0.0006222175925689744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286137.81086908665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128209033251.4034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25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4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4 -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Random Forest Regressor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[19]: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9002267"/>
            <a:ext cx="3904615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model_rf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10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RandomForestRegressor(n_estimators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42" y="9437549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[20]: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9875520"/>
            <a:ext cx="252603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model_rf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fit(X_train_scal,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Y_train)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634915"/>
            <a:ext cx="6775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Out[20]: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1069848"/>
            <a:ext cx="3048359" cy="7048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42" y="1843246"/>
            <a:ext cx="1965325" cy="6273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[21]: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668524"/>
            <a:ext cx="315976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Prediction4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10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model_rf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predict(X_test_scal)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42" y="3280466"/>
            <a:ext cx="3004820" cy="6242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8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Predicted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[22]: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104132"/>
            <a:ext cx="195707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figure(figsize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r>
              <a:rPr sz="1400" spc="-5" dirty="0">
                <a:latin typeface="Times New Roman"/>
                <a:cs typeface="Times New Roman"/>
              </a:rPr>
              <a:t>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515611"/>
            <a:ext cx="4526915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1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927092"/>
            <a:ext cx="508000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Prediction4,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'Predicted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338571"/>
            <a:ext cx="137541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xlabel(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'Data'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5750052"/>
            <a:ext cx="145288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dirty="0">
                <a:latin typeface="Times New Roman"/>
                <a:cs typeface="Times New Roman"/>
              </a:rPr>
              <a:t>pl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yl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'Tr</a:t>
            </a:r>
            <a:r>
              <a:rPr sz="1400" spc="-10" dirty="0">
                <a:solidFill>
                  <a:srgbClr val="BA2323"/>
                </a:solidFill>
                <a:latin typeface="Times New Roman"/>
                <a:cs typeface="Times New Roman"/>
              </a:rPr>
              <a:t>e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BA2323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A2323"/>
                </a:solidFill>
                <a:latin typeface="Times New Roman"/>
                <a:cs typeface="Times New Roman"/>
              </a:rPr>
              <a:t>'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161532"/>
            <a:ext cx="101600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legend()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6573011"/>
            <a:ext cx="227457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title(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-2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BA2323"/>
                </a:solidFill>
                <a:latin typeface="Times New Roman"/>
                <a:cs typeface="Times New Roman"/>
              </a:rPr>
              <a:t>vs</a:t>
            </a:r>
            <a:r>
              <a:rPr sz="1400" spc="-3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Predicted'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42" y="7212487"/>
            <a:ext cx="3006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Out[22]: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Text(0.5,</a:t>
            </a:r>
            <a:r>
              <a:rPr sz="140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1.0,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 'Actual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vs</a:t>
            </a:r>
            <a:r>
              <a:rPr sz="14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Predicted')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992" y="499793"/>
            <a:ext cx="5281511" cy="28111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42" y="3545744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[23]: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983735"/>
            <a:ext cx="30607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sns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histplot((Y_test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Prediction4),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42" y="4419018"/>
            <a:ext cx="32296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Out[23]: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&lt;Axes: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xlabel='Price', ylabel='Count'&gt;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619" y="426719"/>
            <a:ext cx="6783705" cy="9840595"/>
            <a:chOff x="388619" y="426719"/>
            <a:chExt cx="6783705" cy="9840595"/>
          </a:xfrm>
        </p:grpSpPr>
        <p:sp>
          <p:nvSpPr>
            <p:cNvPr id="7" name="object 7"/>
            <p:cNvSpPr/>
            <p:nvPr/>
          </p:nvSpPr>
          <p:spPr>
            <a:xfrm>
              <a:off x="388619" y="426719"/>
              <a:ext cx="6783705" cy="9840595"/>
            </a:xfrm>
            <a:custGeom>
              <a:avLst/>
              <a:gdLst/>
              <a:ahLst/>
              <a:cxnLst/>
              <a:rect l="l" t="t" r="r" b="b"/>
              <a:pathLst>
                <a:path w="6783704" h="9840595">
                  <a:moveTo>
                    <a:pt x="0" y="9143"/>
                  </a:moveTo>
                  <a:lnTo>
                    <a:pt x="6783324" y="9143"/>
                  </a:lnTo>
                </a:path>
                <a:path w="6783704" h="9840595">
                  <a:moveTo>
                    <a:pt x="0" y="9831323"/>
                  </a:moveTo>
                  <a:lnTo>
                    <a:pt x="6783324" y="9831323"/>
                  </a:lnTo>
                </a:path>
                <a:path w="6783704" h="9840595">
                  <a:moveTo>
                    <a:pt x="9143" y="0"/>
                  </a:moveTo>
                  <a:lnTo>
                    <a:pt x="9143" y="9840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199" y="5315796"/>
              <a:ext cx="5523767" cy="40460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62800" y="445008"/>
              <a:ext cx="0" cy="9822180"/>
            </a:xfrm>
            <a:custGeom>
              <a:avLst/>
              <a:gdLst/>
              <a:ahLst/>
              <a:cxnLst/>
              <a:rect l="l" t="t" r="r" b="b"/>
              <a:pathLst>
                <a:path h="9822180">
                  <a:moveTo>
                    <a:pt x="0" y="0"/>
                  </a:moveTo>
                  <a:lnTo>
                    <a:pt x="0" y="982218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839054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[24]: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277112"/>
            <a:ext cx="25704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(r2_score(Y_test,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688592"/>
            <a:ext cx="34474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(mean_absolute_error(Y_test,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100072"/>
            <a:ext cx="341884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(mean_squared_error(Y_test,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511551"/>
            <a:ext cx="75374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b="1" spc="-5" dirty="0">
                <a:latin typeface="Times New Roman"/>
                <a:cs typeface="Times New Roman"/>
              </a:rPr>
              <a:t>Out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[24]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42" y="2881313"/>
            <a:ext cx="3046095" cy="2442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-0.0006222175925689744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286137.81086908665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128209033251.4034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 XGboost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Regressor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[25]: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5521452"/>
            <a:ext cx="23291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dirty="0">
                <a:latin typeface="Times New Roman"/>
                <a:cs typeface="Times New Roman"/>
              </a:rPr>
              <a:t>model_xg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15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xg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XGBRegressor()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42" y="5958183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[26]: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6396228"/>
            <a:ext cx="258572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model_xg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fit(X_train_scal,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Y_train)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7470647"/>
            <a:ext cx="6189345" cy="585470"/>
          </a:xfrm>
          <a:custGeom>
            <a:avLst/>
            <a:gdLst/>
            <a:ahLst/>
            <a:cxnLst/>
            <a:rect l="l" t="t" r="r" b="b"/>
            <a:pathLst>
              <a:path w="6189345" h="585470">
                <a:moveTo>
                  <a:pt x="6188964" y="585216"/>
                </a:moveTo>
                <a:lnTo>
                  <a:pt x="0" y="585216"/>
                </a:lnTo>
                <a:lnTo>
                  <a:pt x="0" y="0"/>
                </a:lnTo>
                <a:lnTo>
                  <a:pt x="6188964" y="0"/>
                </a:lnTo>
                <a:lnTo>
                  <a:pt x="6188964" y="585216"/>
                </a:lnTo>
                <a:close/>
              </a:path>
            </a:pathLst>
          </a:custGeom>
          <a:solidFill>
            <a:srgbClr val="EFF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542" y="7038778"/>
            <a:ext cx="1571625" cy="797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Out[26]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985"/>
              </a:spcBef>
            </a:pPr>
            <a:r>
              <a:rPr sz="1400" spc="-5" dirty="0">
                <a:latin typeface="Times New Roman"/>
                <a:cs typeface="Times New Roman"/>
              </a:rPr>
              <a:t>XGBRegressor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619" y="426719"/>
            <a:ext cx="6783705" cy="9840595"/>
            <a:chOff x="388619" y="426719"/>
            <a:chExt cx="6783705" cy="984059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7461503"/>
              <a:ext cx="6190487" cy="91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8055864"/>
              <a:ext cx="6190487" cy="91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5256" y="74622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5256" y="74637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5256" y="74653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5256" y="74668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5256" y="74683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5256" y="74698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5256" y="74805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5256" y="74820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5256" y="74836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5256" y="74851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256" y="74866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5256" y="74881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05256" y="74988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5256" y="75003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5256" y="75018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5256" y="75034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5256" y="75049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5256" y="75064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5256" y="75171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5256" y="75186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5256" y="75201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5256" y="75217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5256" y="7523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5256" y="75247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5256" y="75354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05256" y="75369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5256" y="75384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05256" y="75399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5256" y="75415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05256" y="75430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05256" y="75537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5256" y="75552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05256" y="75567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5256" y="75582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5256" y="75598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5256" y="75613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05256" y="75719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5256" y="75735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5256" y="75750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5256" y="75765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05256" y="75780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05256" y="75796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05256" y="75902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05256" y="75918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05256" y="75933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5256" y="75948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05256" y="75963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05256" y="75979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05256" y="76085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05256" y="76100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05256" y="76116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05256" y="76131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5256" y="76146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05256" y="76161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05256" y="76268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05256" y="76283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05256" y="76299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05256" y="76314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05256" y="76329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05256" y="76344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05256" y="76451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05256" y="76466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05256" y="76481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05256" y="76497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05256" y="76512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05256" y="76527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05256" y="76634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05256" y="76649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05256" y="76664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5256" y="76680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05256" y="76695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05256" y="76710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05256" y="76817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05256" y="76832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05256" y="76847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05256" y="76862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05256" y="76878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05256" y="76893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05256" y="77000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05256" y="77015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05256" y="77030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05256" y="77045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05256" y="77061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05256" y="77076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05256" y="77182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05256" y="77198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05256" y="77213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05256" y="77228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05256" y="77243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5256" y="77259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05256" y="77365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05256" y="77381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05256" y="77396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05256" y="77411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5256" y="77426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05256" y="77442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05256" y="77548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05256" y="77563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05256" y="77579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05256" y="77594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05256" y="77609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05256" y="77624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905256" y="77731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05256" y="77746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05256" y="77762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05256" y="77777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905256" y="77792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05256" y="77807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05256" y="77914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05256" y="77929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05256" y="77944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05256" y="77960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05256" y="77975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5256" y="77990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5256" y="78097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905256" y="78112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05256" y="78127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05256" y="78143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905256" y="78158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05256" y="78173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05256" y="78280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05256" y="78295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05256" y="78310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905256" y="78325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05256" y="78341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05256" y="78356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905256" y="78463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905256" y="78478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5256" y="78493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05256" y="78508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05256" y="78524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05256" y="78539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05256" y="78646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05256" y="78661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05256" y="78676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05256" y="78691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05256" y="78706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05256" y="78722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905256" y="78828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05256" y="78844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05256" y="78859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05256" y="78874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05256" y="78889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05256" y="78905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905256" y="79011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905256" y="79027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05256" y="7904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05256" y="79057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05256" y="79072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05256" y="79087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05256" y="79194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05256" y="79209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05256" y="79225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05256" y="79240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905256" y="79255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905256" y="79270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905256" y="79377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905256" y="79392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905256" y="79408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05256" y="79423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05256" y="79438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05256" y="79453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905256" y="79560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905256" y="79575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05256" y="79590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05256" y="79606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05256" y="79621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905256" y="79636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905256" y="79743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905256" y="79758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05256" y="79773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05256" y="79789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05256" y="79804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05256" y="79819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905256" y="79926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905256" y="79941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905256" y="79956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905256" y="79971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905256" y="79987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05256" y="80002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05256" y="80109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905256" y="80124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905256" y="80139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905256" y="80154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05256" y="80170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05256" y="80185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905256" y="80291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905256" y="80307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05256" y="80322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05256" y="80337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905256" y="80352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905256" y="80368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905256" y="80474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905256" y="80490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05256" y="80505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05256" y="80520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905256" y="80535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905256" y="80551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7103364" y="74805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103364" y="74820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103364" y="74836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7103364" y="74851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103364" y="74866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7103364" y="74881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103364" y="74988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103364" y="75003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7103364" y="75018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7103364" y="75034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7103364" y="75049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7103364" y="75064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103364" y="75171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7103364" y="75186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7103364" y="75201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7103364" y="75217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7103364" y="7523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7103364" y="75247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7103364" y="75354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103364" y="75369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103364" y="75384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7103364" y="75399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7103364" y="75415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7103364" y="75430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7103364" y="75537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7103364" y="75552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103364" y="75567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103364" y="75582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7103364" y="75598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7103364" y="75613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103364" y="75719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103364" y="75735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103364" y="75750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7103364" y="75765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7103364" y="75780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7103364" y="75796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103364" y="75902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103364" y="75918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103364" y="75933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7103364" y="75948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7103364" y="75963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7103364" y="75979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103364" y="76085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103364" y="76100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103364" y="76116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7103364" y="76131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7103364" y="76146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7103364" y="76161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7103364" y="76268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7103364" y="76283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103364" y="76299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7103364" y="76314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7103364" y="76329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7103364" y="76344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103364" y="76451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103364" y="76466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103364" y="76481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103364" y="76497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103364" y="76512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103364" y="76527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103364" y="76634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103364" y="76649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7103364" y="76664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7103364" y="76680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7103364" y="76695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7103364" y="76710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7103364" y="76817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7103364" y="76832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7103364" y="76847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7103364" y="76862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7103364" y="76878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103364" y="76893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103364" y="77000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103364" y="77015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103364" y="77030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103364" y="77045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103364" y="77061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103364" y="77076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103364" y="77182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03364" y="77198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103364" y="77213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103364" y="77228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103364" y="77243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7103364" y="77259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7103364" y="77365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103364" y="77381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7103364" y="77396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7103364" y="77411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7103364" y="77426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7103364" y="77442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7103364" y="77548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7103364" y="77563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7103364" y="77579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7103364" y="77594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7103364" y="77609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103364" y="77624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7103364" y="77731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7103364" y="77746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7103364" y="77762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7103364" y="77777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7103364" y="77792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7103364" y="77807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7103364" y="77914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7103364" y="77929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7103364" y="77944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7103364" y="77960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7103364" y="77975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7103364" y="779906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7103364" y="78097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7103364" y="78112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7103364" y="78127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7103364" y="78143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7103364" y="78158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7103364" y="781735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7103364" y="78280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7103364" y="78295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7103364" y="78310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7103364" y="78325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7103364" y="78341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7103364" y="78356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7103364" y="78463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7103364" y="78478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7103364" y="78493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7103364" y="78508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7103364" y="78524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7103364" y="785393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103364" y="78646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7103364" y="78661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7103364" y="78676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7103364" y="78691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7103364" y="78706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7103364" y="7872222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7103364" y="78828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7103364" y="78844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7103364" y="78859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7103364" y="78874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7103364" y="78889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7103364" y="789051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7103364" y="79011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7103364" y="79027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7103364" y="7904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7103364" y="79057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7103364" y="79072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7103364" y="790879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7103364" y="79194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7103364" y="79209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103364" y="79225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7103364" y="79240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7103364" y="79255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7103364" y="792708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7103364" y="79377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7103364" y="79392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7103364" y="79408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7103364" y="79423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103364" y="79438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103364" y="7945374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7103364" y="79560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7103364" y="79575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7103364" y="79590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7103364" y="79606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7103364" y="79621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7103364" y="796366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7103364" y="79743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7103364" y="79758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7103364" y="79773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7103364" y="79789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7103364" y="79804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7103364" y="798194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7103364" y="79926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7103364" y="79941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7103364" y="79956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7103364" y="79971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7103364" y="79987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7103364" y="8000238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7103364" y="80109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7103364" y="80124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7103364" y="80139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7103364" y="80154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7103364" y="80170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7103364" y="80185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7103364" y="802919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7103364" y="803071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7103364" y="803224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7103364" y="803376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7103364" y="803528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7103364" y="803681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7103364" y="804748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7103364" y="804900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7103364" y="8050529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7103364" y="8052053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7103364" y="8053577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7103364" y="8055101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91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88619" y="426719"/>
              <a:ext cx="6783705" cy="9840595"/>
            </a:xfrm>
            <a:custGeom>
              <a:avLst/>
              <a:gdLst/>
              <a:ahLst/>
              <a:cxnLst/>
              <a:rect l="l" t="t" r="r" b="b"/>
              <a:pathLst>
                <a:path w="6783704" h="9840595">
                  <a:moveTo>
                    <a:pt x="0" y="9143"/>
                  </a:moveTo>
                  <a:lnTo>
                    <a:pt x="6783324" y="9143"/>
                  </a:lnTo>
                </a:path>
                <a:path w="6783704" h="9840595">
                  <a:moveTo>
                    <a:pt x="0" y="9831323"/>
                  </a:moveTo>
                  <a:lnTo>
                    <a:pt x="6783324" y="9831323"/>
                  </a:lnTo>
                </a:path>
                <a:path w="6783704" h="9840595">
                  <a:moveTo>
                    <a:pt x="9143" y="0"/>
                  </a:moveTo>
                  <a:lnTo>
                    <a:pt x="9143" y="9840468"/>
                  </a:lnTo>
                </a:path>
                <a:path w="6783704" h="9840595">
                  <a:moveTo>
                    <a:pt x="6774180" y="18288"/>
                  </a:moveTo>
                  <a:lnTo>
                    <a:pt x="6774180" y="9840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7" name="object 407"/>
          <p:cNvSpPr txBox="1"/>
          <p:nvPr/>
        </p:nvSpPr>
        <p:spPr>
          <a:xfrm>
            <a:off x="914400" y="8285988"/>
            <a:ext cx="6163310" cy="1827530"/>
          </a:xfrm>
          <a:prstGeom prst="rect">
            <a:avLst/>
          </a:prstGeom>
          <a:solidFill>
            <a:srgbClr val="EFF7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0"/>
              </a:lnSpc>
            </a:pPr>
            <a:r>
              <a:rPr sz="1300" spc="-5" dirty="0">
                <a:latin typeface="Times New Roman"/>
                <a:cs typeface="Times New Roman"/>
              </a:rPr>
              <a:t>XGBRegressor(base_score=None,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booster=None,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callbacks=None,</a:t>
            </a:r>
            <a:endParaRPr sz="1300">
              <a:latin typeface="Times New Roman"/>
              <a:cs typeface="Times New Roman"/>
            </a:endParaRPr>
          </a:p>
          <a:p>
            <a:pPr marL="535940" marR="638810">
              <a:lnSpc>
                <a:spcPct val="206700"/>
              </a:lnSpc>
            </a:pPr>
            <a:r>
              <a:rPr sz="1300" spc="-5" dirty="0">
                <a:latin typeface="Times New Roman"/>
                <a:cs typeface="Times New Roman"/>
              </a:rPr>
              <a:t>colsample_bylevel=None,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colsample_bynode=None,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colsample_bytree=None,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early_stopping_rounds=None,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enable_categorical=False,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eval_metric=None,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feature_types=None,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gamma=None,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gpu_id=None,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grow_policy=None,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importance_type=None,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57200"/>
            <a:ext cx="6163310" cy="3057525"/>
          </a:xfrm>
          <a:prstGeom prst="rect">
            <a:avLst/>
          </a:prstGeom>
          <a:solidFill>
            <a:srgbClr val="EFF7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535940" marR="1003935">
              <a:lnSpc>
                <a:spcPct val="206800"/>
              </a:lnSpc>
              <a:spcBef>
                <a:spcPts val="5"/>
              </a:spcBef>
            </a:pPr>
            <a:r>
              <a:rPr sz="1300" spc="-5" dirty="0">
                <a:latin typeface="Times New Roman"/>
                <a:cs typeface="Times New Roman"/>
              </a:rPr>
              <a:t>interaction_constraints=None,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learning_rate=None,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max_bin=None,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max_cat_threshold=None, max_cat_to_onehot=None,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max_delta_step=None,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max_depth=None,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max_leaves=None,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min_child_weight=None,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missing=nan,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monotone_constraints=None,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n_estimators=100,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n_jobs=None,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num_parallel_tree=None,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predictor=None,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random_state=None, ...)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42" y="3640508"/>
            <a:ext cx="1965325" cy="934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[27]: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4774691"/>
            <a:ext cx="321945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Prediction5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10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model_xg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predict(X_test_scal)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42" y="5461623"/>
            <a:ext cx="300482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Predicted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[28]: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6412992"/>
            <a:ext cx="19570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figure(figsize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r>
              <a:rPr sz="1400" spc="-5" dirty="0">
                <a:latin typeface="Times New Roman"/>
                <a:cs typeface="Times New Roman"/>
              </a:rPr>
              <a:t>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824471"/>
            <a:ext cx="45269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1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7235952"/>
            <a:ext cx="5080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Prediction5,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'Predicted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7647432"/>
            <a:ext cx="137541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xlabel(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'Data'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8058911"/>
            <a:ext cx="14528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dirty="0">
                <a:latin typeface="Times New Roman"/>
                <a:cs typeface="Times New Roman"/>
              </a:rPr>
              <a:t>pl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yl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'Tr</a:t>
            </a:r>
            <a:r>
              <a:rPr sz="1400" spc="-10" dirty="0">
                <a:solidFill>
                  <a:srgbClr val="BA2323"/>
                </a:solidFill>
                <a:latin typeface="Times New Roman"/>
                <a:cs typeface="Times New Roman"/>
              </a:rPr>
              <a:t>e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BA2323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A2323"/>
                </a:solidFill>
                <a:latin typeface="Times New Roman"/>
                <a:cs typeface="Times New Roman"/>
              </a:rPr>
              <a:t>'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8470392"/>
            <a:ext cx="1016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legend()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8881871"/>
            <a:ext cx="22745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title(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-2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BA2323"/>
                </a:solidFill>
                <a:latin typeface="Times New Roman"/>
                <a:cs typeface="Times New Roman"/>
              </a:rPr>
              <a:t>vs</a:t>
            </a:r>
            <a:r>
              <a:rPr sz="1400" spc="-3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Predicted'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42" y="9318676"/>
            <a:ext cx="3006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Out[28]: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Text(0.5,</a:t>
            </a:r>
            <a:r>
              <a:rPr sz="140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1.0,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 'Actual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vs</a:t>
            </a:r>
            <a:r>
              <a:rPr sz="14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Predicted')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01" y="897129"/>
            <a:ext cx="5418948" cy="288353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42" y="4018146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[29]: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4456176"/>
            <a:ext cx="30607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sns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histplot((Y_test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Prediction4),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42" y="4891421"/>
            <a:ext cx="32296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Out[29]: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&lt;Axes: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xlabel='Price', ylabel='Count'&gt;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619" y="426719"/>
            <a:ext cx="6783705" cy="9840595"/>
            <a:chOff x="388619" y="426719"/>
            <a:chExt cx="6783705" cy="9840595"/>
          </a:xfrm>
        </p:grpSpPr>
        <p:sp>
          <p:nvSpPr>
            <p:cNvPr id="7" name="object 7"/>
            <p:cNvSpPr/>
            <p:nvPr/>
          </p:nvSpPr>
          <p:spPr>
            <a:xfrm>
              <a:off x="388619" y="426719"/>
              <a:ext cx="6783705" cy="9840595"/>
            </a:xfrm>
            <a:custGeom>
              <a:avLst/>
              <a:gdLst/>
              <a:ahLst/>
              <a:cxnLst/>
              <a:rect l="l" t="t" r="r" b="b"/>
              <a:pathLst>
                <a:path w="6783704" h="9840595">
                  <a:moveTo>
                    <a:pt x="0" y="9143"/>
                  </a:moveTo>
                  <a:lnTo>
                    <a:pt x="6783324" y="9143"/>
                  </a:lnTo>
                </a:path>
                <a:path w="6783704" h="9840595">
                  <a:moveTo>
                    <a:pt x="0" y="9831323"/>
                  </a:moveTo>
                  <a:lnTo>
                    <a:pt x="6783324" y="9831323"/>
                  </a:lnTo>
                </a:path>
                <a:path w="6783704" h="9840595">
                  <a:moveTo>
                    <a:pt x="9143" y="0"/>
                  </a:moveTo>
                  <a:lnTo>
                    <a:pt x="9143" y="9840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4" y="5786628"/>
              <a:ext cx="5409830" cy="39623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62800" y="445008"/>
              <a:ext cx="0" cy="9822180"/>
            </a:xfrm>
            <a:custGeom>
              <a:avLst/>
              <a:gdLst/>
              <a:ahLst/>
              <a:cxnLst/>
              <a:rect l="l" t="t" r="r" b="b"/>
              <a:pathLst>
                <a:path h="9822180">
                  <a:moveTo>
                    <a:pt x="0" y="0"/>
                  </a:moveTo>
                  <a:lnTo>
                    <a:pt x="0" y="982218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839054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[30]: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277112"/>
            <a:ext cx="25704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(r2_score(Y_test,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688592"/>
            <a:ext cx="34474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(mean_absolute_error(Y_test,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100072"/>
            <a:ext cx="341884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(mean_squared_error(Y_test,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2511551"/>
            <a:ext cx="75374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b="1" spc="-10" dirty="0">
                <a:latin typeface="Times New Roman"/>
                <a:cs typeface="Times New Roman"/>
              </a:rPr>
              <a:t>Out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[30]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698" y="2881313"/>
            <a:ext cx="191008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-0.0006222175925689744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286137.81086908665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128209033251.4034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457" y="5363876"/>
            <a:ext cx="6642734" cy="2698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Conclusion 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Future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Work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(Phase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2):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Project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Conclusion: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64465" indent="269240">
              <a:lnSpc>
                <a:spcPts val="1610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Phase</a:t>
            </a:r>
            <a:r>
              <a:rPr sz="1400" dirty="0">
                <a:latin typeface="Times New Roman"/>
                <a:cs typeface="Times New Roman"/>
              </a:rPr>
              <a:t> 2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conclusion,</a:t>
            </a:r>
            <a:r>
              <a:rPr sz="1400" spc="-10" dirty="0">
                <a:latin typeface="Times New Roman"/>
                <a:cs typeface="Times New Roman"/>
              </a:rPr>
              <a:t> we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5" dirty="0">
                <a:latin typeface="Times New Roman"/>
                <a:cs typeface="Times New Roman"/>
              </a:rPr>
              <a:t> summarize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findings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insights</a:t>
            </a:r>
            <a:r>
              <a:rPr sz="1400" spc="-5" dirty="0">
                <a:latin typeface="Times New Roman"/>
                <a:cs typeface="Times New Roman"/>
              </a:rPr>
              <a:t> from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 regression techniques. We </a:t>
            </a:r>
            <a:r>
              <a:rPr sz="1400" dirty="0">
                <a:latin typeface="Times New Roman"/>
                <a:cs typeface="Times New Roman"/>
              </a:rPr>
              <a:t>will </a:t>
            </a:r>
            <a:r>
              <a:rPr sz="1400" spc="-5" dirty="0">
                <a:latin typeface="Times New Roman"/>
                <a:cs typeface="Times New Roman"/>
              </a:rPr>
              <a:t>reiterate </a:t>
            </a:r>
            <a:r>
              <a:rPr sz="1400" dirty="0">
                <a:latin typeface="Times New Roman"/>
                <a:cs typeface="Times New Roman"/>
              </a:rPr>
              <a:t>the impact </a:t>
            </a:r>
            <a:r>
              <a:rPr sz="1400" spc="-10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these </a:t>
            </a:r>
            <a:r>
              <a:rPr sz="1400" spc="-5" dirty="0">
                <a:latin typeface="Times New Roman"/>
                <a:cs typeface="Times New Roman"/>
              </a:rPr>
              <a:t>techniques </a:t>
            </a:r>
            <a:r>
              <a:rPr sz="1400" dirty="0">
                <a:latin typeface="Times New Roman"/>
                <a:cs typeface="Times New Roman"/>
              </a:rPr>
              <a:t>on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accuracy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robustness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house </a:t>
            </a:r>
            <a:r>
              <a:rPr sz="1400" dirty="0">
                <a:latin typeface="Times New Roman"/>
                <a:cs typeface="Times New Roman"/>
              </a:rPr>
              <a:t>price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"/>
            </a:pPr>
            <a:endParaRPr sz="1400">
              <a:latin typeface="Times New Roman"/>
              <a:cs typeface="Times New Roman"/>
            </a:endParaRPr>
          </a:p>
          <a:p>
            <a:pPr marL="12700" marR="5080" indent="269240">
              <a:lnSpc>
                <a:spcPts val="1610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Future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Work: </a:t>
            </a:r>
            <a:r>
              <a:rPr sz="1400" spc="-10" dirty="0">
                <a:latin typeface="Times New Roman"/>
                <a:cs typeface="Times New Roman"/>
              </a:rPr>
              <a:t>We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discuss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potential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avenues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future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work, such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 incorporating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 </a:t>
            </a:r>
            <a:r>
              <a:rPr sz="1400" spc="-5" dirty="0">
                <a:latin typeface="Times New Roman"/>
                <a:cs typeface="Times New Roman"/>
              </a:rPr>
              <a:t>real-time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economic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indicators),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exploring deep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 </a:t>
            </a:r>
            <a:r>
              <a:rPr sz="1400" dirty="0">
                <a:latin typeface="Times New Roman"/>
                <a:cs typeface="Times New Roman"/>
              </a:rPr>
              <a:t> for </a:t>
            </a:r>
            <a:r>
              <a:rPr sz="1400" spc="-5" dirty="0">
                <a:latin typeface="Times New Roman"/>
                <a:cs typeface="Times New Roman"/>
              </a:rPr>
              <a:t>prediction, </a:t>
            </a:r>
            <a:r>
              <a:rPr sz="1400" spc="5" dirty="0">
                <a:latin typeface="Times New Roman"/>
                <a:cs typeface="Times New Roman"/>
              </a:rPr>
              <a:t>or </a:t>
            </a:r>
            <a:r>
              <a:rPr sz="1400" spc="-5" dirty="0">
                <a:latin typeface="Times New Roman"/>
                <a:cs typeface="Times New Roman"/>
              </a:rPr>
              <a:t>expanding the project </a:t>
            </a:r>
            <a:r>
              <a:rPr sz="1400" dirty="0">
                <a:latin typeface="Times New Roman"/>
                <a:cs typeface="Times New Roman"/>
              </a:rPr>
              <a:t>into a </a:t>
            </a:r>
            <a:r>
              <a:rPr sz="1400" spc="-5" dirty="0">
                <a:latin typeface="Times New Roman"/>
                <a:cs typeface="Times New Roman"/>
              </a:rPr>
              <a:t>web application </a:t>
            </a:r>
            <a:r>
              <a:rPr sz="140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more features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interactivity.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76" y="1249074"/>
            <a:ext cx="6514465" cy="339915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01600" indent="269240">
              <a:lnSpc>
                <a:spcPts val="1610"/>
              </a:lnSpc>
              <a:spcBef>
                <a:spcPts val="215"/>
              </a:spcBef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Emphasize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advanced regression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techniques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Gradient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Boosting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XGBoost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enhance prediction accuracy.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Phase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1610"/>
              </a:lnSpc>
              <a:spcBef>
                <a:spcPts val="1325"/>
              </a:spcBef>
            </a:pPr>
            <a:r>
              <a:rPr sz="1400" spc="-5" dirty="0">
                <a:latin typeface="Times New Roman"/>
                <a:cs typeface="Times New Roman"/>
              </a:rPr>
              <a:t>Consider exploring advanced regression techniques </a:t>
            </a:r>
            <a:r>
              <a:rPr sz="1400" dirty="0">
                <a:latin typeface="Times New Roman"/>
                <a:cs typeface="Times New Roman"/>
              </a:rPr>
              <a:t>like Gradient Boosting or XGBoost for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u="heavy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000" b="1" u="heavy" spc="-5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heavy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Source</a:t>
            </a:r>
            <a:endParaRPr sz="2000">
              <a:latin typeface="Times New Roman"/>
              <a:cs typeface="Times New Roman"/>
            </a:endParaRPr>
          </a:p>
          <a:p>
            <a:pPr marL="12700" marR="346710" indent="456565">
              <a:lnSpc>
                <a:spcPts val="1610"/>
              </a:lnSpc>
              <a:spcBef>
                <a:spcPts val="1555"/>
              </a:spcBef>
            </a:pP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A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good</a:t>
            </a:r>
            <a:r>
              <a:rPr sz="14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1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source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for</a:t>
            </a:r>
            <a:r>
              <a:rPr sz="14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house</a:t>
            </a:r>
            <a:r>
              <a:rPr sz="1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price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prediction</a:t>
            </a:r>
            <a:r>
              <a:rPr sz="1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sz="14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machine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learning</a:t>
            </a:r>
            <a:r>
              <a:rPr sz="14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should</a:t>
            </a:r>
            <a:r>
              <a:rPr sz="14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be </a:t>
            </a:r>
            <a:r>
              <a:rPr sz="1400" spc="-3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Accurate,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Complete,</a:t>
            </a:r>
            <a:r>
              <a:rPr sz="14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Covering</a:t>
            </a:r>
            <a:r>
              <a:rPr sz="14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geographic</a:t>
            </a:r>
            <a:r>
              <a:rPr sz="1400" dirty="0">
                <a:solidFill>
                  <a:srgbClr val="1F1F1F"/>
                </a:solidFill>
                <a:latin typeface="Times New Roman"/>
                <a:cs typeface="Times New Roman"/>
              </a:rPr>
              <a:t> area</a:t>
            </a:r>
            <a:r>
              <a:rPr sz="14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interest,</a:t>
            </a:r>
            <a:r>
              <a:rPr sz="14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Accessible</a:t>
            </a:r>
            <a:r>
              <a:rPr sz="1200" spc="-5" dirty="0">
                <a:solidFill>
                  <a:srgbClr val="1F1F1F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Dataset</a:t>
            </a:r>
            <a:r>
              <a:rPr sz="14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Link:</a:t>
            </a:r>
            <a:r>
              <a:rPr sz="14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</a:rPr>
              <a:t>(</a:t>
            </a:r>
            <a:r>
              <a:rPr sz="1400" u="sng" spc="-5" dirty="0">
                <a:solidFill>
                  <a:srgbClr val="5B9AD4"/>
                </a:solidFill>
                <a:uFill>
                  <a:solidFill>
                    <a:srgbClr val="5B9AD4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400" u="sng" spc="-5" dirty="0">
                <a:solidFill>
                  <a:srgbClr val="5B9AD4"/>
                </a:solidFill>
                <a:uFill>
                  <a:solidFill>
                    <a:srgbClr val="5B9AD4"/>
                  </a:solidFill>
                </a:uFill>
                <a:latin typeface="Times New Roman"/>
                <a:cs typeface="Times New Roman"/>
                <a:hlinkClick r:id="rId2"/>
              </a:rPr>
              <a:t>www.kaggle.com/datasets/vedavyasv/usa-housing</a:t>
            </a:r>
            <a:r>
              <a:rPr sz="1400" spc="-5" dirty="0">
                <a:solidFill>
                  <a:srgbClr val="1F1F1F"/>
                </a:solidFill>
                <a:latin typeface="Times New Roman"/>
                <a:cs typeface="Times New Roman"/>
                <a:hlinkClick r:id="rId2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8619" y="426719"/>
            <a:ext cx="6783705" cy="9840595"/>
            <a:chOff x="388619" y="426719"/>
            <a:chExt cx="6783705" cy="9840595"/>
          </a:xfrm>
        </p:grpSpPr>
        <p:sp>
          <p:nvSpPr>
            <p:cNvPr id="4" name="object 4"/>
            <p:cNvSpPr/>
            <p:nvPr/>
          </p:nvSpPr>
          <p:spPr>
            <a:xfrm>
              <a:off x="388619" y="426719"/>
              <a:ext cx="6783705" cy="9840595"/>
            </a:xfrm>
            <a:custGeom>
              <a:avLst/>
              <a:gdLst/>
              <a:ahLst/>
              <a:cxnLst/>
              <a:rect l="l" t="t" r="r" b="b"/>
              <a:pathLst>
                <a:path w="6783704" h="9840595">
                  <a:moveTo>
                    <a:pt x="0" y="9143"/>
                  </a:moveTo>
                  <a:lnTo>
                    <a:pt x="6783324" y="9143"/>
                  </a:lnTo>
                </a:path>
                <a:path w="6783704" h="9840595">
                  <a:moveTo>
                    <a:pt x="0" y="9831323"/>
                  </a:moveTo>
                  <a:lnTo>
                    <a:pt x="6783324" y="9831323"/>
                  </a:lnTo>
                </a:path>
                <a:path w="6783704" h="9840595">
                  <a:moveTo>
                    <a:pt x="9143" y="0"/>
                  </a:moveTo>
                  <a:lnTo>
                    <a:pt x="9143" y="9840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4829556"/>
              <a:ext cx="6534912" cy="37216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62800" y="445008"/>
              <a:ext cx="0" cy="9822180"/>
            </a:xfrm>
            <a:custGeom>
              <a:avLst/>
              <a:gdLst/>
              <a:ahLst/>
              <a:cxnLst/>
              <a:rect l="l" t="t" r="r" b="b"/>
              <a:pathLst>
                <a:path h="9822180">
                  <a:moveTo>
                    <a:pt x="0" y="0"/>
                  </a:moveTo>
                  <a:lnTo>
                    <a:pt x="0" y="982218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57" y="664135"/>
            <a:ext cx="6616700" cy="9031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Data Collection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Preprocessing: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46379" indent="269240">
              <a:lnSpc>
                <a:spcPts val="161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Importing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Obtain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comprehensive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containing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relevant</a:t>
            </a:r>
            <a:r>
              <a:rPr sz="1400" dirty="0">
                <a:latin typeface="Times New Roman"/>
                <a:cs typeface="Times New Roman"/>
              </a:rPr>
              <a:t> features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such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square footage,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bedrooms,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location,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amenities,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etc.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3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preprocessing: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Clean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handling </a:t>
            </a:r>
            <a:r>
              <a:rPr sz="1400" dirty="0">
                <a:latin typeface="Times New Roman"/>
                <a:cs typeface="Times New Roman"/>
              </a:rPr>
              <a:t>missing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values, outliers, 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spc="-5" dirty="0">
                <a:latin typeface="Times New Roman"/>
                <a:cs typeface="Times New Roman"/>
              </a:rPr>
              <a:t>categorical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variables.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Standardize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normalize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numerical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Times New Roman"/>
                <a:cs typeface="Times New Roman"/>
              </a:rPr>
              <a:t>Exploratory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Analysis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(EDA):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73075" indent="269240">
              <a:lnSpc>
                <a:spcPts val="160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Visualize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dataset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relationships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variables.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4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Identify correlations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patterns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5" dirty="0">
                <a:latin typeface="Times New Roman"/>
                <a:cs typeface="Times New Roman"/>
              </a:rPr>
              <a:t> selection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61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Present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 visualizations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dirty="0">
                <a:latin typeface="Times New Roman"/>
                <a:cs typeface="Times New Roman"/>
              </a:rPr>
              <a:t> into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dataset.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61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Explore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correlations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target variable </a:t>
            </a:r>
            <a:r>
              <a:rPr sz="1400" dirty="0">
                <a:latin typeface="Times New Roman"/>
                <a:cs typeface="Times New Roman"/>
              </a:rPr>
              <a:t>(house prices).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645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Discuss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significant </a:t>
            </a:r>
            <a:r>
              <a:rPr sz="1400" dirty="0">
                <a:latin typeface="Times New Roman"/>
                <a:cs typeface="Times New Roman"/>
              </a:rPr>
              <a:t>findings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EDA </a:t>
            </a:r>
            <a:r>
              <a:rPr sz="1400" spc="-5" dirty="0">
                <a:latin typeface="Times New Roman"/>
                <a:cs typeface="Times New Roman"/>
              </a:rPr>
              <a:t>phase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inform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✓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Feature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Engineering: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188595">
              <a:lnSpc>
                <a:spcPts val="1650"/>
              </a:lnSpc>
              <a:spcBef>
                <a:spcPts val="5"/>
              </a:spcBef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Create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transform</a:t>
            </a:r>
            <a:r>
              <a:rPr sz="1400" dirty="0">
                <a:latin typeface="Times New Roman"/>
                <a:cs typeface="Times New Roman"/>
              </a:rPr>
              <a:t> existing</a:t>
            </a:r>
            <a:r>
              <a:rPr sz="1400" spc="-5" dirty="0">
                <a:latin typeface="Times New Roman"/>
                <a:cs typeface="Times New Roman"/>
              </a:rPr>
              <a:t> ones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capture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valuable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 marL="12700" marR="80645" indent="269240">
              <a:lnSpc>
                <a:spcPts val="1600"/>
              </a:lnSpc>
              <a:spcBef>
                <a:spcPts val="90"/>
              </a:spcBef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Utilize domain </a:t>
            </a:r>
            <a:r>
              <a:rPr sz="1400" dirty="0">
                <a:latin typeface="Times New Roman"/>
                <a:cs typeface="Times New Roman"/>
              </a:rPr>
              <a:t>knowledge to </a:t>
            </a:r>
            <a:r>
              <a:rPr sz="1400" spc="-5" dirty="0">
                <a:latin typeface="Times New Roman"/>
                <a:cs typeface="Times New Roman"/>
              </a:rPr>
              <a:t>engineer features that </a:t>
            </a:r>
            <a:r>
              <a:rPr sz="1400" spc="-10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impact house prices, </a:t>
            </a:r>
            <a:r>
              <a:rPr sz="1400" spc="-5" dirty="0">
                <a:latin typeface="Times New Roman"/>
                <a:cs typeface="Times New Roman"/>
              </a:rPr>
              <a:t>such </a:t>
            </a:r>
            <a:r>
              <a:rPr sz="1400" dirty="0">
                <a:latin typeface="Times New Roman"/>
                <a:cs typeface="Times New Roman"/>
              </a:rPr>
              <a:t>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proximity</a:t>
            </a:r>
            <a:r>
              <a:rPr sz="1400" dirty="0">
                <a:latin typeface="Times New Roman"/>
                <a:cs typeface="Times New Roman"/>
              </a:rPr>
              <a:t> 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schools,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transportation,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40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Explain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creating new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transforming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existing ones.</a:t>
            </a:r>
            <a:endParaRPr sz="1400">
              <a:latin typeface="Times New Roman"/>
              <a:cs typeface="Times New Roman"/>
            </a:endParaRPr>
          </a:p>
          <a:p>
            <a:pPr marL="12700" marR="5080" indent="269240">
              <a:lnSpc>
                <a:spcPts val="1610"/>
              </a:lnSpc>
              <a:spcBef>
                <a:spcPts val="75"/>
              </a:spcBef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Showcase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domain-specific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engineering,</a:t>
            </a:r>
            <a:r>
              <a:rPr sz="1400" dirty="0">
                <a:latin typeface="Times New Roman"/>
                <a:cs typeface="Times New Roman"/>
              </a:rPr>
              <a:t> such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proximity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scores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composite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indicators.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65"/>
              </a:lnSpc>
              <a:buFont typeface="Times New Roman"/>
              <a:buChar char="✓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Emphasize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engineered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features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 model </a:t>
            </a:r>
            <a:r>
              <a:rPr sz="1400" spc="-5" dirty="0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Advanced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Regression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Techniques: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19734" indent="269240">
              <a:lnSpc>
                <a:spcPts val="1610"/>
              </a:lnSpc>
              <a:buFont typeface="Wingdings"/>
              <a:buChar char="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Ridge</a:t>
            </a:r>
            <a:r>
              <a:rPr sz="1400" b="1" spc="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Regression: </a:t>
            </a:r>
            <a:r>
              <a:rPr sz="1400" spc="-5" dirty="0">
                <a:latin typeface="Times New Roman"/>
                <a:cs typeface="Times New Roman"/>
              </a:rPr>
              <a:t>Introduce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L2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regularization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mitigate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multicollinearity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overfitting.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12700" marR="573405" indent="269240">
              <a:lnSpc>
                <a:spcPts val="1610"/>
              </a:lnSpc>
              <a:buFont typeface="Wingdings"/>
              <a:buChar char="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Lasso Regression: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Employ </a:t>
            </a:r>
            <a:r>
              <a:rPr sz="1400" dirty="0">
                <a:latin typeface="Times New Roman"/>
                <a:cs typeface="Times New Roman"/>
              </a:rPr>
              <a:t>L1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regularization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perform </a:t>
            </a:r>
            <a:r>
              <a:rPr sz="1400" spc="-5" dirty="0">
                <a:latin typeface="Times New Roman"/>
                <a:cs typeface="Times New Roman"/>
              </a:rPr>
              <a:t>feature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simplify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model.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250">
              <a:latin typeface="Times New Roman"/>
              <a:cs typeface="Times New Roman"/>
            </a:endParaRPr>
          </a:p>
          <a:p>
            <a:pPr marL="12700" marR="69850" indent="269240">
              <a:lnSpc>
                <a:spcPts val="1610"/>
              </a:lnSpc>
              <a:buFont typeface="Wingdings"/>
              <a:buChar char="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ElasticNet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Regression: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Combine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L1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L2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regularization</a:t>
            </a:r>
            <a:r>
              <a:rPr sz="1400" dirty="0">
                <a:latin typeface="Times New Roman"/>
                <a:cs typeface="Times New Roman"/>
              </a:rPr>
              <a:t> to </a:t>
            </a:r>
            <a:r>
              <a:rPr sz="1400" spc="-5" dirty="0">
                <a:latin typeface="Times New Roman"/>
                <a:cs typeface="Times New Roman"/>
              </a:rPr>
              <a:t>benefit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respective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advantages.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12700" marR="474980" indent="269240">
              <a:lnSpc>
                <a:spcPts val="1600"/>
              </a:lnSpc>
              <a:buFont typeface="Wingdings"/>
              <a:buChar char=""/>
              <a:tabLst>
                <a:tab pos="470534" algn="l"/>
              </a:tabLst>
            </a:pPr>
            <a:r>
              <a:rPr sz="1400" b="1" dirty="0">
                <a:latin typeface="Times New Roman"/>
                <a:cs typeface="Times New Roman"/>
              </a:rPr>
              <a:t>Random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Forest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Regression: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Implement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ensemble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technique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handle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non-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linearity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capture</a:t>
            </a:r>
            <a:r>
              <a:rPr sz="1400" spc="-5" dirty="0">
                <a:latin typeface="Times New Roman"/>
                <a:cs typeface="Times New Roman"/>
              </a:rPr>
              <a:t> complex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relationships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12700" marR="523875" indent="269240">
              <a:lnSpc>
                <a:spcPts val="1610"/>
              </a:lnSpc>
              <a:buFont typeface="Wingdings"/>
              <a:buChar char=""/>
              <a:tabLst>
                <a:tab pos="470534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Gradient</a:t>
            </a:r>
            <a:r>
              <a:rPr sz="1400" b="1" dirty="0">
                <a:latin typeface="Times New Roman"/>
                <a:cs typeface="Times New Roman"/>
              </a:rPr>
              <a:t> Boosting</a:t>
            </a:r>
            <a:r>
              <a:rPr sz="1400" b="1" spc="-5" dirty="0">
                <a:latin typeface="Times New Roman"/>
                <a:cs typeface="Times New Roman"/>
              </a:rPr>
              <a:t> Regressors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(e.g.,</a:t>
            </a:r>
            <a:r>
              <a:rPr sz="1400" b="1" spc="-5" dirty="0">
                <a:latin typeface="Times New Roman"/>
                <a:cs typeface="Times New Roman"/>
              </a:rPr>
              <a:t> XGBoost,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LightGBM):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Utilize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gradient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boosting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improved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457" y="631910"/>
            <a:ext cx="6604000" cy="941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Evaluation and Selection:</a:t>
            </a:r>
            <a:endParaRPr sz="1800">
              <a:latin typeface="Times New Roman"/>
              <a:cs typeface="Times New Roman"/>
            </a:endParaRPr>
          </a:p>
          <a:p>
            <a:pPr marL="469900" indent="-188595">
              <a:lnSpc>
                <a:spcPts val="1645"/>
              </a:lnSpc>
              <a:spcBef>
                <a:spcPts val="1550"/>
              </a:spcBef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Split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training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sets.</a:t>
            </a:r>
            <a:endParaRPr sz="1400">
              <a:latin typeface="Times New Roman"/>
              <a:cs typeface="Times New Roman"/>
            </a:endParaRPr>
          </a:p>
          <a:p>
            <a:pPr marL="12700" marR="14604" indent="269240">
              <a:lnSpc>
                <a:spcPts val="1610"/>
              </a:lnSpc>
              <a:spcBef>
                <a:spcPts val="75"/>
              </a:spcBef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Evaluate models using appropriate metrics </a:t>
            </a:r>
            <a:r>
              <a:rPr sz="1400" dirty="0">
                <a:latin typeface="Times New Roman"/>
                <a:cs typeface="Times New Roman"/>
              </a:rPr>
              <a:t>(e.g., Mean Absolute Error, </a:t>
            </a:r>
            <a:r>
              <a:rPr sz="1400" spc="-5" dirty="0">
                <a:latin typeface="Times New Roman"/>
                <a:cs typeface="Times New Roman"/>
              </a:rPr>
              <a:t>Mean Squared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R-squared)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 performance.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40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cross-validation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tune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hyperparameters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ensure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 stability.</a:t>
            </a:r>
            <a:endParaRPr sz="1400">
              <a:latin typeface="Times New Roman"/>
              <a:cs typeface="Times New Roman"/>
            </a:endParaRPr>
          </a:p>
          <a:p>
            <a:pPr marL="12700" marR="915669" indent="269240">
              <a:lnSpc>
                <a:spcPts val="1610"/>
              </a:lnSpc>
              <a:spcBef>
                <a:spcPts val="80"/>
              </a:spcBef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Compare the </a:t>
            </a:r>
            <a:r>
              <a:rPr sz="1400" spc="-5" dirty="0">
                <a:latin typeface="Times New Roman"/>
                <a:cs typeface="Times New Roman"/>
              </a:rPr>
              <a:t>results </a:t>
            </a:r>
            <a:r>
              <a:rPr sz="1400" dirty="0">
                <a:latin typeface="Times New Roman"/>
                <a:cs typeface="Times New Roman"/>
              </a:rPr>
              <a:t>with </a:t>
            </a:r>
            <a:r>
              <a:rPr sz="1400" spc="-5" dirty="0">
                <a:latin typeface="Times New Roman"/>
                <a:cs typeface="Times New Roman"/>
              </a:rPr>
              <a:t>traditional linear </a:t>
            </a:r>
            <a:r>
              <a:rPr sz="1400" dirty="0">
                <a:latin typeface="Times New Roman"/>
                <a:cs typeface="Times New Roman"/>
              </a:rPr>
              <a:t>regression </a:t>
            </a:r>
            <a:r>
              <a:rPr sz="1400" spc="-5" dirty="0">
                <a:latin typeface="Times New Roman"/>
                <a:cs typeface="Times New Roman"/>
              </a:rPr>
              <a:t>models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5" dirty="0">
                <a:latin typeface="Times New Roman"/>
                <a:cs typeface="Times New Roman"/>
              </a:rPr>
              <a:t>highlight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improvements.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65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Select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best-performing model</a:t>
            </a:r>
            <a:r>
              <a:rPr sz="1400" dirty="0">
                <a:latin typeface="Times New Roman"/>
                <a:cs typeface="Times New Roman"/>
              </a:rPr>
              <a:t> 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further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analysis.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"/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Model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Interpretability: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50190" indent="269240">
              <a:lnSpc>
                <a:spcPts val="1610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spc="-5" dirty="0">
                <a:latin typeface="Times New Roman"/>
                <a:cs typeface="Times New Roman"/>
              </a:rPr>
              <a:t>Explain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interpret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 Gradient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Boosting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XGBoost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469900" indent="-188595">
              <a:lnSpc>
                <a:spcPts val="1530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Discuss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insights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gained from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analysis 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their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relevance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14"/>
              </a:lnSpc>
            </a:pPr>
            <a:r>
              <a:rPr sz="1400" dirty="0">
                <a:latin typeface="Times New Roman"/>
                <a:cs typeface="Times New Roman"/>
              </a:rPr>
              <a:t>house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prediction.</a:t>
            </a:r>
            <a:endParaRPr sz="1400">
              <a:latin typeface="Times New Roman"/>
              <a:cs typeface="Times New Roman"/>
            </a:endParaRPr>
          </a:p>
          <a:p>
            <a:pPr marL="12700" marR="52069" indent="269240">
              <a:lnSpc>
                <a:spcPts val="1610"/>
              </a:lnSpc>
              <a:spcBef>
                <a:spcPts val="85"/>
              </a:spcBef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Interpret feature </a:t>
            </a:r>
            <a:r>
              <a:rPr sz="1400" spc="-5" dirty="0">
                <a:latin typeface="Times New Roman"/>
                <a:cs typeface="Times New Roman"/>
              </a:rPr>
              <a:t>importance </a:t>
            </a: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ensemble models </a:t>
            </a:r>
            <a:r>
              <a:rPr sz="1400" dirty="0">
                <a:latin typeface="Times New Roman"/>
                <a:cs typeface="Times New Roman"/>
              </a:rPr>
              <a:t>like </a:t>
            </a:r>
            <a:r>
              <a:rPr sz="1400" spc="-5" dirty="0">
                <a:latin typeface="Times New Roman"/>
                <a:cs typeface="Times New Roman"/>
              </a:rPr>
              <a:t>Random Forest and </a:t>
            </a:r>
            <a:r>
              <a:rPr sz="1400" dirty="0">
                <a:latin typeface="Times New Roman"/>
                <a:cs typeface="Times New Roman"/>
              </a:rPr>
              <a:t>Gradient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Boosting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understand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factors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influencing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house</a:t>
            </a:r>
            <a:r>
              <a:rPr sz="1400" spc="-5" dirty="0">
                <a:latin typeface="Times New Roman"/>
                <a:cs typeface="Times New Roman"/>
              </a:rPr>
              <a:t> prices.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"/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Deployment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 Prediction: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indent="-188595">
              <a:lnSpc>
                <a:spcPts val="1645"/>
              </a:lnSpc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Deploy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chosen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regression model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predict </a:t>
            </a:r>
            <a:r>
              <a:rPr sz="1400" spc="-5" dirty="0">
                <a:latin typeface="Times New Roman"/>
                <a:cs typeface="Times New Roman"/>
              </a:rPr>
              <a:t>house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prices.</a:t>
            </a:r>
            <a:endParaRPr sz="1400">
              <a:latin typeface="Times New Roman"/>
              <a:cs typeface="Times New Roman"/>
            </a:endParaRPr>
          </a:p>
          <a:p>
            <a:pPr marL="12700" marR="5080" indent="269240">
              <a:lnSpc>
                <a:spcPts val="1610"/>
              </a:lnSpc>
              <a:spcBef>
                <a:spcPts val="75"/>
              </a:spcBef>
              <a:buSzPct val="57142"/>
              <a:buFont typeface="Wingdings"/>
              <a:buChar char=""/>
              <a:tabLst>
                <a:tab pos="470534" algn="l"/>
              </a:tabLst>
            </a:pPr>
            <a:r>
              <a:rPr sz="1400" dirty="0">
                <a:latin typeface="Times New Roman"/>
                <a:cs typeface="Times New Roman"/>
              </a:rPr>
              <a:t>Develop a </a:t>
            </a:r>
            <a:r>
              <a:rPr sz="1400" spc="-5" dirty="0">
                <a:latin typeface="Times New Roman"/>
                <a:cs typeface="Times New Roman"/>
              </a:rPr>
              <a:t>user-friendly interface </a:t>
            </a:r>
            <a:r>
              <a:rPr sz="1400" spc="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users to </a:t>
            </a:r>
            <a:r>
              <a:rPr sz="1400" spc="-5" dirty="0">
                <a:latin typeface="Times New Roman"/>
                <a:cs typeface="Times New Roman"/>
              </a:rPr>
              <a:t>input </a:t>
            </a:r>
            <a:r>
              <a:rPr sz="1400" dirty="0">
                <a:latin typeface="Times New Roman"/>
                <a:cs typeface="Times New Roman"/>
              </a:rPr>
              <a:t>property </a:t>
            </a:r>
            <a:r>
              <a:rPr sz="1400" spc="-5" dirty="0">
                <a:latin typeface="Times New Roman"/>
                <a:cs typeface="Times New Roman"/>
              </a:rPr>
              <a:t>features </a:t>
            </a:r>
            <a:r>
              <a:rPr sz="1400" dirty="0">
                <a:latin typeface="Times New Roman"/>
                <a:cs typeface="Times New Roman"/>
              </a:rPr>
              <a:t>and receive </a:t>
            </a:r>
            <a:r>
              <a:rPr sz="1400" spc="-5" dirty="0">
                <a:latin typeface="Times New Roman"/>
                <a:cs typeface="Times New Roman"/>
              </a:rPr>
              <a:t>price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000" b="1" spc="-5" dirty="0">
                <a:latin typeface="Times New Roman"/>
                <a:cs typeface="Times New Roman"/>
              </a:rPr>
              <a:t>Program:</a:t>
            </a:r>
            <a:endParaRPr sz="2000">
              <a:latin typeface="Times New Roman"/>
              <a:cs typeface="Times New Roman"/>
            </a:endParaRPr>
          </a:p>
          <a:p>
            <a:pPr marL="120014" algn="ctr">
              <a:lnSpc>
                <a:spcPts val="1885"/>
              </a:lnSpc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House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</a:t>
            </a:r>
            <a:r>
              <a:rPr sz="16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 marR="4373880">
              <a:lnSpc>
                <a:spcPct val="167400"/>
              </a:lnSpc>
            </a:pPr>
            <a:r>
              <a:rPr sz="1400" dirty="0">
                <a:latin typeface="Times New Roman"/>
                <a:cs typeface="Times New Roman"/>
              </a:rPr>
              <a:t>Importing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Dependencies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 </a:t>
            </a:r>
            <a:r>
              <a:rPr sz="1400" dirty="0">
                <a:latin typeface="Times New Roman"/>
                <a:cs typeface="Times New Roman"/>
              </a:rPr>
              <a:t>pandas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pd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 </a:t>
            </a:r>
            <a:r>
              <a:rPr sz="1400" dirty="0">
                <a:latin typeface="Times New Roman"/>
                <a:cs typeface="Times New Roman"/>
              </a:rPr>
              <a:t>numpy </a:t>
            </a: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np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seaborn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sns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30"/>
              </a:spcBef>
            </a:pP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matplotlib.pyplot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plt</a:t>
            </a:r>
            <a:endParaRPr sz="1400">
              <a:latin typeface="Times New Roman"/>
              <a:cs typeface="Times New Roman"/>
            </a:endParaRPr>
          </a:p>
          <a:p>
            <a:pPr marL="469900" marR="2393315">
              <a:lnSpc>
                <a:spcPct val="167100"/>
              </a:lnSpc>
            </a:pP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sklearn.model_selection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train_test_split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sklearn.preprocessing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StandardScaler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30"/>
              </a:spcBef>
            </a:pP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sklearn.metrics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r2_score,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mean_absolute_error,mean_squared_error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430689"/>
            <a:ext cx="6621145" cy="6843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sklearn.linear_model import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LinearRegression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25"/>
              </a:spcBef>
            </a:pP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sklearn.linear_model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Lasso</a:t>
            </a:r>
            <a:endParaRPr sz="1400">
              <a:latin typeface="Times New Roman"/>
              <a:cs typeface="Times New Roman"/>
            </a:endParaRPr>
          </a:p>
          <a:p>
            <a:pPr marL="469265" marR="2202815">
              <a:lnSpc>
                <a:spcPct val="167100"/>
              </a:lnSpc>
            </a:pPr>
            <a:r>
              <a:rPr sz="1400" dirty="0">
                <a:latin typeface="Times New Roman"/>
                <a:cs typeface="Times New Roman"/>
              </a:rPr>
              <a:t>from </a:t>
            </a:r>
            <a:r>
              <a:rPr sz="1400" spc="-5" dirty="0">
                <a:latin typeface="Times New Roman"/>
                <a:cs typeface="Times New Roman"/>
              </a:rPr>
              <a:t>sklearn.ensemble </a:t>
            </a:r>
            <a:r>
              <a:rPr sz="1400" dirty="0">
                <a:latin typeface="Times New Roman"/>
                <a:cs typeface="Times New Roman"/>
              </a:rPr>
              <a:t>import </a:t>
            </a:r>
            <a:r>
              <a:rPr sz="1400" spc="-5" dirty="0">
                <a:latin typeface="Times New Roman"/>
                <a:cs typeface="Times New Roman"/>
              </a:rPr>
              <a:t>RandomForestRegressor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sklearn.svm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SVR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xgboost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xg</a:t>
            </a:r>
            <a:endParaRPr sz="1400">
              <a:latin typeface="Times New Roman"/>
              <a:cs typeface="Times New Roman"/>
            </a:endParaRPr>
          </a:p>
          <a:p>
            <a:pPr marL="469265" marR="4814570">
              <a:lnSpc>
                <a:spcPct val="334300"/>
              </a:lnSpc>
            </a:pPr>
            <a:r>
              <a:rPr sz="1400" spc="-5" dirty="0">
                <a:latin typeface="Times New Roman"/>
                <a:cs typeface="Times New Roman"/>
              </a:rPr>
              <a:t>%matplotlib inline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import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warnings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30"/>
              </a:spcBef>
            </a:pPr>
            <a:r>
              <a:rPr sz="1400" spc="-5" dirty="0">
                <a:latin typeface="Times New Roman"/>
                <a:cs typeface="Times New Roman"/>
              </a:rPr>
              <a:t>warnings.filterwarnings("ignore")</a:t>
            </a:r>
            <a:endParaRPr sz="1400">
              <a:latin typeface="Times New Roman"/>
              <a:cs typeface="Times New Roman"/>
            </a:endParaRPr>
          </a:p>
          <a:p>
            <a:pPr marL="469265" marR="5080">
              <a:lnSpc>
                <a:spcPts val="1610"/>
              </a:lnSpc>
              <a:spcBef>
                <a:spcPts val="1250"/>
              </a:spcBef>
            </a:pPr>
            <a:r>
              <a:rPr sz="1400" spc="-5" dirty="0">
                <a:latin typeface="Times New Roman"/>
                <a:cs typeface="Times New Roman"/>
              </a:rPr>
              <a:t>/opt/conda/lib/python3.10/site-packages/scipy/_init_.py:146: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UserWarning: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NumPy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version </a:t>
            </a:r>
            <a:r>
              <a:rPr sz="1400" spc="-5" dirty="0">
                <a:latin typeface="Times New Roman"/>
                <a:cs typeface="Times New Roman"/>
              </a:rPr>
              <a:t>&gt;=1.16.5 and &lt;1.23.0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required for this </a:t>
            </a:r>
            <a:r>
              <a:rPr sz="1400" spc="-5" dirty="0">
                <a:latin typeface="Times New Roman"/>
                <a:cs typeface="Times New Roman"/>
              </a:rPr>
              <a:t>version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SciPy (detected version </a:t>
            </a:r>
            <a:r>
              <a:rPr sz="1400" dirty="0">
                <a:latin typeface="Times New Roman"/>
                <a:cs typeface="Times New Roman"/>
              </a:rPr>
              <a:t> 1.23.5</a:t>
            </a:r>
            <a:endParaRPr sz="1400">
              <a:latin typeface="Times New Roman"/>
              <a:cs typeface="Times New Roman"/>
            </a:endParaRPr>
          </a:p>
          <a:p>
            <a:pPr marL="558165">
              <a:lnSpc>
                <a:spcPct val="100000"/>
              </a:lnSpc>
              <a:spcBef>
                <a:spcPts val="1085"/>
              </a:spcBef>
            </a:pPr>
            <a:r>
              <a:rPr sz="1400" spc="-5" dirty="0">
                <a:latin typeface="Times New Roman"/>
                <a:cs typeface="Times New Roman"/>
              </a:rPr>
              <a:t>warnings.warn(f"A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NumPy</a:t>
            </a:r>
            <a:r>
              <a:rPr sz="1400" dirty="0">
                <a:latin typeface="Times New Roman"/>
                <a:cs typeface="Times New Roman"/>
              </a:rPr>
              <a:t> version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&gt;={np_minversion}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&lt;{np_maxversion}"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Loading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latin typeface="Times New Roman"/>
                <a:cs typeface="Times New Roman"/>
              </a:rPr>
              <a:t>dataset</a:t>
            </a:r>
            <a:r>
              <a:rPr sz="1400" dirty="0">
                <a:latin typeface="Times New Roman"/>
                <a:cs typeface="Times New Roman"/>
              </a:rPr>
              <a:t> =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pd.read_csv('E:/USA_Housing.csv')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3989704" indent="456565">
              <a:lnSpc>
                <a:spcPct val="227100"/>
              </a:lnSpc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1 -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Linear Regression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[1]: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7472171"/>
            <a:ext cx="211582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model_lr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LinearRegression()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42" y="7908959"/>
            <a:ext cx="5041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[2]: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8346947"/>
            <a:ext cx="250444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model_lr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fit(X_train_scal,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Y_train)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42" y="8782244"/>
            <a:ext cx="5899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-5" dirty="0">
                <a:latin typeface="Times New Roman"/>
                <a:cs typeface="Times New Roman"/>
              </a:rPr>
              <a:t>t[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5" dirty="0">
                <a:latin typeface="Times New Roman"/>
                <a:cs typeface="Times New Roman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4" y="9217152"/>
            <a:ext cx="1609166" cy="63972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787573"/>
            <a:ext cx="1965325" cy="754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[3]: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740407"/>
            <a:ext cx="314960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Prediction1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model_lr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predict(X_test_scal)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42" y="2360867"/>
            <a:ext cx="268986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6565">
              <a:lnSpc>
                <a:spcPct val="131400"/>
              </a:lnSpc>
              <a:spcBef>
                <a:spcPts val="100"/>
              </a:spcBef>
            </a:pP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1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Predicted</a:t>
            </a:r>
            <a:r>
              <a:rPr sz="14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[4]: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145535"/>
            <a:ext cx="19570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figure(figsize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r>
              <a:rPr sz="1400" spc="-5" dirty="0">
                <a:latin typeface="Times New Roman"/>
                <a:cs typeface="Times New Roman"/>
              </a:rPr>
              <a:t>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3557015"/>
            <a:ext cx="45269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1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968496"/>
            <a:ext cx="5080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Prediction1,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'Predicted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379976"/>
            <a:ext cx="137541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xlabel(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'Data'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4791455"/>
            <a:ext cx="14528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dirty="0">
                <a:latin typeface="Times New Roman"/>
                <a:cs typeface="Times New Roman"/>
              </a:rPr>
              <a:t>pl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yl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'Tr</a:t>
            </a:r>
            <a:r>
              <a:rPr sz="1400" spc="-10" dirty="0">
                <a:solidFill>
                  <a:srgbClr val="BA2323"/>
                </a:solidFill>
                <a:latin typeface="Times New Roman"/>
                <a:cs typeface="Times New Roman"/>
              </a:rPr>
              <a:t>e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BA2323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A2323"/>
                </a:solidFill>
                <a:latin typeface="Times New Roman"/>
                <a:cs typeface="Times New Roman"/>
              </a:rPr>
              <a:t>'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5202935"/>
            <a:ext cx="1016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legend()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5614415"/>
            <a:ext cx="22745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title(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-2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BA2323"/>
                </a:solidFill>
                <a:latin typeface="Times New Roman"/>
                <a:cs typeface="Times New Roman"/>
              </a:rPr>
              <a:t>vs</a:t>
            </a:r>
            <a:r>
              <a:rPr sz="1400" spc="-3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Predicted'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42" y="6049667"/>
            <a:ext cx="3006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Out[4]: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Text(0.5,</a:t>
            </a:r>
            <a:r>
              <a:rPr sz="140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1.0,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 'Actual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vs</a:t>
            </a:r>
            <a:r>
              <a:rPr sz="14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Predicted')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8619" y="426719"/>
            <a:ext cx="6783705" cy="9840595"/>
            <a:chOff x="388619" y="426719"/>
            <a:chExt cx="6783705" cy="9840595"/>
          </a:xfrm>
        </p:grpSpPr>
        <p:sp>
          <p:nvSpPr>
            <p:cNvPr id="14" name="object 14"/>
            <p:cNvSpPr/>
            <p:nvPr/>
          </p:nvSpPr>
          <p:spPr>
            <a:xfrm>
              <a:off x="388619" y="426719"/>
              <a:ext cx="6783705" cy="9840595"/>
            </a:xfrm>
            <a:custGeom>
              <a:avLst/>
              <a:gdLst/>
              <a:ahLst/>
              <a:cxnLst/>
              <a:rect l="l" t="t" r="r" b="b"/>
              <a:pathLst>
                <a:path w="6783704" h="9840595">
                  <a:moveTo>
                    <a:pt x="0" y="9143"/>
                  </a:moveTo>
                  <a:lnTo>
                    <a:pt x="6783324" y="9143"/>
                  </a:lnTo>
                </a:path>
                <a:path w="6783704" h="9840595">
                  <a:moveTo>
                    <a:pt x="0" y="9831323"/>
                  </a:moveTo>
                  <a:lnTo>
                    <a:pt x="6783324" y="9831323"/>
                  </a:lnTo>
                </a:path>
                <a:path w="6783704" h="9840595">
                  <a:moveTo>
                    <a:pt x="9143" y="0"/>
                  </a:moveTo>
                  <a:lnTo>
                    <a:pt x="9143" y="9840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430" y="6912715"/>
              <a:ext cx="5459726" cy="290715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62800" y="445008"/>
              <a:ext cx="0" cy="9822180"/>
            </a:xfrm>
            <a:custGeom>
              <a:avLst/>
              <a:gdLst/>
              <a:ahLst/>
              <a:cxnLst/>
              <a:rect l="l" t="t" r="r" b="b"/>
              <a:pathLst>
                <a:path h="9822180">
                  <a:moveTo>
                    <a:pt x="0" y="0"/>
                  </a:moveTo>
                  <a:lnTo>
                    <a:pt x="0" y="982218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430689"/>
            <a:ext cx="5041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[5]: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868679"/>
            <a:ext cx="30607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sns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histplot((Y_test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Prediction1),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42" y="1303877"/>
            <a:ext cx="32296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Out[5]: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&lt;Axes: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xlabel='Price', ylabel='Count'&gt;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717" y="2198257"/>
            <a:ext cx="5196910" cy="39169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542" y="6369696"/>
            <a:ext cx="5041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[6]: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809232"/>
            <a:ext cx="257048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(r2_score(Y_test,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Prediction1))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7220711"/>
            <a:ext cx="3447415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(mean_absolute_error(Y_test,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Prediction1))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7632192"/>
            <a:ext cx="341884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print</a:t>
            </a:r>
            <a:r>
              <a:rPr sz="1400" spc="-5" dirty="0">
                <a:latin typeface="Times New Roman"/>
                <a:cs typeface="Times New Roman"/>
              </a:rPr>
              <a:t>(mean_squared_error(Y_test,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Prediction1))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8043671"/>
            <a:ext cx="57658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b="1" dirty="0">
                <a:latin typeface="Times New Roman"/>
                <a:cs typeface="Times New Roman"/>
              </a:rPr>
              <a:t>O</a:t>
            </a:r>
            <a:r>
              <a:rPr sz="1400" b="1" spc="-10" dirty="0">
                <a:latin typeface="Times New Roman"/>
                <a:cs typeface="Times New Roman"/>
              </a:rPr>
              <a:t>u</a:t>
            </a:r>
            <a:r>
              <a:rPr sz="1400" b="1" spc="5" dirty="0">
                <a:latin typeface="Times New Roman"/>
                <a:cs typeface="Times New Roman"/>
              </a:rPr>
              <a:t>t</a:t>
            </a:r>
            <a:r>
              <a:rPr sz="1400" b="1" spc="-5" dirty="0">
                <a:latin typeface="Times New Roman"/>
                <a:cs typeface="Times New Roman"/>
              </a:rPr>
              <a:t>[</a:t>
            </a:r>
            <a:r>
              <a:rPr sz="1400" b="1" spc="-15" dirty="0">
                <a:latin typeface="Times New Roman"/>
                <a:cs typeface="Times New Roman"/>
              </a:rPr>
              <a:t>6</a:t>
            </a:r>
            <a:r>
              <a:rPr sz="1400" b="1" spc="5" dirty="0">
                <a:latin typeface="Times New Roman"/>
                <a:cs typeface="Times New Roman"/>
              </a:rPr>
              <a:t>]</a:t>
            </a:r>
            <a:r>
              <a:rPr sz="1400" b="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698" y="8411900"/>
            <a:ext cx="158369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0.918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2</a:t>
            </a:r>
            <a:r>
              <a:rPr sz="1400" spc="10" dirty="0">
                <a:solidFill>
                  <a:srgbClr val="3B3F42"/>
                </a:solidFill>
                <a:latin typeface="Times New Roman"/>
                <a:cs typeface="Times New Roman"/>
              </a:rPr>
              <a:t>9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817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9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392918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82295.49779231755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10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4</a:t>
            </a:r>
            <a:r>
              <a:rPr sz="1400" spc="10" dirty="0">
                <a:solidFill>
                  <a:srgbClr val="3B3F42"/>
                </a:solidFill>
                <a:latin typeface="Times New Roman"/>
                <a:cs typeface="Times New Roman"/>
              </a:rPr>
              <a:t>6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9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084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7</a:t>
            </a:r>
            <a:r>
              <a:rPr sz="1400" spc="10" dirty="0">
                <a:solidFill>
                  <a:srgbClr val="3B3F42"/>
                </a:solidFill>
                <a:latin typeface="Times New Roman"/>
                <a:cs typeface="Times New Roman"/>
              </a:rPr>
              <a:t>7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2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.975954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712607"/>
            <a:ext cx="3627754" cy="6242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8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 2 -</a:t>
            </a:r>
            <a:r>
              <a:rPr sz="16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Support</a:t>
            </a: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Vector</a:t>
            </a: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Regressor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[7]: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36191"/>
            <a:ext cx="1405255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model_svr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15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SVR()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42" y="2175670"/>
            <a:ext cx="5041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[8]: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613660"/>
            <a:ext cx="262509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model_svr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fit(X_train_scal,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Y_train)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42" y="3048945"/>
            <a:ext cx="5899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Out[8]: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795" y="3483864"/>
            <a:ext cx="650239" cy="7315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4542" y="4278840"/>
            <a:ext cx="1965325" cy="6235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85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Predicting</a:t>
            </a:r>
            <a:r>
              <a:rPr sz="16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Prices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[9]: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5102352"/>
            <a:ext cx="3246120" cy="2032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5"/>
              </a:lnSpc>
            </a:pPr>
            <a:r>
              <a:rPr sz="1400" spc="-5" dirty="0">
                <a:latin typeface="Times New Roman"/>
                <a:cs typeface="Times New Roman"/>
              </a:rPr>
              <a:t>Prediction2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5" dirty="0">
                <a:solidFill>
                  <a:srgbClr val="055BD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model_svr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predict(X_test_scal)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42" y="5714304"/>
            <a:ext cx="3004820" cy="6242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685"/>
              </a:spcBef>
            </a:pPr>
            <a:r>
              <a:rPr sz="16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16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6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Predicted</a:t>
            </a:r>
            <a:r>
              <a:rPr sz="16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[10]: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6536435"/>
            <a:ext cx="19570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figure(figsize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12</a:t>
            </a:r>
            <a:r>
              <a:rPr sz="1400" spc="-5" dirty="0">
                <a:latin typeface="Times New Roman"/>
                <a:cs typeface="Times New Roman"/>
              </a:rPr>
              <a:t>,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6</a:t>
            </a:r>
            <a:r>
              <a:rPr sz="1400" spc="-5" dirty="0">
                <a:latin typeface="Times New Roman"/>
                <a:cs typeface="Times New Roman"/>
              </a:rPr>
              <a:t>))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6947916"/>
            <a:ext cx="4526915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Y_test,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1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7359396"/>
            <a:ext cx="5080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plot(np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arange(</a:t>
            </a:r>
            <a:r>
              <a:rPr sz="1400" spc="-5" dirty="0">
                <a:solidFill>
                  <a:srgbClr val="008000"/>
                </a:solidFill>
                <a:latin typeface="Times New Roman"/>
                <a:cs typeface="Times New Roman"/>
              </a:rPr>
              <a:t>len</a:t>
            </a:r>
            <a:r>
              <a:rPr sz="1400" spc="-5" dirty="0">
                <a:latin typeface="Times New Roman"/>
                <a:cs typeface="Times New Roman"/>
              </a:rPr>
              <a:t>(Y_test)),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Prediction2,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label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'Predicted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Trend'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7770876"/>
            <a:ext cx="137541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xlabel(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'Data'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8182355"/>
            <a:ext cx="145288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dirty="0">
                <a:latin typeface="Times New Roman"/>
                <a:cs typeface="Times New Roman"/>
              </a:rPr>
              <a:t>pl</a:t>
            </a:r>
            <a:r>
              <a:rPr sz="1400" spc="-15" dirty="0">
                <a:latin typeface="Times New Roman"/>
                <a:cs typeface="Times New Roman"/>
              </a:rPr>
              <a:t>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dirty="0">
                <a:latin typeface="Times New Roman"/>
                <a:cs typeface="Times New Roman"/>
              </a:rPr>
              <a:t>yl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b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spc="-15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'Tr</a:t>
            </a:r>
            <a:r>
              <a:rPr sz="1400" spc="-10" dirty="0">
                <a:solidFill>
                  <a:srgbClr val="BA2323"/>
                </a:solidFill>
                <a:latin typeface="Times New Roman"/>
                <a:cs typeface="Times New Roman"/>
              </a:rPr>
              <a:t>e</a:t>
            </a:r>
            <a:r>
              <a:rPr sz="1400" spc="10" dirty="0">
                <a:solidFill>
                  <a:srgbClr val="BA2323"/>
                </a:solidFill>
                <a:latin typeface="Times New Roman"/>
                <a:cs typeface="Times New Roman"/>
              </a:rPr>
              <a:t>n</a:t>
            </a:r>
            <a:r>
              <a:rPr sz="1400" spc="-15" dirty="0">
                <a:solidFill>
                  <a:srgbClr val="BA2323"/>
                </a:solidFill>
                <a:latin typeface="Times New Roman"/>
                <a:cs typeface="Times New Roman"/>
              </a:rPr>
              <a:t>d</a:t>
            </a:r>
            <a:r>
              <a:rPr sz="1400" dirty="0">
                <a:solidFill>
                  <a:srgbClr val="BA2323"/>
                </a:solidFill>
                <a:latin typeface="Times New Roman"/>
                <a:cs typeface="Times New Roman"/>
              </a:rPr>
              <a:t>'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8593835"/>
            <a:ext cx="10160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legend()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9005316"/>
            <a:ext cx="227457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plt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title(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'Actual</a:t>
            </a:r>
            <a:r>
              <a:rPr sz="1400" spc="-25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BA2323"/>
                </a:solidFill>
                <a:latin typeface="Times New Roman"/>
                <a:cs typeface="Times New Roman"/>
              </a:rPr>
              <a:t>vs</a:t>
            </a:r>
            <a:r>
              <a:rPr sz="1400" spc="-30" dirty="0">
                <a:solidFill>
                  <a:srgbClr val="BA232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BA2323"/>
                </a:solidFill>
                <a:latin typeface="Times New Roman"/>
                <a:cs typeface="Times New Roman"/>
              </a:rPr>
              <a:t>Predicted'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619" y="426719"/>
            <a:ext cx="6783705" cy="9840595"/>
          </a:xfrm>
          <a:custGeom>
            <a:avLst/>
            <a:gdLst/>
            <a:ahLst/>
            <a:cxnLst/>
            <a:rect l="l" t="t" r="r" b="b"/>
            <a:pathLst>
              <a:path w="6783705" h="9840595">
                <a:moveTo>
                  <a:pt x="0" y="9143"/>
                </a:moveTo>
                <a:lnTo>
                  <a:pt x="6783324" y="9143"/>
                </a:lnTo>
              </a:path>
              <a:path w="6783705" h="9840595">
                <a:moveTo>
                  <a:pt x="0" y="9831323"/>
                </a:moveTo>
                <a:lnTo>
                  <a:pt x="6783324" y="9831323"/>
                </a:lnTo>
              </a:path>
              <a:path w="6783705" h="9840595">
                <a:moveTo>
                  <a:pt x="9143" y="0"/>
                </a:moveTo>
                <a:lnTo>
                  <a:pt x="9143" y="9840468"/>
                </a:lnTo>
              </a:path>
              <a:path w="6783705" h="9840595">
                <a:moveTo>
                  <a:pt x="6774180" y="18288"/>
                </a:moveTo>
                <a:lnTo>
                  <a:pt x="6774180" y="98404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42" y="634915"/>
            <a:ext cx="3006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Out[10]: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Text(0.5,</a:t>
            </a:r>
            <a:r>
              <a:rPr sz="1400" spc="-3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1.0,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 'Actual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B3F42"/>
                </a:solidFill>
                <a:latin typeface="Times New Roman"/>
                <a:cs typeface="Times New Roman"/>
              </a:rPr>
              <a:t>vs</a:t>
            </a:r>
            <a:r>
              <a:rPr sz="1400" spc="-20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Predicted')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48" y="1492955"/>
            <a:ext cx="4842014" cy="25779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42" y="4298609"/>
            <a:ext cx="5937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[11]: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4736591"/>
            <a:ext cx="3060700" cy="20447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sns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.</a:t>
            </a:r>
            <a:r>
              <a:rPr sz="1400" spc="-5" dirty="0">
                <a:latin typeface="Times New Roman"/>
                <a:cs typeface="Times New Roman"/>
              </a:rPr>
              <a:t>histplot((Y_test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latin typeface="Times New Roman"/>
                <a:cs typeface="Times New Roman"/>
              </a:rPr>
              <a:t>Prediction2),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bins</a:t>
            </a:r>
            <a:r>
              <a:rPr sz="1400" spc="-5" dirty="0">
                <a:solidFill>
                  <a:srgbClr val="055BDF"/>
                </a:solidFill>
                <a:latin typeface="Times New Roman"/>
                <a:cs typeface="Times New Roman"/>
              </a:rPr>
              <a:t>=</a:t>
            </a:r>
            <a:r>
              <a:rPr sz="1400" spc="-5" dirty="0">
                <a:solidFill>
                  <a:srgbClr val="666666"/>
                </a:solidFill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42" y="5173365"/>
            <a:ext cx="32296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Out[12]: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&lt;Axes:</a:t>
            </a:r>
            <a:r>
              <a:rPr sz="1400" spc="-15" dirty="0">
                <a:solidFill>
                  <a:srgbClr val="3B3F42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3B3F42"/>
                </a:solidFill>
                <a:latin typeface="Times New Roman"/>
                <a:cs typeface="Times New Roman"/>
              </a:rPr>
              <a:t>xlabel='Price', ylabel='Count'&gt;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8619" y="426719"/>
            <a:ext cx="6783705" cy="9840595"/>
            <a:chOff x="388619" y="426719"/>
            <a:chExt cx="6783705" cy="9840595"/>
          </a:xfrm>
        </p:grpSpPr>
        <p:sp>
          <p:nvSpPr>
            <p:cNvPr id="8" name="object 8"/>
            <p:cNvSpPr/>
            <p:nvPr/>
          </p:nvSpPr>
          <p:spPr>
            <a:xfrm>
              <a:off x="388619" y="426719"/>
              <a:ext cx="6783705" cy="9840595"/>
            </a:xfrm>
            <a:custGeom>
              <a:avLst/>
              <a:gdLst/>
              <a:ahLst/>
              <a:cxnLst/>
              <a:rect l="l" t="t" r="r" b="b"/>
              <a:pathLst>
                <a:path w="6783704" h="9840595">
                  <a:moveTo>
                    <a:pt x="0" y="9143"/>
                  </a:moveTo>
                  <a:lnTo>
                    <a:pt x="6783324" y="9143"/>
                  </a:lnTo>
                </a:path>
                <a:path w="6783704" h="9840595">
                  <a:moveTo>
                    <a:pt x="0" y="9831323"/>
                  </a:moveTo>
                  <a:lnTo>
                    <a:pt x="6783324" y="9831323"/>
                  </a:lnTo>
                </a:path>
                <a:path w="6783704" h="9840595">
                  <a:moveTo>
                    <a:pt x="9143" y="0"/>
                  </a:moveTo>
                  <a:lnTo>
                    <a:pt x="9143" y="9840468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5" y="6067044"/>
              <a:ext cx="5258173" cy="39623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62800" y="445008"/>
              <a:ext cx="0" cy="9822180"/>
            </a:xfrm>
            <a:custGeom>
              <a:avLst/>
              <a:gdLst/>
              <a:ahLst/>
              <a:cxnLst/>
              <a:rect l="l" t="t" r="r" b="b"/>
              <a:pathLst>
                <a:path h="9822180">
                  <a:moveTo>
                    <a:pt x="0" y="0"/>
                  </a:moveTo>
                  <a:lnTo>
                    <a:pt x="0" y="982218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AI_PHASE 2_Submission.docx</dc:title>
  <dc:creator>jayasurya surya</dc:creator>
  <cp:lastModifiedBy>Karthi Keyan</cp:lastModifiedBy>
  <cp:revision>1</cp:revision>
  <dcterms:created xsi:type="dcterms:W3CDTF">2023-10-09T12:21:01Z</dcterms:created>
  <dcterms:modified xsi:type="dcterms:W3CDTF">2023-10-11T11:14:16Z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2023-10-07T00:00:00Z</vt:filetime>
  </property>
  <property fmtid="{D5CDD505-2E9C-101B-9397-08002B2CF9AE}" pid="3" name="LastSaved">
    <vt:filetime>2023-10-09T00:00:00Z</vt:filetime>
  </property>
</Properties>
</file>