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63" r:id="rId5"/>
    <p:sldId id="272" r:id="rId6"/>
    <p:sldId id="268" r:id="rId7"/>
    <p:sldId id="269" r:id="rId8"/>
    <p:sldId id="261" r:id="rId9"/>
    <p:sldId id="265" r:id="rId10"/>
    <p:sldId id="264" r:id="rId11"/>
    <p:sldId id="266" r:id="rId12"/>
    <p:sldId id="260" r:id="rId13"/>
    <p:sldId id="270" r:id="rId14"/>
    <p:sldId id="271" r:id="rId15"/>
    <p:sldId id="25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15212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Метод автоматического выявления неявно выраженных заимствований в научно-технических текстах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11152"/>
          </a:xfrm>
        </p:spPr>
        <p:txBody>
          <a:bodyPr>
            <a:normAutofit/>
          </a:bodyPr>
          <a:lstStyle/>
          <a:p>
            <a:pPr algn="r"/>
            <a:r>
              <a:rPr lang="ru-RU" sz="2000" b="1" dirty="0" smtClean="0">
                <a:solidFill>
                  <a:schemeClr val="tx1"/>
                </a:solidFill>
              </a:rPr>
              <a:t>Студент: </a:t>
            </a:r>
            <a:r>
              <a:rPr lang="ru-RU" sz="2000" dirty="0" smtClean="0">
                <a:solidFill>
                  <a:schemeClr val="tx1"/>
                </a:solidFill>
              </a:rPr>
              <a:t>Буянов Д. Р.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r"/>
            <a:r>
              <a:rPr lang="ru-RU" sz="2000" b="1" dirty="0" smtClean="0">
                <a:solidFill>
                  <a:schemeClr val="tx1"/>
                </a:solidFill>
              </a:rPr>
              <a:t>Группа</a:t>
            </a:r>
            <a:r>
              <a:rPr lang="ru-RU" sz="2000" b="1" dirty="0" smtClean="0">
                <a:solidFill>
                  <a:schemeClr val="tx1"/>
                </a:solidFill>
              </a:rPr>
              <a:t>: </a:t>
            </a:r>
            <a:r>
              <a:rPr lang="ru-RU" sz="2000" dirty="0" smtClean="0">
                <a:solidFill>
                  <a:schemeClr val="tx1"/>
                </a:solidFill>
              </a:rPr>
              <a:t>Б15-506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r"/>
            <a:r>
              <a:rPr lang="ru-RU" sz="2000" b="1" dirty="0" smtClean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dirty="0" smtClean="0">
                <a:solidFill>
                  <a:srgbClr val="92D050"/>
                </a:solidFill>
              </a:rPr>
              <a:t>к.т.н., доцент, Петров П.П.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sz="1700" b="1" dirty="0" smtClean="0">
                <a:solidFill>
                  <a:schemeClr val="tx1"/>
                </a:solidFill>
              </a:rPr>
              <a:t>Москва, 201</a:t>
            </a:r>
            <a:r>
              <a:rPr lang="en-US" sz="1700" b="1" dirty="0" smtClean="0">
                <a:solidFill>
                  <a:schemeClr val="tx1"/>
                </a:solidFill>
              </a:rPr>
              <a:t>7</a:t>
            </a:r>
            <a:r>
              <a:rPr lang="ru-RU" sz="1700" b="1" dirty="0" smtClean="0">
                <a:solidFill>
                  <a:schemeClr val="tx1"/>
                </a:solidFill>
              </a:rPr>
              <a:t> г.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692696"/>
            <a:ext cx="7772400" cy="154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/>
              <a:t>Федеральное </a:t>
            </a:r>
            <a:r>
              <a:rPr lang="ru-RU" sz="2000" b="1" dirty="0"/>
              <a:t>государственное автономное образовательное учреждение высшего образования</a:t>
            </a:r>
            <a:endParaRPr lang="ru-RU" sz="2000" dirty="0"/>
          </a:p>
          <a:p>
            <a:r>
              <a:rPr lang="ru-RU" sz="2000" b="1" dirty="0"/>
              <a:t> «Национальный исследовательский ядерный университет «МИФИ» (НИЯУ МИФИ)</a:t>
            </a:r>
            <a:endParaRPr lang="ru-RU" sz="2000" dirty="0"/>
          </a:p>
          <a:p>
            <a:endParaRPr lang="ru-RU" sz="2000" cap="all" dirty="0" smtClean="0"/>
          </a:p>
          <a:p>
            <a:r>
              <a:rPr lang="ru-RU" sz="2000" b="1" cap="all" dirty="0"/>
              <a:t>Институт </a:t>
            </a:r>
            <a:r>
              <a:rPr lang="ru-RU" sz="2000" b="1" cap="all" dirty="0" smtClean="0"/>
              <a:t>Интеллектуальных </a:t>
            </a:r>
            <a:r>
              <a:rPr lang="ru-RU" sz="2000" b="1" cap="all" dirty="0"/>
              <a:t>кибернетических </a:t>
            </a:r>
            <a:r>
              <a:rPr lang="ru-RU" sz="2000" b="1" cap="all" dirty="0" smtClean="0"/>
              <a:t>систем</a:t>
            </a:r>
            <a:r>
              <a:rPr lang="ru-RU" sz="2000" b="1" cap="all" dirty="0"/>
              <a:t>	</a:t>
            </a:r>
          </a:p>
          <a:p>
            <a:endParaRPr lang="ru-RU" sz="1800" b="1" cap="all" dirty="0" smtClean="0"/>
          </a:p>
          <a:p>
            <a:r>
              <a:rPr lang="ru-RU" sz="1800" b="1" cap="all" dirty="0" smtClean="0"/>
              <a:t>Кафедра кибернетики (№ 22)</a:t>
            </a:r>
          </a:p>
          <a:p>
            <a:endParaRPr lang="ru-RU" sz="2000" cap="all" dirty="0"/>
          </a:p>
          <a:p>
            <a:r>
              <a:rPr lang="ru-RU" sz="1600" b="1" cap="all" dirty="0" smtClean="0"/>
              <a:t>Направление подготовки 09.03.04 Программная инженерия</a:t>
            </a:r>
            <a:endParaRPr lang="ru-RU" sz="1600" b="1" cap="all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23472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Доклад</a:t>
            </a:r>
            <a:r>
              <a:rPr lang="ru-RU" dirty="0" smtClean="0"/>
              <a:t> </a:t>
            </a:r>
            <a:r>
              <a:rPr lang="ru-RU" dirty="0" smtClean="0"/>
              <a:t>бакалавра на </a:t>
            </a:r>
            <a:r>
              <a:rPr lang="ru-RU" dirty="0"/>
              <a:t>тему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6064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МИНИСТЕРСТВО  ОБРАЗОВАНИЯ  И  НАУКИ   РОССИЙСКОЙ  </a:t>
            </a:r>
            <a:r>
              <a:rPr lang="ru-RU" b="1" dirty="0" smtClean="0"/>
              <a:t>ФЕДЕРАЦИИ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39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0"/>
            <a:ext cx="7488832" cy="6206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Результаты проектирования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1-3 слайда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Архитектура системы, диаграммы компонентов и классов…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44624"/>
            <a:ext cx="7488832" cy="57606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Результаты реализации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rgbClr val="92D050"/>
                </a:solidFill>
              </a:rPr>
              <a:t>1-3 слайда</a:t>
            </a:r>
          </a:p>
          <a:p>
            <a:r>
              <a:rPr lang="ru-RU" sz="1800" dirty="0" smtClean="0">
                <a:solidFill>
                  <a:srgbClr val="92D050"/>
                </a:solidFill>
              </a:rPr>
              <a:t>Обоснование и выбор инструментальных средств реализации (исп. платформы, </a:t>
            </a:r>
            <a:r>
              <a:rPr lang="ru-RU" sz="1800" dirty="0" err="1" smtClean="0">
                <a:solidFill>
                  <a:srgbClr val="92D050"/>
                </a:solidFill>
              </a:rPr>
              <a:t>фреймворки</a:t>
            </a:r>
            <a:r>
              <a:rPr lang="ru-RU" sz="1800" dirty="0" smtClean="0">
                <a:solidFill>
                  <a:srgbClr val="92D050"/>
                </a:solidFill>
              </a:rPr>
              <a:t>, библиотеки и т.п., если соответствующего выбора не выполнялось в анализе)</a:t>
            </a:r>
          </a:p>
          <a:p>
            <a:r>
              <a:rPr lang="ru-RU" sz="1800" dirty="0" smtClean="0">
                <a:solidFill>
                  <a:srgbClr val="92D050"/>
                </a:solidFill>
              </a:rPr>
              <a:t>Описание основных сценариев использования</a:t>
            </a:r>
          </a:p>
          <a:p>
            <a:r>
              <a:rPr lang="ru-RU" sz="1800" dirty="0">
                <a:solidFill>
                  <a:srgbClr val="92D050"/>
                </a:solidFill>
              </a:rPr>
              <a:t>Скриншоты разработанного приложения</a:t>
            </a:r>
          </a:p>
          <a:p>
            <a:r>
              <a:rPr lang="ru-RU" sz="1800" dirty="0" smtClean="0">
                <a:solidFill>
                  <a:srgbClr val="92D050"/>
                </a:solidFill>
              </a:rPr>
              <a:t>Сравнение полученной реализации с известными аналогами</a:t>
            </a:r>
          </a:p>
          <a:p>
            <a:r>
              <a:rPr lang="ru-RU" sz="1800" dirty="0" smtClean="0">
                <a:solidFill>
                  <a:srgbClr val="92D050"/>
                </a:solidFill>
              </a:rPr>
              <a:t>Описание методики тестирования (в </a:t>
            </a:r>
            <a:r>
              <a:rPr lang="ru-RU" sz="1800" dirty="0" err="1" smtClean="0">
                <a:solidFill>
                  <a:srgbClr val="92D050"/>
                </a:solidFill>
              </a:rPr>
              <a:t>т.ч</a:t>
            </a:r>
            <a:r>
              <a:rPr lang="ru-RU" sz="1800" dirty="0" smtClean="0">
                <a:solidFill>
                  <a:srgbClr val="92D050"/>
                </a:solidFill>
              </a:rPr>
              <a:t>. тест-план, либо фрагменты), результаты тестирования в соответствии с методикой – в табличном виде, в виде графиков</a:t>
            </a:r>
          </a:p>
        </p:txBody>
      </p:sp>
    </p:spTree>
    <p:extLst>
      <p:ext uri="{BB962C8B-B14F-4D97-AF65-F5344CB8AC3E}">
        <p14:creationId xmlns:p14="http://schemas.microsoft.com/office/powerpoint/2010/main" val="319353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44624"/>
            <a:ext cx="7560840" cy="5760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Апробация результатов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1 слайд при наличии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По теме работы опубликовано: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… статей в журналах рекомендованных ВАК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… статей в журналах, индексированных РИНЦ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… статей в журналах, индексированных </a:t>
            </a:r>
            <a:r>
              <a:rPr lang="en-US" dirty="0" smtClean="0">
                <a:solidFill>
                  <a:srgbClr val="92D050"/>
                </a:solidFill>
              </a:rPr>
              <a:t>SCOPUS, Web of Science …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Получены патенты, акты о внедрении ….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9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0"/>
            <a:ext cx="7488832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1 слайд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rgbClr val="92D050"/>
                </a:solidFill>
              </a:rPr>
              <a:t>Попунктно</a:t>
            </a:r>
            <a:r>
              <a:rPr lang="ru-RU" dirty="0" smtClean="0">
                <a:solidFill>
                  <a:srgbClr val="92D050"/>
                </a:solidFill>
              </a:rPr>
              <a:t> – полученные результаты: это множество должно содержать результаты решения поставленных задач в качестве подмножества</a:t>
            </a:r>
          </a:p>
        </p:txBody>
      </p:sp>
    </p:spTree>
    <p:extLst>
      <p:ext uri="{BB962C8B-B14F-4D97-AF65-F5344CB8AC3E}">
        <p14:creationId xmlns:p14="http://schemas.microsoft.com/office/powerpoint/2010/main" val="176330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44624"/>
            <a:ext cx="7488832" cy="5760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использованные источники</a:t>
            </a:r>
          </a:p>
          <a:p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1 слайд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Студент должен быть готов ответить перед комиссией на вопросы: как и зачем был использован тот или иной источников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6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000" b="1" dirty="0" smtClean="0"/>
          </a:p>
          <a:p>
            <a:pPr marL="0" indent="0" algn="ctr">
              <a:buNone/>
            </a:pPr>
            <a:endParaRPr lang="ru-RU" sz="4000" b="1" dirty="0"/>
          </a:p>
          <a:p>
            <a:pPr marL="0" indent="0" algn="ctr">
              <a:buNone/>
            </a:pPr>
            <a:r>
              <a:rPr lang="ru-RU" sz="4400" b="1" dirty="0" smtClean="0"/>
              <a:t>Спасибо за внимание!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84461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19256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Реферат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solidFill>
                  <a:srgbClr val="92D050"/>
                </a:solidFill>
              </a:rPr>
              <a:t>1 слайд</a:t>
            </a:r>
            <a:endParaRPr lang="ru-RU" sz="26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sz="2600" dirty="0" smtClean="0">
                <a:solidFill>
                  <a:srgbClr val="92D050"/>
                </a:solidFill>
              </a:rPr>
              <a:t>Количественные характеристики – структура работы, количество страниц, таблиц и рисунков, объём кода</a:t>
            </a:r>
            <a:endParaRPr lang="en-US" sz="26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sz="2600" u="sng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sz="2600" u="sng" dirty="0" smtClean="0">
                <a:solidFill>
                  <a:srgbClr val="92D050"/>
                </a:solidFill>
              </a:rPr>
              <a:t>Указание к оформлению презентации</a:t>
            </a:r>
          </a:p>
          <a:p>
            <a:pPr marL="0" indent="0">
              <a:buNone/>
            </a:pPr>
            <a:r>
              <a:rPr lang="ru-RU" sz="2600" i="1" dirty="0" smtClean="0">
                <a:solidFill>
                  <a:srgbClr val="92D050"/>
                </a:solidFill>
              </a:rPr>
              <a:t>Зеленый текст – то, что требуется заменить, черный текст – неизменяемая информация</a:t>
            </a:r>
          </a:p>
          <a:p>
            <a:pPr marL="0" indent="0">
              <a:buNone/>
            </a:pPr>
            <a:r>
              <a:rPr lang="ru-RU" sz="2600" i="1" dirty="0" smtClean="0">
                <a:solidFill>
                  <a:srgbClr val="92D050"/>
                </a:solidFill>
              </a:rPr>
              <a:t>Доклад – 10 минут, слайды должны оказывать визуальную поддержку доклада, число слайдов на каждую тему зависит от доклада (число слайдов в минуту должно быть постоянным)</a:t>
            </a:r>
            <a:endParaRPr lang="ru-RU" sz="2600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ru-RU" dirty="0" smtClean="0"/>
              <a:t>Заимствования в работах недобросовестных авторов является огромной проблемой, влияющей на качество образования и науки в стране</a:t>
            </a:r>
          </a:p>
          <a:p>
            <a:r>
              <a:rPr lang="ru-RU" dirty="0" smtClean="0"/>
              <a:t>Плагиатом является любое использование чужих идей и высказываний без должной отсылки к источнику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4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Плагиат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Плагиат может осуществляться в 2-ух видах</a:t>
            </a:r>
            <a:r>
              <a:rPr lang="en-US" dirty="0" smtClean="0">
                <a:solidFill>
                  <a:srgbClr val="92D050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92D050"/>
                </a:solidFill>
              </a:rPr>
              <a:t>Дословное изложение чужого текста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92D050"/>
                </a:solidFill>
              </a:rPr>
              <a:t>Парафраза-изложение чужого текста с заменой слов и выражений без изменения содержания заимствованного текста.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Выявление второго вида заимствований является более сложной задачей по сравнению с первым.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Обзор существующих моделей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Векторная модель</a:t>
            </a:r>
          </a:p>
          <a:p>
            <a:r>
              <a:rPr lang="ru-RU" dirty="0" smtClean="0"/>
              <a:t>Метод, основанный на вычислении сигнатур</a:t>
            </a:r>
          </a:p>
          <a:p>
            <a:r>
              <a:rPr lang="ru-RU" dirty="0" smtClean="0"/>
              <a:t>Метод </a:t>
            </a:r>
            <a:r>
              <a:rPr lang="ru-RU" dirty="0" err="1" smtClean="0"/>
              <a:t>шинглов</a:t>
            </a:r>
            <a:endParaRPr lang="ru-RU" dirty="0" smtClean="0"/>
          </a:p>
          <a:p>
            <a:r>
              <a:rPr lang="ru-RU" smtClean="0"/>
              <a:t>Семантические методы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57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Результаты анализа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1-3 слайда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08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Задачи ВКР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1 слайд</a:t>
            </a:r>
            <a:endParaRPr lang="ru-RU" dirty="0">
              <a:solidFill>
                <a:srgbClr val="92D050"/>
              </a:solidFill>
            </a:endParaRPr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25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579296" cy="6206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Результаты моделирования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1-3 слайда</a:t>
            </a:r>
          </a:p>
          <a:p>
            <a:pPr marL="0" indent="0">
              <a:buNone/>
            </a:pP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Модели взаимодействия пользователей с системой, диаграммы </a:t>
            </a:r>
            <a:r>
              <a:rPr lang="en-US" dirty="0" smtClean="0">
                <a:solidFill>
                  <a:srgbClr val="92D050"/>
                </a:solidFill>
              </a:rPr>
              <a:t>Use Case</a:t>
            </a:r>
            <a:r>
              <a:rPr lang="ru-RU" dirty="0" smtClean="0">
                <a:solidFill>
                  <a:srgbClr val="92D050"/>
                </a:solidFill>
              </a:rPr>
              <a:t>, схемы алгоритмов, </a:t>
            </a:r>
            <a:r>
              <a:rPr lang="en-US" dirty="0" smtClean="0">
                <a:solidFill>
                  <a:srgbClr val="92D050"/>
                </a:solidFill>
              </a:rPr>
              <a:t>IDEFX</a:t>
            </a:r>
            <a:r>
              <a:rPr lang="ru-RU" dirty="0" smtClean="0">
                <a:solidFill>
                  <a:srgbClr val="92D050"/>
                </a:solidFill>
              </a:rPr>
              <a:t>…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15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0"/>
            <a:ext cx="7560840" cy="62068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Список требований к программной разработке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1-3 слайда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Системные, функциональные, пользовательские требования…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17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436</Words>
  <Application>Microsoft Office PowerPoint</Application>
  <PresentationFormat>Экран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Метод автоматического выявления неявно выраженных заимствований в научно-технических текстах</vt:lpstr>
      <vt:lpstr>Реферат</vt:lpstr>
      <vt:lpstr>Актуальность работы</vt:lpstr>
      <vt:lpstr>Плагиат</vt:lpstr>
      <vt:lpstr>Обзор существующих моделей</vt:lpstr>
      <vt:lpstr>Результаты анализа</vt:lpstr>
      <vt:lpstr>Задачи ВКР</vt:lpstr>
      <vt:lpstr>Результаты моделирования</vt:lpstr>
      <vt:lpstr>Список требований к программной разработке</vt:lpstr>
      <vt:lpstr>Результаты проектирования</vt:lpstr>
      <vt:lpstr>Результаты реализации</vt:lpstr>
      <vt:lpstr>Апробация результатов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Дмитрий</cp:lastModifiedBy>
  <cp:revision>12</cp:revision>
  <dcterms:created xsi:type="dcterms:W3CDTF">2016-05-17T12:54:00Z</dcterms:created>
  <dcterms:modified xsi:type="dcterms:W3CDTF">2018-02-18T19:36:40Z</dcterms:modified>
</cp:coreProperties>
</file>