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67" r:id="rId5"/>
    <p:sldId id="263" r:id="rId6"/>
    <p:sldId id="275" r:id="rId7"/>
    <p:sldId id="276" r:id="rId8"/>
    <p:sldId id="272" r:id="rId9"/>
    <p:sldId id="268" r:id="rId10"/>
    <p:sldId id="269" r:id="rId11"/>
    <p:sldId id="261" r:id="rId12"/>
    <p:sldId id="278" r:id="rId13"/>
    <p:sldId id="279" r:id="rId14"/>
    <p:sldId id="280" r:id="rId15"/>
    <p:sldId id="277" r:id="rId16"/>
    <p:sldId id="265" r:id="rId17"/>
    <p:sldId id="258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152128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Метод автоматического выявления неявно выраженных заимствований в научно-технических текстах</a:t>
            </a:r>
            <a:endParaRPr lang="ru-RU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711152"/>
          </a:xfrm>
        </p:spPr>
        <p:txBody>
          <a:bodyPr>
            <a:normAutofit/>
          </a:bodyPr>
          <a:lstStyle/>
          <a:p>
            <a:pPr algn="r"/>
            <a:r>
              <a:rPr lang="ru-RU" sz="2000" b="1" dirty="0" smtClean="0">
                <a:solidFill>
                  <a:schemeClr val="tx1"/>
                </a:solidFill>
              </a:rPr>
              <a:t>Студент: </a:t>
            </a:r>
            <a:r>
              <a:rPr lang="ru-RU" sz="2000" dirty="0" smtClean="0">
                <a:solidFill>
                  <a:schemeClr val="tx1"/>
                </a:solidFill>
              </a:rPr>
              <a:t>Буянов Д. Р.</a:t>
            </a:r>
          </a:p>
          <a:p>
            <a:pPr algn="r"/>
            <a:r>
              <a:rPr lang="ru-RU" sz="2000" b="1" dirty="0" smtClean="0">
                <a:solidFill>
                  <a:schemeClr val="tx1"/>
                </a:solidFill>
              </a:rPr>
              <a:t>Группа: </a:t>
            </a:r>
            <a:r>
              <a:rPr lang="ru-RU" sz="2000" dirty="0" smtClean="0">
                <a:solidFill>
                  <a:schemeClr val="tx1"/>
                </a:solidFill>
              </a:rPr>
              <a:t>Б15-506</a:t>
            </a:r>
          </a:p>
          <a:p>
            <a:pPr algn="r"/>
            <a:r>
              <a:rPr lang="ru-RU" sz="2000" b="1" dirty="0" smtClean="0">
                <a:solidFill>
                  <a:schemeClr val="tx1"/>
                </a:solidFill>
              </a:rPr>
              <a:t>Научный руководитель: </a:t>
            </a:r>
            <a:r>
              <a:rPr lang="ru-RU" sz="2000" dirty="0" smtClean="0">
                <a:solidFill>
                  <a:schemeClr val="tx1"/>
                </a:solidFill>
              </a:rPr>
              <a:t>д.т.н., профессор Рыбина Г.В.</a:t>
            </a: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sz="1700" b="1" dirty="0" smtClean="0">
                <a:solidFill>
                  <a:schemeClr val="tx1"/>
                </a:solidFill>
              </a:rPr>
              <a:t>Москва, 201</a:t>
            </a:r>
            <a:r>
              <a:rPr lang="ru-RU" sz="1700" b="1" dirty="0">
                <a:solidFill>
                  <a:schemeClr val="tx1"/>
                </a:solidFill>
              </a:rPr>
              <a:t>8</a:t>
            </a:r>
            <a:r>
              <a:rPr lang="ru-RU" sz="1700" b="1" dirty="0" smtClean="0">
                <a:solidFill>
                  <a:schemeClr val="tx1"/>
                </a:solidFill>
              </a:rPr>
              <a:t> г.</a:t>
            </a:r>
          </a:p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3568" y="692696"/>
            <a:ext cx="7772400" cy="154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 smtClean="0"/>
              <a:t>Федеральное </a:t>
            </a:r>
            <a:r>
              <a:rPr lang="ru-RU" sz="2000" b="1" dirty="0"/>
              <a:t>государственное автономное образовательное учреждение высшего образования</a:t>
            </a:r>
            <a:endParaRPr lang="ru-RU" sz="2000" dirty="0"/>
          </a:p>
          <a:p>
            <a:r>
              <a:rPr lang="ru-RU" sz="2000" b="1" dirty="0"/>
              <a:t> «Национальный исследовательский ядерный университет «МИФИ» (НИЯУ МИФИ)</a:t>
            </a:r>
            <a:endParaRPr lang="ru-RU" sz="2000" dirty="0"/>
          </a:p>
          <a:p>
            <a:endParaRPr lang="ru-RU" sz="2000" cap="all" dirty="0" smtClean="0"/>
          </a:p>
          <a:p>
            <a:r>
              <a:rPr lang="ru-RU" sz="2000" b="1" cap="all" dirty="0"/>
              <a:t>Институт </a:t>
            </a:r>
            <a:r>
              <a:rPr lang="ru-RU" sz="2000" b="1" cap="all" dirty="0" smtClean="0"/>
              <a:t>Интеллектуальных </a:t>
            </a:r>
            <a:r>
              <a:rPr lang="ru-RU" sz="2000" b="1" cap="all" dirty="0"/>
              <a:t>кибернетических </a:t>
            </a:r>
            <a:r>
              <a:rPr lang="ru-RU" sz="2000" b="1" cap="all" dirty="0" smtClean="0"/>
              <a:t>систем</a:t>
            </a:r>
            <a:r>
              <a:rPr lang="ru-RU" sz="2000" b="1" cap="all" dirty="0"/>
              <a:t>	</a:t>
            </a:r>
          </a:p>
          <a:p>
            <a:endParaRPr lang="ru-RU" sz="1800" b="1" cap="all" dirty="0" smtClean="0"/>
          </a:p>
          <a:p>
            <a:r>
              <a:rPr lang="ru-RU" sz="1800" b="1" cap="all" dirty="0" smtClean="0"/>
              <a:t>Кафедра кибернетики (№ 22)</a:t>
            </a:r>
          </a:p>
          <a:p>
            <a:endParaRPr lang="ru-RU" sz="2000" cap="all" dirty="0"/>
          </a:p>
          <a:p>
            <a:r>
              <a:rPr lang="ru-RU" sz="1600" b="1" cap="all" dirty="0" smtClean="0"/>
              <a:t>Направление подготовки 09.03.04 Программная инженерия</a:t>
            </a:r>
            <a:endParaRPr lang="ru-RU" sz="1600" b="1" cap="all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2234729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Доклад бакалавра на </a:t>
            </a:r>
            <a:r>
              <a:rPr lang="ru-RU" dirty="0"/>
              <a:t>тему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260648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МИНИСТЕРСТВО  ОБРАЗОВАНИЯ  И  НАУКИ   РОССИЙСКОЙ  </a:t>
            </a:r>
            <a:r>
              <a:rPr lang="ru-RU" b="1" dirty="0" smtClean="0"/>
              <a:t>ФЕДЕРАЦИИ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39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Смысловое представление текста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Понятия – основа смысловых единиц более высокого уровня</a:t>
            </a:r>
          </a:p>
          <a:p>
            <a:pPr marL="0" indent="0">
              <a:buNone/>
            </a:pPr>
            <a:r>
              <a:rPr lang="ru-RU" dirty="0" smtClean="0"/>
              <a:t>Предложения – основа формирования сверхфразовых единств, которые представляются в виде последовательностей связного текста.</a:t>
            </a:r>
          </a:p>
          <a:p>
            <a:pPr marL="0" indent="0">
              <a:buNone/>
            </a:pPr>
            <a:r>
              <a:rPr lang="ru-RU" dirty="0" smtClean="0"/>
              <a:t>Локальная связность текста – смысловая связь конкретного понятия и его контекстного окружения</a:t>
            </a:r>
          </a:p>
          <a:p>
            <a:pPr marL="0" indent="0">
              <a:buNone/>
            </a:pPr>
            <a:r>
              <a:rPr lang="ru-RU" dirty="0" smtClean="0"/>
              <a:t>Глобальная связность текста – смысловая связь совокупности понятий текста или его фрагмента, расположенных в определённом порядке.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125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579296" cy="620688"/>
          </a:xfrm>
        </p:spPr>
        <p:txBody>
          <a:bodyPr>
            <a:normAutofit fontScale="90000"/>
          </a:bodyPr>
          <a:lstStyle/>
          <a:p>
            <a:endParaRPr lang="ru-RU" dirty="0">
              <a:solidFill>
                <a:srgbClr val="92D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Сопоставление смыслового содержания текста должно удовлетворять следующим условиям</a:t>
            </a:r>
            <a:r>
              <a:rPr lang="en-US" dirty="0" smtClean="0"/>
              <a:t>:</a:t>
            </a:r>
          </a:p>
          <a:p>
            <a:pPr marL="514350" indent="-514350">
              <a:buAutoNum type="arabicPeriod"/>
            </a:pPr>
            <a:r>
              <a:rPr lang="ru-RU" dirty="0" smtClean="0"/>
              <a:t>В двух текстах должна быть пересекающаяся совокупность наименований понятий.</a:t>
            </a:r>
          </a:p>
          <a:p>
            <a:pPr marL="514350" indent="-514350">
              <a:buAutoNum type="arabicPeriod"/>
            </a:pPr>
            <a:r>
              <a:rPr lang="ru-RU" dirty="0" smtClean="0"/>
              <a:t>В двух текстах должно быть фрагменты, в которых концентрация пересекающихся наименований понятий превышает пороговое значение</a:t>
            </a:r>
          </a:p>
          <a:p>
            <a:pPr marL="514350" indent="-514350">
              <a:buAutoNum type="arabicPeriod"/>
            </a:pPr>
            <a:r>
              <a:rPr lang="ru-RU" dirty="0" smtClean="0"/>
              <a:t>Фрагменты текстов должны быть сходны по составу наименований понятий и порядку их следований</a:t>
            </a:r>
            <a:endParaRPr lang="ru-RU" dirty="0"/>
          </a:p>
          <a:p>
            <a:pPr marL="0" indent="0">
              <a:buNone/>
            </a:pPr>
            <a:endParaRPr lang="ru-RU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915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0736" y="-171400"/>
            <a:ext cx="8229600" cy="1143000"/>
          </a:xfrm>
        </p:spPr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Формализованное описание документа = концептуальный образ документа (КОД)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КОД = </a:t>
            </a:r>
            <a:r>
              <a:rPr lang="en-US" dirty="0" smtClean="0"/>
              <a:t>{</a:t>
            </a:r>
            <a:r>
              <a:rPr lang="ru-RU" dirty="0" smtClean="0"/>
              <a:t>Н</a:t>
            </a:r>
            <a:r>
              <a:rPr lang="ru-RU" dirty="0"/>
              <a:t>П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 | </a:t>
            </a:r>
            <a:r>
              <a:rPr lang="en-US" dirty="0" err="1" smtClean="0"/>
              <a:t>i</a:t>
            </a:r>
            <a:r>
              <a:rPr lang="en-US" dirty="0" smtClean="0">
                <a:sym typeface="Symbol" panose="05050102010706020507" pitchFamily="18" charset="2"/>
              </a:rPr>
              <a:t>[1,n</a:t>
            </a:r>
            <a:r>
              <a:rPr lang="ru-RU" baseline="-25000" dirty="0" smtClean="0">
                <a:sym typeface="Symbol" panose="05050102010706020507" pitchFamily="18" charset="2"/>
              </a:rPr>
              <a:t>НП</a:t>
            </a:r>
            <a:r>
              <a:rPr lang="ru-RU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]}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n</a:t>
            </a:r>
            <a:r>
              <a:rPr lang="ru-RU" baseline="-25000" dirty="0" smtClean="0">
                <a:sym typeface="Symbol" panose="05050102010706020507" pitchFamily="18" charset="2"/>
              </a:rPr>
              <a:t>НП</a:t>
            </a:r>
            <a:r>
              <a:rPr lang="ru-RU" dirty="0" smtClean="0">
                <a:sym typeface="Symbol" panose="05050102010706020507" pitchFamily="18" charset="2"/>
              </a:rPr>
              <a:t> – количество элементов в концептуальном образе документа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	</a:t>
            </a:r>
            <a:r>
              <a:rPr lang="ru-RU" dirty="0" smtClean="0">
                <a:sym typeface="Symbol" panose="05050102010706020507" pitchFamily="18" charset="2"/>
              </a:rPr>
              <a:t>НП</a:t>
            </a:r>
            <a:r>
              <a:rPr lang="en-US" baseline="-25000" dirty="0" err="1" smtClean="0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ru-RU" dirty="0" smtClean="0">
                <a:sym typeface="Symbol" panose="05050102010706020507" pitchFamily="18" charset="2"/>
              </a:rPr>
              <a:t>= (ННПС</a:t>
            </a:r>
            <a:r>
              <a:rPr lang="en-US" baseline="-25000" dirty="0" err="1" smtClean="0">
                <a:sym typeface="Symbol" panose="05050102010706020507" pitchFamily="18" charset="2"/>
              </a:rPr>
              <a:t>i</a:t>
            </a:r>
            <a:r>
              <a:rPr lang="en-US" baseline="-25000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 , </a:t>
            </a:r>
            <a:r>
              <a:rPr lang="ru-RU" dirty="0" err="1" smtClean="0">
                <a:sym typeface="Symbol" panose="05050102010706020507" pitchFamily="18" charset="2"/>
              </a:rPr>
              <a:t>Адр</a:t>
            </a:r>
            <a:r>
              <a:rPr lang="en-US" baseline="-25000" dirty="0" err="1" smtClean="0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 )</a:t>
            </a:r>
          </a:p>
          <a:p>
            <a:pPr marL="0" indent="0">
              <a:buNone/>
            </a:pPr>
            <a:r>
              <a:rPr lang="ru-RU" dirty="0">
                <a:sym typeface="Symbol" panose="05050102010706020507" pitchFamily="18" charset="2"/>
              </a:rPr>
              <a:t>НП</a:t>
            </a:r>
            <a:r>
              <a:rPr lang="en-US" baseline="-25000" dirty="0" err="1" smtClean="0">
                <a:sym typeface="Symbol" panose="05050102010706020507" pitchFamily="18" charset="2"/>
              </a:rPr>
              <a:t>i</a:t>
            </a:r>
            <a:r>
              <a:rPr lang="en-US" baseline="-25000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 - </a:t>
            </a:r>
            <a:r>
              <a:rPr lang="ru-RU" dirty="0" smtClean="0">
                <a:sym typeface="Symbol" panose="05050102010706020507" pitchFamily="18" charset="2"/>
              </a:rPr>
              <a:t>информация об </a:t>
            </a:r>
            <a:r>
              <a:rPr lang="en-US" dirty="0" err="1" smtClean="0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-</a:t>
            </a:r>
            <a:r>
              <a:rPr lang="ru-RU" dirty="0" smtClean="0">
                <a:sym typeface="Symbol" panose="05050102010706020507" pitchFamily="18" charset="2"/>
              </a:rPr>
              <a:t>ом наименовании понятия</a:t>
            </a:r>
          </a:p>
          <a:p>
            <a:pPr marL="0" indent="0">
              <a:buNone/>
            </a:pPr>
            <a:r>
              <a:rPr lang="ru-RU" dirty="0">
                <a:sym typeface="Symbol" panose="05050102010706020507" pitchFamily="18" charset="2"/>
              </a:rPr>
              <a:t>ННПС</a:t>
            </a:r>
            <a:r>
              <a:rPr lang="en-US" baseline="-25000" dirty="0" err="1" smtClean="0">
                <a:sym typeface="Symbol" panose="05050102010706020507" pitchFamily="18" charset="2"/>
              </a:rPr>
              <a:t>i</a:t>
            </a:r>
            <a:r>
              <a:rPr lang="ru-RU" baseline="-25000" dirty="0" smtClean="0">
                <a:sym typeface="Symbol" panose="05050102010706020507" pitchFamily="18" charset="2"/>
              </a:rPr>
              <a:t> </a:t>
            </a:r>
            <a:r>
              <a:rPr lang="ru-RU" dirty="0" smtClean="0">
                <a:sym typeface="Symbol" panose="05050102010706020507" pitchFamily="18" charset="2"/>
              </a:rPr>
              <a:t> - номер наименования понятия в словаре УФПНП (унифицированные формализованные представления наименований понятий)</a:t>
            </a:r>
          </a:p>
          <a:p>
            <a:pPr marL="0" indent="0">
              <a:buNone/>
            </a:pPr>
            <a:r>
              <a:rPr lang="ru-RU" dirty="0" err="1" smtClean="0">
                <a:sym typeface="Symbol" panose="05050102010706020507" pitchFamily="18" charset="2"/>
              </a:rPr>
              <a:t>Адр</a:t>
            </a:r>
            <a:r>
              <a:rPr lang="en-US" baseline="-25000" dirty="0" err="1" smtClean="0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 –</a:t>
            </a:r>
            <a:r>
              <a:rPr lang="ru-RU" dirty="0" smtClean="0">
                <a:sym typeface="Symbol" panose="05050102010706020507" pitchFamily="18" charset="2"/>
              </a:rPr>
              <a:t>Информация о местоположении наименования понятия в тексте</a:t>
            </a:r>
          </a:p>
          <a:p>
            <a:pPr marL="0" indent="0">
              <a:buNone/>
            </a:pPr>
            <a:r>
              <a:rPr lang="ru-RU" dirty="0" smtClean="0">
                <a:sym typeface="Symbol" panose="05050102010706020507" pitchFamily="18" charset="2"/>
              </a:rPr>
              <a:t>Код(Д) – функция получения кода, аргументом которой является текст </a:t>
            </a:r>
            <a:r>
              <a:rPr lang="ru-RU" dirty="0" smtClean="0">
                <a:sym typeface="Symbol" panose="05050102010706020507" pitchFamily="18" charset="2"/>
              </a:rPr>
              <a:t>документа</a:t>
            </a:r>
          </a:p>
          <a:p>
            <a:pPr marL="0" indent="0">
              <a:buNone/>
            </a:pPr>
            <a:endParaRPr lang="ru-RU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 smtClean="0">
              <a:sym typeface="Symbol" panose="05050102010706020507" pitchFamily="18" charset="2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760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171400"/>
            <a:ext cx="8229600" cy="1143000"/>
          </a:xfrm>
        </p:spPr>
        <p:txBody>
          <a:bodyPr/>
          <a:lstStyle/>
          <a:p>
            <a:r>
              <a:rPr lang="ru-RU" dirty="0" smtClean="0"/>
              <a:t>1 Этап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Далее сопоставляются КОД анализируемого текста(</a:t>
            </a:r>
            <a:r>
              <a:rPr lang="ru-RU" dirty="0" err="1" smtClean="0"/>
              <a:t>КОД</a:t>
            </a:r>
            <a:r>
              <a:rPr lang="ru-RU" baseline="-25000" dirty="0" err="1" smtClean="0"/>
              <a:t>р</a:t>
            </a:r>
            <a:r>
              <a:rPr lang="ru-RU" baseline="-25000" dirty="0" smtClean="0"/>
              <a:t> </a:t>
            </a:r>
            <a:r>
              <a:rPr lang="ru-RU" dirty="0"/>
              <a:t> </a:t>
            </a:r>
            <a:r>
              <a:rPr lang="ru-RU" dirty="0" smtClean="0"/>
              <a:t>) с </a:t>
            </a:r>
            <a:r>
              <a:rPr lang="ru-RU" dirty="0" err="1" smtClean="0"/>
              <a:t>КОДами</a:t>
            </a:r>
            <a:r>
              <a:rPr lang="ru-RU" dirty="0" smtClean="0"/>
              <a:t> документов(</a:t>
            </a:r>
            <a:r>
              <a:rPr lang="ru-RU" dirty="0" err="1" smtClean="0"/>
              <a:t>КОД</a:t>
            </a:r>
            <a:r>
              <a:rPr lang="ru-RU" baseline="-25000" dirty="0" err="1" smtClean="0"/>
              <a:t>д</a:t>
            </a:r>
            <a:r>
              <a:rPr lang="ru-RU" baseline="-25000" dirty="0" smtClean="0"/>
              <a:t> </a:t>
            </a:r>
            <a:r>
              <a:rPr lang="ru-RU" dirty="0" smtClean="0"/>
              <a:t> ) в массиве. После этого формируется массив документов для которых размерность </a:t>
            </a:r>
            <a:r>
              <a:rPr lang="ru-RU" dirty="0" err="1" smtClean="0"/>
              <a:t>КОДа</a:t>
            </a:r>
            <a:r>
              <a:rPr lang="ru-RU" dirty="0" smtClean="0"/>
              <a:t>, полученный при пересечении </a:t>
            </a:r>
            <a:r>
              <a:rPr lang="ru-RU" dirty="0" err="1" smtClean="0"/>
              <a:t>КОД</a:t>
            </a:r>
            <a:r>
              <a:rPr lang="ru-RU" baseline="-25000" dirty="0" err="1" smtClean="0"/>
              <a:t>р</a:t>
            </a:r>
            <a:r>
              <a:rPr lang="ru-RU" baseline="-25000" dirty="0"/>
              <a:t> </a:t>
            </a:r>
            <a:r>
              <a:rPr lang="ru-RU" dirty="0" smtClean="0"/>
              <a:t> и </a:t>
            </a:r>
            <a:r>
              <a:rPr lang="ru-RU" dirty="0" err="1" smtClean="0"/>
              <a:t>КОД</a:t>
            </a:r>
            <a:r>
              <a:rPr lang="ru-RU" baseline="-25000" dirty="0" err="1" smtClean="0"/>
              <a:t>д</a:t>
            </a:r>
            <a:r>
              <a:rPr lang="ru-RU" dirty="0" smtClean="0"/>
              <a:t> больше коэффициента, соответствующего необходимому минимальному числу пересекающихся понятий в текстах документа.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142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171400"/>
            <a:ext cx="8229600" cy="1143000"/>
          </a:xfrm>
        </p:spPr>
        <p:txBody>
          <a:bodyPr/>
          <a:lstStyle/>
          <a:p>
            <a:r>
              <a:rPr lang="ru-RU" dirty="0" smtClean="0"/>
              <a:t>2 Этап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Необходимо в каждом документе, выявленного подмножества документов, определить фрагменты текстов, близкие по смыслу. Для этого фрагменты тексты автоматически выделяются путем его разбиения на всевозможные отрезки текста различной длины.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1584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2440" y="-243408"/>
            <a:ext cx="8229600" cy="1143000"/>
          </a:xfrm>
        </p:spPr>
        <p:txBody>
          <a:bodyPr/>
          <a:lstStyle/>
          <a:p>
            <a:r>
              <a:rPr lang="ru-RU" dirty="0" smtClean="0"/>
              <a:t>Оценка эффективности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Количество тестовой документации</a:t>
            </a:r>
            <a:r>
              <a:rPr lang="en-US" dirty="0" smtClean="0"/>
              <a:t>: </a:t>
            </a:r>
            <a:r>
              <a:rPr lang="ru-RU" dirty="0" smtClean="0"/>
              <a:t>5398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600200"/>
            <a:ext cx="4099560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/>
              <a:t>                            </a:t>
            </a:r>
            <a:r>
              <a:rPr lang="ru-RU" b="1" dirty="0" smtClean="0">
                <a:solidFill>
                  <a:schemeClr val="tx1"/>
                </a:solidFill>
              </a:rPr>
              <a:t>Полнота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2032248"/>
            <a:ext cx="2242592" cy="604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Метод ВНВЗ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699792" y="2032248"/>
            <a:ext cx="1856968" cy="6119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Метод «</a:t>
            </a:r>
            <a:r>
              <a:rPr lang="ru-RU" dirty="0" err="1" smtClean="0"/>
              <a:t>шинглов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57200" y="2636912"/>
            <a:ext cx="2242592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0.73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699792" y="2636912"/>
            <a:ext cx="1856968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0.45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556760" y="1600201"/>
            <a:ext cx="4130040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Точность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556760" y="2032248"/>
            <a:ext cx="2103472" cy="604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Метод ВНВЗ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660232" y="2032247"/>
            <a:ext cx="2026568" cy="604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Метод «</a:t>
            </a:r>
            <a:r>
              <a:rPr lang="ru-RU" dirty="0" err="1" smtClean="0"/>
              <a:t>шинглов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556760" y="2636912"/>
            <a:ext cx="2103472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0.94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660232" y="2636912"/>
            <a:ext cx="2041808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0.96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57200" y="3429000"/>
            <a:ext cx="4114800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F1 - </a:t>
            </a:r>
            <a:r>
              <a:rPr lang="ru-RU" b="1" dirty="0" smtClean="0"/>
              <a:t>мера</a:t>
            </a:r>
            <a:endParaRPr lang="ru-RU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57200" y="3789040"/>
            <a:ext cx="209857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Метод ВНВЗ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55776" y="3789040"/>
            <a:ext cx="2000984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Метод «</a:t>
            </a:r>
            <a:r>
              <a:rPr lang="ru-RU" dirty="0" err="1" smtClean="0"/>
              <a:t>шинглов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57200" y="4293096"/>
            <a:ext cx="209857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0.82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555776" y="4293096"/>
            <a:ext cx="2000984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0.61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91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0"/>
            <a:ext cx="7560840" cy="6206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Данные алгоритмы, использованы в информационной среде «Мониторинг СМИ», которая функционирует в режиме промышленной эксплуатации.</a:t>
            </a:r>
          </a:p>
        </p:txBody>
      </p:sp>
    </p:spTree>
    <p:extLst>
      <p:ext uri="{BB962C8B-B14F-4D97-AF65-F5344CB8AC3E}">
        <p14:creationId xmlns:p14="http://schemas.microsoft.com/office/powerpoint/2010/main" val="728517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ru-RU" sz="4000" b="1" dirty="0" smtClean="0"/>
          </a:p>
          <a:p>
            <a:pPr marL="0" indent="0" algn="ctr">
              <a:buNone/>
            </a:pPr>
            <a:endParaRPr lang="ru-RU" sz="4000" b="1" dirty="0"/>
          </a:p>
          <a:p>
            <a:pPr marL="0" indent="0" algn="ctr">
              <a:buNone/>
            </a:pPr>
            <a:r>
              <a:rPr lang="ru-RU" sz="4400" b="1" dirty="0" smtClean="0"/>
              <a:t>Спасибо за внимание!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284461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Журнал «Искусственный интеллект и принятие решение» 2017г. Работа «Метод автоматического выявления неявно выраженных заимствований в научно-технических текстах» В.Н. Захаров, А.А. </a:t>
            </a:r>
            <a:r>
              <a:rPr lang="ru-RU" dirty="0" err="1" smtClean="0"/>
              <a:t>Хорошилов</a:t>
            </a:r>
            <a:r>
              <a:rPr lang="ru-RU" dirty="0" smtClean="0"/>
              <a:t>, А.А. </a:t>
            </a:r>
            <a:r>
              <a:rPr lang="ru-RU" dirty="0" err="1" smtClean="0"/>
              <a:t>Хорошилов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918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2958" y="0"/>
            <a:ext cx="8229600" cy="850106"/>
          </a:xfrm>
        </p:spPr>
        <p:txBody>
          <a:bodyPr>
            <a:normAutofit/>
          </a:bodyPr>
          <a:lstStyle/>
          <a:p>
            <a:r>
              <a:rPr lang="ru-RU" dirty="0" smtClean="0"/>
              <a:t>План доклада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Актуальность работы</a:t>
            </a:r>
          </a:p>
          <a:p>
            <a:r>
              <a:rPr lang="ru-RU" dirty="0" smtClean="0"/>
              <a:t>2. </a:t>
            </a:r>
            <a:r>
              <a:rPr lang="ru-RU" dirty="0" smtClean="0"/>
              <a:t>Вступление</a:t>
            </a:r>
          </a:p>
          <a:p>
            <a:r>
              <a:rPr lang="ru-RU" dirty="0" smtClean="0"/>
              <a:t>3. </a:t>
            </a:r>
            <a:endParaRPr lang="ru-RU" dirty="0" smtClean="0"/>
          </a:p>
          <a:p>
            <a:r>
              <a:rPr lang="ru-RU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797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Актуальность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ru-RU" dirty="0" smtClean="0"/>
              <a:t>Заимствования в работах недобросовестных авторов является огромной проблемой, влияющей на качество образования и науки в стране</a:t>
            </a:r>
          </a:p>
          <a:p>
            <a:r>
              <a:rPr lang="ru-RU" dirty="0" smtClean="0"/>
              <a:t>Выявление неявных заимствований является актуальной и сложной задачей для существующих методов выявления заимствований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140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Плагиат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Плагиатом является любое использование чужих идей и высказываний без должной отсылки к </a:t>
            </a:r>
            <a:r>
              <a:rPr lang="ru-RU" dirty="0" smtClean="0"/>
              <a:t>источнику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212976"/>
            <a:ext cx="4114800" cy="268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ru-RU" dirty="0" smtClean="0"/>
              <a:t>Плагиат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Парафраза</a:t>
            </a:r>
            <a:r>
              <a:rPr lang="ru-RU" dirty="0" smtClean="0"/>
              <a:t>-изложение </a:t>
            </a:r>
            <a:r>
              <a:rPr lang="ru-RU" dirty="0"/>
              <a:t>чужого текста с заменой слов и выражений без изменения содержания заимствованного текста.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1664804"/>
            <a:ext cx="3528392" cy="1512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1.Дословное изложение чужого текста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936625" y="1664804"/>
            <a:ext cx="3744416" cy="1512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2.Парафраза</a:t>
            </a:r>
            <a:endParaRPr lang="ru-RU" sz="3200" dirty="0"/>
          </a:p>
        </p:txBody>
      </p:sp>
      <p:cxnSp>
        <p:nvCxnSpPr>
          <p:cNvPr id="7" name="Прямая со стрелкой 6"/>
          <p:cNvCxnSpPr>
            <a:endCxn id="4" idx="0"/>
          </p:cNvCxnSpPr>
          <p:nvPr/>
        </p:nvCxnSpPr>
        <p:spPr>
          <a:xfrm flipH="1">
            <a:off x="2447764" y="764704"/>
            <a:ext cx="1404156" cy="9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endCxn id="5" idx="0"/>
          </p:cNvCxnSpPr>
          <p:nvPr/>
        </p:nvCxnSpPr>
        <p:spPr>
          <a:xfrm>
            <a:off x="5076056" y="764704"/>
            <a:ext cx="1732777" cy="9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24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 выявлением первого вида заимствований ( дословное изложение) справляются большинство систем, анализирующих на плагиат, то выявление второго вида заимствований(неявных) является более сложной задачей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74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998984"/>
          </a:xfrm>
        </p:spPr>
        <p:txBody>
          <a:bodyPr>
            <a:noAutofit/>
          </a:bodyPr>
          <a:lstStyle/>
          <a:p>
            <a:r>
              <a:rPr lang="ru-RU" sz="3600" dirty="0" smtClean="0"/>
              <a:t>Обзор существующих моделей выявления плагиата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Векторная модель</a:t>
            </a:r>
          </a:p>
          <a:p>
            <a:r>
              <a:rPr lang="ru-RU" dirty="0" smtClean="0"/>
              <a:t>Метод, основанный на вычислении сигнатур</a:t>
            </a:r>
          </a:p>
          <a:p>
            <a:r>
              <a:rPr lang="ru-RU" dirty="0" smtClean="0"/>
              <a:t>Метод </a:t>
            </a:r>
            <a:r>
              <a:rPr lang="ru-RU" dirty="0" err="1" smtClean="0"/>
              <a:t>шинглов</a:t>
            </a:r>
            <a:endParaRPr lang="ru-RU" dirty="0" smtClean="0"/>
          </a:p>
          <a:p>
            <a:r>
              <a:rPr lang="ru-RU" dirty="0" smtClean="0"/>
              <a:t>Семантические методы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157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576064"/>
          </a:xfrm>
        </p:spPr>
        <p:txBody>
          <a:bodyPr>
            <a:noAutofit/>
          </a:bodyPr>
          <a:lstStyle/>
          <a:p>
            <a:r>
              <a:rPr lang="ru-RU" sz="3200" dirty="0" smtClean="0"/>
              <a:t>Модель процесса выявления неявно выраженных заимствований в текстах документов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Преобразование текстового представления в его формализованное смысловое представление дает возможность сопоставление текстов по их смысловому содержанию, обеспечивающее выявление близких по смыслу фрагментов текстов.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0008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515</Words>
  <Application>Microsoft Office PowerPoint</Application>
  <PresentationFormat>Экран (4:3)</PresentationFormat>
  <Paragraphs>97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Symbol</vt:lpstr>
      <vt:lpstr>Тема Office</vt:lpstr>
      <vt:lpstr>Метод автоматического выявления неявно выраженных заимствований в научно-технических текстах</vt:lpstr>
      <vt:lpstr>Источники</vt:lpstr>
      <vt:lpstr>План доклада</vt:lpstr>
      <vt:lpstr>Актуальность работы</vt:lpstr>
      <vt:lpstr>Плагиат</vt:lpstr>
      <vt:lpstr>Плагиат</vt:lpstr>
      <vt:lpstr>Презентация PowerPoint</vt:lpstr>
      <vt:lpstr>Обзор существующих моделей выявления плагиата</vt:lpstr>
      <vt:lpstr>Модель процесса выявления неявно выраженных заимствований в текстах документов</vt:lpstr>
      <vt:lpstr>Смысловое представление текста</vt:lpstr>
      <vt:lpstr>Презентация PowerPoint</vt:lpstr>
      <vt:lpstr>Алгоритм</vt:lpstr>
      <vt:lpstr>1 Этап</vt:lpstr>
      <vt:lpstr>2 Этап</vt:lpstr>
      <vt:lpstr>Оценка эффективности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Дмитрий</cp:lastModifiedBy>
  <cp:revision>29</cp:revision>
  <dcterms:created xsi:type="dcterms:W3CDTF">2016-05-17T12:54:00Z</dcterms:created>
  <dcterms:modified xsi:type="dcterms:W3CDTF">2018-02-20T21:48:01Z</dcterms:modified>
</cp:coreProperties>
</file>