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5670550"/>
  <p:notesSz cx="7559675" cy="10691812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0"/>
          <a:sy n="0" d="0"/>
        </p:scale>
        <p:origin x="0" y="0"/>
      </p:cViewPr>
      <p:guideLst>
        <p:guide pos="3175"/>
        <p:guide pos="178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 bwMode="auto"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fr-FR" sz="4400" b="0" strike="noStrike" spc="-1">
                <a:latin typeface="Arial"/>
              </a:rPr>
              <a:t>Click to move the slide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078520"/>
            <a:ext cx="6047640" cy="4811039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fr-FR" sz="2000" b="0" strike="noStrike" spc="-1">
                <a:latin typeface="Arial"/>
              </a:rPr>
              <a:t>Click to edit the notes format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fr-FR" sz="1400" b="0" strike="noStrike" spc="-1">
                <a:latin typeface="Times New Roman"/>
              </a:rPr>
              <a:t>&lt;header&gt;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 bwMode="auto"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r>
              <a:rPr lang="fr-FR" sz="1400" b="0" strike="noStrike" spc="-1">
                <a:latin typeface="Times New Roman"/>
              </a:rPr>
              <a:t>&lt;date/time&gt;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 bwMode="auto"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>
              <a:defRPr/>
            </a:pPr>
            <a:r>
              <a:rPr lang="fr-FR" sz="1400" b="0" strike="noStrike" spc="-1">
                <a:latin typeface="Times New Roman"/>
              </a:rPr>
              <a:t>&lt;footer&gt;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 bwMode="auto"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p>
            <a:pPr algn="r">
              <a:defRPr/>
            </a:pPr>
            <a:fld id="{066CB6C1-3663-46F1-BCEC-80F95FB318AA}" type="slidenum">
              <a:rPr lang="fr-FR" sz="1400" b="0" strike="noStrike" spc="-1">
                <a:latin typeface="Times New Roman"/>
              </a:rPr>
              <a:t>&lt;number&gt;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3E8399-5D18-CE52-7B0C-4AA3DE20D4B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126381-FD42-62FD-7235-B254C6ABCD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55A3F-E649-7D0B-62E7-E712E64882E0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019F3-D342-5DA5-A02F-6DCB6020197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E15814-55AC-43DD-3ED4-354E1D782FF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3F35DC-9B4E-23FC-E499-5A34D215353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 bwMode="auto">
          <a:xfrm>
            <a:off x="756000" y="1336320"/>
            <a:ext cx="6047640" cy="3608280"/>
          </a:xfrm>
          <a:prstGeom prst="rect">
            <a:avLst/>
          </a:prstGeom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 bwMode="auto">
          <a:xfrm>
            <a:off x="756000" y="5145480"/>
            <a:ext cx="6047640" cy="4209480"/>
          </a:xfrm>
          <a:prstGeom prst="rect">
            <a:avLst/>
          </a:prstGeom>
        </p:spPr>
        <p:txBody>
          <a:bodyPr>
            <a:noAutofit/>
          </a:bodyPr>
          <a:p>
            <a:pPr>
              <a:defRPr/>
            </a:pPr>
            <a:endParaRPr lang="fr-FR" sz="3300" b="0" strike="noStrike" spc="-1">
              <a:latin typeface="Arial"/>
            </a:endParaRPr>
          </a:p>
        </p:txBody>
      </p:sp>
      <p:sp>
        <p:nvSpPr>
          <p:cNvPr id="397" name="TextShape 3"/>
          <p:cNvSpPr txBox="1"/>
          <p:nvPr/>
        </p:nvSpPr>
        <p:spPr bwMode="auto">
          <a:xfrm>
            <a:off x="4282200" y="10155600"/>
            <a:ext cx="3275640" cy="5360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defRPr/>
            </a:pPr>
            <a:fld id="{C5DD66B8-87F6-4856-BC9B-A17DFA235BBD}" type="slidenum">
              <a:rPr lang="fr-FR" sz="1200" b="0" strike="noStrike" spc="-1">
                <a:latin typeface="Times New Roman"/>
              </a:rPr>
              <a:t>&lt;number&gt;</a:t>
            </a:fld>
            <a:endParaRPr lang="fr-FR" sz="1200" b="0" strike="noStrike" spc="-1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93B4E44-1D1C-D1F8-4637-86C17FA133C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8854B1-CCDA-C185-4B0B-E5AE1F13ACF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 bwMode="auto"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 bwMode="auto"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 bwMode="auto"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 bwMode="auto"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 bwMode="auto">
          <a:xfrm>
            <a:off x="1259640" y="927720"/>
            <a:ext cx="7559640" cy="91494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 bwMode="auto"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 bwMode="auto"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 bwMode="auto"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 bwMode="auto"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259640" y="927720"/>
            <a:ext cx="7559640" cy="91494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 bwMode="auto">
          <a:xfrm>
            <a:off x="5152320" y="30438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fr-FR" sz="17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5152320" y="132624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 bwMode="auto">
          <a:xfrm>
            <a:off x="503640" y="30438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fr-FR" sz="4400" b="0" strike="noStrike" spc="-1">
                <a:latin typeface="Arial"/>
              </a:rPr>
              <a:t>Click to edit the title text format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3200" b="0" strike="noStrike" spc="-1">
                <a:latin typeface="Arial"/>
              </a:rPr>
              <a:t>Click to edit the outline text format</a:t>
            </a:r>
            <a:endParaRPr lang="fr-FR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2800" b="0" strike="noStrike" spc="-1">
                <a:latin typeface="Arial"/>
              </a:rPr>
              <a:t>Second Outline Level</a:t>
            </a:r>
            <a:endParaRPr lang="fr-FR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400" b="0" strike="noStrike" spc="-1">
                <a:latin typeface="Arial"/>
              </a:rPr>
              <a:t>Third Outline Level</a:t>
            </a:r>
            <a:endParaRPr lang="fr-FR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2000" b="0" strike="noStrike" spc="-1">
                <a:latin typeface="Arial"/>
              </a:rPr>
              <a:t>Fourth Outline Level</a:t>
            </a:r>
            <a:endParaRPr lang="fr-FR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latin typeface="Arial"/>
              </a:rPr>
              <a:t>Fifth Outline Level</a:t>
            </a:r>
            <a:endParaRPr lang="fr-FR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latin typeface="Arial"/>
              </a:rPr>
              <a:t>Sixth Outline Level</a:t>
            </a:r>
            <a:endParaRPr lang="fr-FR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000" b="0" strike="noStrike" spc="-1">
                <a:latin typeface="Arial"/>
              </a:rPr>
              <a:t>Seventh Outline Level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 bwMode="auto"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>
              <a:defRPr/>
            </a:pPr>
            <a:r>
              <a:rPr lang="fr-FR" sz="1400" b="0" strike="noStrike" spc="-1">
                <a:latin typeface="Times New Roman"/>
              </a:rPr>
              <a:t>&lt;date/time&gt;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 bwMode="auto"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ctr">
              <a:defRPr/>
            </a:pPr>
            <a:r>
              <a:rPr lang="fr-FR" sz="1400" b="0" strike="noStrike" spc="-1">
                <a:latin typeface="Times New Roman"/>
              </a:rPr>
              <a:t>&lt;footer&gt;</a:t>
            </a:r>
            <a:endParaRPr lang="fr-FR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 bwMode="auto"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>
              <a:defRPr/>
            </a:pPr>
            <a:fld id="{5CD0A4BE-0D72-4556-AF4C-2E73A7790AAD}" type="slidenum">
              <a:rPr lang="fr-FR" sz="1400" b="0" strike="noStrike" spc="-1">
                <a:latin typeface="Times New Roman"/>
              </a:rPr>
              <a:t>&lt;number&gt;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fr-FR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 bwMode="auto">
          <a:xfrm>
            <a:off x="692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fld id="{9A58A967-5423-4A7D-BB99-771AF2A52654}" type="datetime">
              <a:rPr lang="fr-FR" sz="1200" b="0" strike="noStrike" spc="-1">
                <a:solidFill>
                  <a:srgbClr val="8B8B8B"/>
                </a:solidFill>
                <a:latin typeface="Calibri"/>
              </a:rPr>
              <a:t>14/06/2024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 bwMode="auto">
          <a:xfrm>
            <a:off x="3338640" y="5255280"/>
            <a:ext cx="3401640" cy="301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fr-FR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 bwMode="auto">
          <a:xfrm>
            <a:off x="7118640" y="5255280"/>
            <a:ext cx="2267640" cy="301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7DE0E38E-6F7B-42A6-B672-D22F520397F9}" type="slidenum">
              <a:rPr lang="fr-FR" sz="1200" b="0" strike="noStrike" spc="-1">
                <a:solidFill>
                  <a:srgbClr val="8B8B8B"/>
                </a:solidFill>
                <a:latin typeface="Calibri"/>
              </a:rPr>
              <a:t>&lt;number&gt;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16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23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lang="fr-FR" sz="2300" b="0" strike="noStrike" spc="-1">
              <a:solidFill>
                <a:srgbClr val="000000"/>
              </a:solidFill>
              <a:latin typeface="Calibri"/>
            </a:endParaRP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  <a:endParaRPr lang="fr-FR" sz="1650" b="0" strike="noStrike" spc="-1">
              <a:solidFill>
                <a:srgbClr val="000000"/>
              </a:solidFill>
              <a:latin typeface="Calibri"/>
            </a:endParaRPr>
          </a:p>
          <a:p>
            <a:pPr marL="1296000" lvl="2" indent="-288000">
              <a:spcBef>
                <a:spcPts val="70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5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  <a:endParaRPr lang="fr-FR" sz="1500" b="0" strike="noStrike" spc="-1">
              <a:solidFill>
                <a:srgbClr val="000000"/>
              </a:solidFill>
              <a:latin typeface="Calibri"/>
            </a:endParaRP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fr-FR" sz="15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  <a:endParaRPr lang="fr-FR" sz="1500" b="0" strike="noStrike" spc="-1">
              <a:solidFill>
                <a:srgbClr val="000000"/>
              </a:solidFill>
              <a:latin typeface="Calibri"/>
            </a:endParaRP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  <a:endParaRPr lang="fr-FR" sz="1650" b="0" strike="noStrike" spc="-1">
              <a:solidFill>
                <a:srgbClr val="000000"/>
              </a:solidFill>
              <a:latin typeface="Calibri"/>
            </a:endParaRP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  <a:endParaRPr lang="fr-FR" sz="1650" b="0" strike="noStrike" spc="-1">
              <a:solidFill>
                <a:srgbClr val="000000"/>
              </a:solidFill>
              <a:latin typeface="Calibri"/>
            </a:endParaRP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fr-FR" sz="165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  <a:endParaRPr lang="fr-FR" sz="165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7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 bwMode="auto">
          <a:xfrm>
            <a:off x="3636000" y="1332000"/>
            <a:ext cx="3096000" cy="1872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Hydrological Model         </a:t>
            </a:r>
            <a:br>
              <a:rPr/>
            </a:br>
            <a:r>
              <a:rPr lang="fr-FR" sz="1600" b="1" strike="noStrike" spc="-1">
                <a:latin typeface="Arial"/>
                <a:ea typeface="Noto Sans CJK SC"/>
              </a:rPr>
              <a:t>     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Parameters         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Initial states      </a:t>
            </a:r>
            <a:r>
              <a:rPr lang="fr-FR" sz="1600" b="1" strike="noStrike" spc="-1">
                <a:latin typeface="Arial"/>
                <a:ea typeface="Noto Sans CJK SC"/>
              </a:rPr>
              <a:t>      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3"/>
          <a:stretch/>
        </p:blipFill>
        <p:spPr bwMode="auto">
          <a:xfrm>
            <a:off x="5961600" y="1602000"/>
            <a:ext cx="554400" cy="378000"/>
          </a:xfrm>
          <a:prstGeom prst="rect">
            <a:avLst/>
          </a:prstGeom>
          <a:ln>
            <a:noFill/>
          </a:ln>
        </p:spPr>
      </p:pic>
      <p:sp>
        <p:nvSpPr>
          <p:cNvPr id="90" name="TextShape 2"/>
          <p:cNvSpPr txBox="1"/>
          <p:nvPr/>
        </p:nvSpPr>
        <p:spPr bwMode="auto">
          <a:xfrm>
            <a:off x="-144000" y="1332000"/>
            <a:ext cx="3240000" cy="1863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Input data</a:t>
            </a:r>
            <a:endParaRPr lang="fr-FR" sz="1600" b="0" strike="noStrike" spc="-1">
              <a:latin typeface="Arial"/>
            </a:endParaRPr>
          </a:p>
          <a:p>
            <a:pPr algn="ctr"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Atmospheric  forcings                 </a:t>
            </a:r>
            <a:endParaRPr lang="fr-FR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Physical descriptors                   </a:t>
            </a:r>
            <a:endParaRPr lang="fr-FR" sz="1500" b="0" strike="noStrike" spc="-1">
              <a:latin typeface="Arial"/>
            </a:endParaRPr>
          </a:p>
          <a:p>
            <a:pPr algn="ctr">
              <a:defRPr/>
            </a:pPr>
            <a:endParaRPr lang="fr-FR" sz="1500" b="0" strike="noStrike" spc="-1"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 bwMode="auto">
          <a:xfrm>
            <a:off x="7308000" y="1512000"/>
            <a:ext cx="3276000" cy="1440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Simulated states and fluxes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4"/>
          <a:stretch/>
        </p:blipFill>
        <p:spPr bwMode="auto">
          <a:xfrm>
            <a:off x="2013840" y="2520000"/>
            <a:ext cx="794160" cy="3240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5"/>
          <a:stretch/>
        </p:blipFill>
        <p:spPr bwMode="auto">
          <a:xfrm>
            <a:off x="2016000" y="2148840"/>
            <a:ext cx="792000" cy="3351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6"/>
          <a:stretch/>
        </p:blipFill>
        <p:spPr bwMode="auto">
          <a:xfrm>
            <a:off x="5448960" y="2221920"/>
            <a:ext cx="779040" cy="317880"/>
          </a:xfrm>
          <a:prstGeom prst="rect">
            <a:avLst/>
          </a:prstGeom>
          <a:ln>
            <a:noFill/>
          </a:ln>
        </p:spPr>
      </p:pic>
      <p:pic>
        <p:nvPicPr>
          <p:cNvPr id="95" name="" descr=""/>
          <p:cNvPicPr/>
          <p:nvPr/>
        </p:nvPicPr>
        <p:blipFill>
          <a:blip r:embed="rId7"/>
          <a:stretch/>
        </p:blipFill>
        <p:spPr bwMode="auto">
          <a:xfrm>
            <a:off x="5400000" y="2559240"/>
            <a:ext cx="972000" cy="354960"/>
          </a:xfrm>
          <a:prstGeom prst="rect">
            <a:avLst/>
          </a:prstGeom>
          <a:ln>
            <a:noFill/>
          </a:ln>
        </p:spPr>
      </p:pic>
      <p:sp>
        <p:nvSpPr>
          <p:cNvPr id="96" name="Line 4"/>
          <p:cNvSpPr/>
          <p:nvPr/>
        </p:nvSpPr>
        <p:spPr bwMode="auto">
          <a:xfrm>
            <a:off x="3096000" y="223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5"/>
          <p:cNvSpPr/>
          <p:nvPr/>
        </p:nvSpPr>
        <p:spPr bwMode="auto">
          <a:xfrm>
            <a:off x="6763680" y="223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98" name="" descr=""/>
          <p:cNvPicPr/>
          <p:nvPr/>
        </p:nvPicPr>
        <p:blipFill>
          <a:blip r:embed="rId8"/>
          <a:stretch/>
        </p:blipFill>
        <p:spPr bwMode="auto">
          <a:xfrm>
            <a:off x="7632000" y="2232000"/>
            <a:ext cx="2808000" cy="442439"/>
          </a:xfrm>
          <a:prstGeom prst="rect">
            <a:avLst/>
          </a:prstGeom>
          <a:ln>
            <a:noFill/>
          </a:ln>
        </p:spPr>
      </p:pic>
      <p:sp>
        <p:nvSpPr>
          <p:cNvPr id="99" name="TextShape 6"/>
          <p:cNvSpPr txBox="1"/>
          <p:nvPr/>
        </p:nvSpPr>
        <p:spPr bwMode="auto">
          <a:xfrm>
            <a:off x="216000" y="127440"/>
            <a:ext cx="352800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300" b="0" strike="noStrike" spc="-1">
                <a:latin typeface="Arial"/>
              </a:rPr>
              <a:t>Flowchart graph: Forward problem statement</a:t>
            </a:r>
            <a:endParaRPr lang="fr-FR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 bwMode="auto">
          <a:xfrm>
            <a:off x="360000" y="-612000"/>
            <a:ext cx="9720000" cy="6688800"/>
          </a:xfrm>
          <a:prstGeom prst="rect">
            <a:avLst/>
          </a:prstGeom>
          <a:noFill/>
          <a:ln w="21600">
            <a:solidFill>
              <a:srgbClr val="000000"/>
            </a:solidFill>
            <a:round/>
          </a:ln>
        </p:spPr>
        <p:txBody>
          <a:bodyPr lIns="100800" tIns="55800" rIns="100800" bIns="558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Forward Model    </a:t>
            </a:r>
            <a:br>
              <a:rPr/>
            </a:br>
            <a:r>
              <a:rPr lang="fr-FR" sz="1600" b="1" strike="noStrike" spc="-1">
                <a:latin typeface="Arial"/>
                <a:ea typeface="Noto Sans CJK SC"/>
              </a:rPr>
              <a:t>     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    </a:t>
            </a:r>
            <a:r>
              <a:rPr lang="fr-FR" sz="1600" b="1" strike="noStrike" spc="-1">
                <a:latin typeface="Arial"/>
                <a:ea typeface="Noto Sans CJK SC"/>
              </a:rPr>
              <a:t>   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 bwMode="auto">
          <a:xfrm>
            <a:off x="648000" y="288000"/>
            <a:ext cx="9144000" cy="148392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Learnable Mapping</a:t>
            </a:r>
            <a:r>
              <a:rPr lang="fr-FR" sz="1600" b="0" strike="noStrike" spc="-1">
                <a:latin typeface="Arial"/>
                <a:ea typeface="Noto Sans CJK SC"/>
              </a:rPr>
              <a:t>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02" name="TextShape 3"/>
          <p:cNvSpPr txBox="1"/>
          <p:nvPr/>
        </p:nvSpPr>
        <p:spPr bwMode="auto">
          <a:xfrm>
            <a:off x="11232000" y="2376000"/>
            <a:ext cx="2664000" cy="123984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Simulated Quantities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solidFill>
                  <a:srgbClr val="0076C5"/>
                </a:solidFill>
                <a:latin typeface="Arial"/>
                <a:ea typeface="Noto Sans CJK SC"/>
              </a:rPr>
              <a:t>Moisture states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solidFill>
                  <a:srgbClr val="0076C5"/>
                </a:solidFill>
                <a:latin typeface="Arial"/>
                <a:ea typeface="Noto Sans CJK SC"/>
              </a:rPr>
              <a:t>Internal fluxes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03" name="TextShape 4"/>
          <p:cNvSpPr txBox="1"/>
          <p:nvPr/>
        </p:nvSpPr>
        <p:spPr bwMode="auto">
          <a:xfrm>
            <a:off x="648000" y="2088000"/>
            <a:ext cx="9144000" cy="374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Hydrological Model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104" name="TextShape 5"/>
          <p:cNvSpPr txBox="1"/>
          <p:nvPr/>
        </p:nvSpPr>
        <p:spPr bwMode="auto">
          <a:xfrm>
            <a:off x="1119240" y="2520720"/>
            <a:ext cx="3128760" cy="1093680"/>
          </a:xfrm>
          <a:prstGeom prst="rect">
            <a:avLst/>
          </a:prstGeom>
          <a:noFill/>
          <a:ln w="14400">
            <a:solidFill>
              <a:srgbClr val="FC99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0" strike="noStrike" spc="-1">
                <a:solidFill>
                  <a:srgbClr val="000000"/>
                </a:solidFill>
                <a:latin typeface="Arial"/>
                <a:ea typeface="Noto Sans CJK SC"/>
              </a:rPr>
              <a:t>Input parameters</a:t>
            </a: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Conceptual parameters             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Initial states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05" name="TextShape 6"/>
          <p:cNvSpPr txBox="1"/>
          <p:nvPr/>
        </p:nvSpPr>
        <p:spPr bwMode="auto">
          <a:xfrm>
            <a:off x="7776000" y="4447800"/>
            <a:ext cx="1836000" cy="1003680"/>
          </a:xfrm>
          <a:prstGeom prst="rect">
            <a:avLst/>
          </a:prstGeom>
          <a:noFill/>
          <a:ln w="14400">
            <a:solidFill>
              <a:srgbClr val="0076C5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Routing operator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      </a:t>
            </a:r>
            <a:r>
              <a:rPr lang="fr-FR" sz="1600" b="0" strike="noStrike" spc="-1">
                <a:latin typeface="Arial"/>
                <a:ea typeface="Noto Sans CJK SC"/>
              </a:rPr>
              <a:t>   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06" name="TextShape 7"/>
          <p:cNvSpPr txBox="1"/>
          <p:nvPr/>
        </p:nvSpPr>
        <p:spPr bwMode="auto">
          <a:xfrm>
            <a:off x="828000" y="4447800"/>
            <a:ext cx="1764000" cy="1003680"/>
          </a:xfrm>
          <a:prstGeom prst="rect">
            <a:avLst/>
          </a:prstGeom>
          <a:noFill/>
          <a:ln w="14400">
            <a:solidFill>
              <a:srgbClr val="0076C5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Snow operator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      </a:t>
            </a:r>
            <a:r>
              <a:rPr lang="fr-FR" sz="1600" b="1" strike="noStrike" spc="-1">
                <a:latin typeface="Arial"/>
                <a:ea typeface="Noto Sans CJK SC"/>
              </a:rPr>
              <a:t>      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tretch/>
        </p:blipFill>
        <p:spPr bwMode="auto">
          <a:xfrm>
            <a:off x="5925600" y="-432000"/>
            <a:ext cx="554400" cy="37800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 bwMode="auto">
          <a:xfrm>
            <a:off x="3406680" y="2908080"/>
            <a:ext cx="627480" cy="30420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 bwMode="auto">
          <a:xfrm>
            <a:off x="3358080" y="3182760"/>
            <a:ext cx="783000" cy="339480"/>
          </a:xfrm>
          <a:prstGeom prst="rect">
            <a:avLst/>
          </a:prstGeom>
          <a:ln>
            <a:noFill/>
          </a:ln>
        </p:spPr>
      </p:pic>
      <p:sp>
        <p:nvSpPr>
          <p:cNvPr id="110" name="TextShape 8"/>
          <p:cNvSpPr txBox="1"/>
          <p:nvPr/>
        </p:nvSpPr>
        <p:spPr bwMode="auto">
          <a:xfrm>
            <a:off x="-2448000" y="-1166040"/>
            <a:ext cx="352800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300" b="0" strike="noStrike" spc="-1">
                <a:latin typeface="Arial"/>
              </a:rPr>
              <a:t>Flowchart graph: operators composition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11" name="TextShape 9"/>
          <p:cNvSpPr txBox="1"/>
          <p:nvPr/>
        </p:nvSpPr>
        <p:spPr bwMode="auto">
          <a:xfrm>
            <a:off x="4104000" y="4447800"/>
            <a:ext cx="2304000" cy="1003680"/>
          </a:xfrm>
          <a:prstGeom prst="rect">
            <a:avLst/>
          </a:prstGeom>
          <a:noFill/>
          <a:ln w="14400">
            <a:solidFill>
              <a:srgbClr val="0076C5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Hydrological operator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      </a:t>
            </a:r>
            <a:r>
              <a:rPr lang="fr-FR" sz="1600" b="1" strike="noStrike" spc="-1">
                <a:latin typeface="Arial"/>
                <a:ea typeface="Noto Sans CJK SC"/>
              </a:rPr>
              <a:t>      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6"/>
          <a:stretch/>
        </p:blipFill>
        <p:spPr bwMode="auto">
          <a:xfrm>
            <a:off x="1296000" y="4960080"/>
            <a:ext cx="730800" cy="364680"/>
          </a:xfrm>
          <a:prstGeom prst="rect">
            <a:avLst/>
          </a:prstGeom>
          <a:ln>
            <a:noFill/>
          </a:ln>
        </p:spPr>
      </p:pic>
      <p:pic>
        <p:nvPicPr>
          <p:cNvPr id="113" name="" descr=""/>
          <p:cNvPicPr/>
          <p:nvPr/>
        </p:nvPicPr>
        <p:blipFill>
          <a:blip r:embed="rId7"/>
          <a:stretch/>
        </p:blipFill>
        <p:spPr bwMode="auto">
          <a:xfrm>
            <a:off x="5004000" y="4980960"/>
            <a:ext cx="628200" cy="360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8"/>
          <a:stretch/>
        </p:blipFill>
        <p:spPr bwMode="auto">
          <a:xfrm>
            <a:off x="8424000" y="4944240"/>
            <a:ext cx="648000" cy="364680"/>
          </a:xfrm>
          <a:prstGeom prst="rect">
            <a:avLst/>
          </a:prstGeom>
          <a:ln>
            <a:noFill/>
          </a:ln>
        </p:spPr>
      </p:pic>
      <p:sp>
        <p:nvSpPr>
          <p:cNvPr id="115" name="Line 10"/>
          <p:cNvSpPr/>
          <p:nvPr/>
        </p:nvSpPr>
        <p:spPr bwMode="auto">
          <a:xfrm>
            <a:off x="2592000" y="4944240"/>
            <a:ext cx="1512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Line 11"/>
          <p:cNvSpPr/>
          <p:nvPr/>
        </p:nvSpPr>
        <p:spPr bwMode="auto">
          <a:xfrm>
            <a:off x="6403680" y="4944240"/>
            <a:ext cx="137232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9"/>
          <a:stretch/>
        </p:blipFill>
        <p:spPr bwMode="auto">
          <a:xfrm>
            <a:off x="2783519" y="5028840"/>
            <a:ext cx="1140480" cy="2476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10"/>
          <a:stretch/>
        </p:blipFill>
        <p:spPr bwMode="auto">
          <a:xfrm>
            <a:off x="6588000" y="5016960"/>
            <a:ext cx="982800" cy="279720"/>
          </a:xfrm>
          <a:prstGeom prst="rect">
            <a:avLst/>
          </a:prstGeom>
          <a:ln>
            <a:noFill/>
          </a:ln>
        </p:spPr>
      </p:pic>
      <p:sp>
        <p:nvSpPr>
          <p:cNvPr id="119" name="TextShape 12"/>
          <p:cNvSpPr txBox="1"/>
          <p:nvPr/>
        </p:nvSpPr>
        <p:spPr bwMode="auto">
          <a:xfrm>
            <a:off x="2880000" y="5324760"/>
            <a:ext cx="864000" cy="371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400" b="0" strike="noStrike" spc="-1">
                <a:solidFill>
                  <a:srgbClr val="0076C5"/>
                </a:solidFill>
                <a:latin typeface="Arial"/>
              </a:rPr>
              <a:t>Melt flux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0" name="TextShape 13"/>
          <p:cNvSpPr txBox="1"/>
          <p:nvPr/>
        </p:nvSpPr>
        <p:spPr bwMode="auto">
          <a:xfrm>
            <a:off x="6588000" y="5296680"/>
            <a:ext cx="1152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400" b="0" strike="noStrike" spc="-1">
                <a:solidFill>
                  <a:srgbClr val="0076C5"/>
                </a:solidFill>
                <a:latin typeface="Arial"/>
              </a:rPr>
              <a:t>Runoff flux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" name="TextShape 14"/>
          <p:cNvSpPr txBox="1"/>
          <p:nvPr/>
        </p:nvSpPr>
        <p:spPr bwMode="auto">
          <a:xfrm>
            <a:off x="-4716000" y="1440000"/>
            <a:ext cx="3240000" cy="2160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Input data</a:t>
            </a:r>
            <a:endParaRPr lang="fr-FR" sz="1600" b="0" strike="noStrike" spc="-1">
              <a:latin typeface="Arial"/>
            </a:endParaRPr>
          </a:p>
          <a:p>
            <a:pPr algn="ctr"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Atmospheric  forcings                 </a:t>
            </a:r>
            <a:endParaRPr lang="fr-FR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Physical descriptors                </a:t>
            </a:r>
            <a:endParaRPr lang="fr-FR" sz="15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        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1"/>
          <a:stretch/>
        </p:blipFill>
        <p:spPr bwMode="auto">
          <a:xfrm>
            <a:off x="-2486160" y="2673000"/>
            <a:ext cx="794160" cy="324000"/>
          </a:xfrm>
          <a:prstGeom prst="rect">
            <a:avLst/>
          </a:prstGeom>
          <a:ln>
            <a:noFill/>
          </a:ln>
        </p:spPr>
      </p:pic>
      <p:pic>
        <p:nvPicPr>
          <p:cNvPr id="123" name="" descr=""/>
          <p:cNvPicPr/>
          <p:nvPr/>
        </p:nvPicPr>
        <p:blipFill>
          <a:blip r:embed="rId12"/>
          <a:stretch/>
        </p:blipFill>
        <p:spPr bwMode="auto">
          <a:xfrm>
            <a:off x="-2448000" y="2301840"/>
            <a:ext cx="792000" cy="335160"/>
          </a:xfrm>
          <a:prstGeom prst="rect">
            <a:avLst/>
          </a:prstGeom>
          <a:ln>
            <a:noFill/>
          </a:ln>
        </p:spPr>
      </p:pic>
      <p:sp>
        <p:nvSpPr>
          <p:cNvPr id="124" name="Line 15"/>
          <p:cNvSpPr/>
          <p:nvPr/>
        </p:nvSpPr>
        <p:spPr bwMode="auto">
          <a:xfrm>
            <a:off x="-1476000" y="2385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TextShape 16"/>
          <p:cNvSpPr txBox="1"/>
          <p:nvPr/>
        </p:nvSpPr>
        <p:spPr bwMode="auto">
          <a:xfrm>
            <a:off x="900000" y="754920"/>
            <a:ext cx="3996000" cy="829080"/>
          </a:xfrm>
          <a:prstGeom prst="rect">
            <a:avLst/>
          </a:prstGeom>
          <a:noFill/>
          <a:ln w="14400">
            <a:solidFill>
              <a:srgbClr val="AE82C1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Descriptor-to-parameters operator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500" b="0" strike="noStrike" spc="-1">
                <a:solidFill>
                  <a:srgbClr val="AE82C1"/>
                </a:solidFill>
                <a:latin typeface="Arial"/>
                <a:ea typeface="Noto Sans CJK SC"/>
              </a:rPr>
              <a:t>Parameters </a:t>
            </a:r>
            <a:r>
              <a:rPr lang="fr-FR" sz="1500" b="0" strike="noStrike" spc="-1">
                <a:solidFill>
                  <a:srgbClr val="03A0B0"/>
                </a:solidFill>
                <a:latin typeface="Arial"/>
                <a:ea typeface="Noto Sans CJK SC"/>
              </a:rPr>
              <a:t>             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3"/>
          <a:stretch/>
        </p:blipFill>
        <p:spPr bwMode="auto">
          <a:xfrm>
            <a:off x="12846240" y="2740680"/>
            <a:ext cx="761760" cy="3556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14"/>
          <a:stretch/>
        </p:blipFill>
        <p:spPr bwMode="auto">
          <a:xfrm>
            <a:off x="12861360" y="3099960"/>
            <a:ext cx="746640" cy="35316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15"/>
          <a:stretch/>
        </p:blipFill>
        <p:spPr bwMode="auto">
          <a:xfrm>
            <a:off x="4392000" y="864000"/>
            <a:ext cx="331560" cy="288000"/>
          </a:xfrm>
          <a:prstGeom prst="rect">
            <a:avLst/>
          </a:prstGeom>
          <a:ln>
            <a:noFill/>
          </a:ln>
        </p:spPr>
      </p:pic>
      <p:sp>
        <p:nvSpPr>
          <p:cNvPr id="129" name="TextShape 17"/>
          <p:cNvSpPr txBox="1"/>
          <p:nvPr/>
        </p:nvSpPr>
        <p:spPr bwMode="auto">
          <a:xfrm>
            <a:off x="5580000" y="756000"/>
            <a:ext cx="3960000" cy="828000"/>
          </a:xfrm>
          <a:prstGeom prst="rect">
            <a:avLst/>
          </a:prstGeom>
          <a:noFill/>
          <a:ln w="14400">
            <a:solidFill>
              <a:srgbClr val="AE82C1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Process correction operator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500" b="0" strike="noStrike" spc="-1">
                <a:solidFill>
                  <a:srgbClr val="AE82C1"/>
                </a:solidFill>
                <a:latin typeface="Arial"/>
                <a:ea typeface="Noto Sans CJK SC"/>
              </a:rPr>
              <a:t>Parameters</a:t>
            </a:r>
            <a:r>
              <a:rPr lang="fr-FR" sz="1500" b="0" strike="noStrike" spc="-1">
                <a:solidFill>
                  <a:srgbClr val="03A0B0"/>
                </a:solidFill>
                <a:latin typeface="Arial"/>
                <a:ea typeface="Noto Sans CJK SC"/>
              </a:rPr>
              <a:t>         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6"/>
          <a:stretch/>
        </p:blipFill>
        <p:spPr bwMode="auto">
          <a:xfrm>
            <a:off x="8769960" y="828000"/>
            <a:ext cx="302040" cy="288000"/>
          </a:xfrm>
          <a:prstGeom prst="rect">
            <a:avLst/>
          </a:prstGeom>
          <a:ln>
            <a:noFill/>
          </a:ln>
        </p:spPr>
      </p:pic>
      <p:sp>
        <p:nvSpPr>
          <p:cNvPr id="131" name="Line 18"/>
          <p:cNvSpPr/>
          <p:nvPr/>
        </p:nvSpPr>
        <p:spPr bwMode="auto">
          <a:xfrm>
            <a:off x="2664000" y="1771560"/>
            <a:ext cx="0" cy="749160"/>
          </a:xfrm>
          <a:prstGeom prst="line">
            <a:avLst/>
          </a:prstGeom>
          <a:ln w="18000">
            <a:solidFill>
              <a:srgbClr val="AE82C1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9"/>
          <p:cNvSpPr/>
          <p:nvPr/>
        </p:nvSpPr>
        <p:spPr bwMode="auto">
          <a:xfrm>
            <a:off x="7848000" y="1771560"/>
            <a:ext cx="0" cy="638280"/>
          </a:xfrm>
          <a:prstGeom prst="line">
            <a:avLst/>
          </a:prstGeom>
          <a:ln w="18000">
            <a:solidFill>
              <a:srgbClr val="AE82C1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20"/>
          <p:cNvSpPr/>
          <p:nvPr/>
        </p:nvSpPr>
        <p:spPr bwMode="auto">
          <a:xfrm>
            <a:off x="1656000" y="4032000"/>
            <a:ext cx="0" cy="38916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21"/>
          <p:cNvSpPr/>
          <p:nvPr/>
        </p:nvSpPr>
        <p:spPr bwMode="auto">
          <a:xfrm>
            <a:off x="1656000" y="4027680"/>
            <a:ext cx="0" cy="38916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22"/>
          <p:cNvSpPr/>
          <p:nvPr/>
        </p:nvSpPr>
        <p:spPr bwMode="auto">
          <a:xfrm>
            <a:off x="4968000" y="4022640"/>
            <a:ext cx="0" cy="38916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Line 23"/>
          <p:cNvSpPr/>
          <p:nvPr/>
        </p:nvSpPr>
        <p:spPr bwMode="auto">
          <a:xfrm>
            <a:off x="8496000" y="4032000"/>
            <a:ext cx="0" cy="38916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Line 24"/>
          <p:cNvSpPr/>
          <p:nvPr/>
        </p:nvSpPr>
        <p:spPr bwMode="auto">
          <a:xfrm>
            <a:off x="1656000" y="4032000"/>
            <a:ext cx="6840000" cy="0"/>
          </a:xfrm>
          <a:prstGeom prst="line">
            <a:avLst/>
          </a:prstGeom>
          <a:ln w="14400">
            <a:solidFill>
              <a:srgbClr val="F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25"/>
          <p:cNvSpPr/>
          <p:nvPr/>
        </p:nvSpPr>
        <p:spPr bwMode="auto">
          <a:xfrm>
            <a:off x="2664000" y="3600000"/>
            <a:ext cx="0" cy="432000"/>
          </a:xfrm>
          <a:prstGeom prst="line">
            <a:avLst/>
          </a:prstGeom>
          <a:ln w="14400">
            <a:solidFill>
              <a:srgbClr val="F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TextShape 26"/>
          <p:cNvSpPr txBox="1"/>
          <p:nvPr/>
        </p:nvSpPr>
        <p:spPr bwMode="auto">
          <a:xfrm>
            <a:off x="6012000" y="2520000"/>
            <a:ext cx="3564000" cy="1094400"/>
          </a:xfrm>
          <a:prstGeom prst="rect">
            <a:avLst/>
          </a:prstGeom>
          <a:noFill/>
          <a:ln w="14400">
            <a:solidFill>
              <a:srgbClr val="7DA843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C</a:t>
            </a:r>
            <a:r>
              <a:rPr lang="fr-FR" sz="1600" b="0" strike="noStrike" spc="-1">
                <a:latin typeface="Arial"/>
                <a:ea typeface="Noto Sans CJK SC"/>
              </a:rPr>
              <a:t>o</a:t>
            </a:r>
            <a:r>
              <a:rPr lang="fr-FR" sz="1600" b="0" strike="noStrike" spc="-1">
                <a:latin typeface="Arial"/>
                <a:ea typeface="Noto Sans CJK SC"/>
              </a:rPr>
              <a:t>r</a:t>
            </a:r>
            <a:r>
              <a:rPr lang="fr-FR" sz="1600" b="0" strike="noStrike" spc="-1">
                <a:latin typeface="Arial"/>
                <a:ea typeface="Noto Sans CJK SC"/>
              </a:rPr>
              <a:t>r</a:t>
            </a:r>
            <a:r>
              <a:rPr lang="fr-FR" sz="1600" b="0" strike="noStrike" spc="-1">
                <a:latin typeface="Arial"/>
                <a:ea typeface="Noto Sans CJK SC"/>
              </a:rPr>
              <a:t>e</a:t>
            </a:r>
            <a:r>
              <a:rPr lang="fr-FR" sz="1600" b="0" strike="noStrike" spc="-1">
                <a:latin typeface="Arial"/>
                <a:ea typeface="Noto Sans CJK SC"/>
              </a:rPr>
              <a:t>c</a:t>
            </a:r>
            <a:r>
              <a:rPr lang="fr-FR" sz="1600" b="0" strike="noStrike" spc="-1">
                <a:latin typeface="Arial"/>
                <a:ea typeface="Noto Sans CJK SC"/>
              </a:rPr>
              <a:t>t</a:t>
            </a:r>
            <a:r>
              <a:rPr lang="fr-FR" sz="1600" b="0" strike="noStrike" spc="-1">
                <a:latin typeface="Arial"/>
                <a:ea typeface="Noto Sans CJK SC"/>
              </a:rPr>
              <a:t>i</a:t>
            </a:r>
            <a:r>
              <a:rPr lang="fr-FR" sz="1600" b="0" strike="noStrike" spc="-1">
                <a:latin typeface="Arial"/>
                <a:ea typeface="Noto Sans CJK SC"/>
              </a:rPr>
              <a:t>o</a:t>
            </a:r>
            <a:r>
              <a:rPr lang="fr-FR" sz="1600" b="0" strike="noStrike" spc="-1">
                <a:latin typeface="Arial"/>
                <a:ea typeface="Noto Sans CJK SC"/>
              </a:rPr>
              <a:t>n</a:t>
            </a:r>
            <a:r>
              <a:rPr lang="fr-FR" sz="1600" b="0" strike="noStrike" spc="-1">
                <a:latin typeface="Arial"/>
                <a:ea typeface="Noto Sans CJK SC"/>
              </a:rPr>
              <a:t>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I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n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t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e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r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n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a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l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 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f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l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u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x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e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s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 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c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o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r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r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e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c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t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i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o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n</a:t>
            </a:r>
            <a:r>
              <a:rPr lang="fr-FR" sz="1600" b="0" strike="noStrike" spc="-1">
                <a:solidFill>
                  <a:srgbClr val="7DA843"/>
                </a:solidFill>
                <a:latin typeface="Arial"/>
                <a:ea typeface="Noto Sans CJK SC"/>
              </a:rPr>
              <a:t>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7"/>
          <a:stretch/>
        </p:blipFill>
        <p:spPr bwMode="auto">
          <a:xfrm>
            <a:off x="8511120" y="2880000"/>
            <a:ext cx="848879" cy="329400"/>
          </a:xfrm>
          <a:prstGeom prst="rect">
            <a:avLst/>
          </a:prstGeom>
          <a:ln>
            <a:noFill/>
          </a:ln>
        </p:spPr>
      </p:pic>
      <p:sp>
        <p:nvSpPr>
          <p:cNvPr id="141" name="Line 27"/>
          <p:cNvSpPr/>
          <p:nvPr/>
        </p:nvSpPr>
        <p:spPr bwMode="auto">
          <a:xfrm>
            <a:off x="8604000" y="3956760"/>
            <a:ext cx="0" cy="461160"/>
          </a:xfrm>
          <a:prstGeom prst="line">
            <a:avLst/>
          </a:prstGeom>
          <a:ln w="18000">
            <a:solidFill>
              <a:srgbClr val="7DA843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28"/>
          <p:cNvSpPr/>
          <p:nvPr/>
        </p:nvSpPr>
        <p:spPr bwMode="auto">
          <a:xfrm>
            <a:off x="1764000" y="3956760"/>
            <a:ext cx="6840000" cy="0"/>
          </a:xfrm>
          <a:prstGeom prst="line">
            <a:avLst/>
          </a:prstGeom>
          <a:ln w="14400">
            <a:solidFill>
              <a:srgbClr val="7DA8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9"/>
          <p:cNvSpPr/>
          <p:nvPr/>
        </p:nvSpPr>
        <p:spPr bwMode="auto">
          <a:xfrm>
            <a:off x="7740000" y="3600000"/>
            <a:ext cx="0" cy="356760"/>
          </a:xfrm>
          <a:prstGeom prst="line">
            <a:avLst/>
          </a:prstGeom>
          <a:ln w="14400">
            <a:solidFill>
              <a:srgbClr val="7DA84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30"/>
          <p:cNvSpPr/>
          <p:nvPr/>
        </p:nvSpPr>
        <p:spPr bwMode="auto">
          <a:xfrm>
            <a:off x="5364000" y="3952440"/>
            <a:ext cx="0" cy="461160"/>
          </a:xfrm>
          <a:prstGeom prst="line">
            <a:avLst/>
          </a:prstGeom>
          <a:ln w="18000">
            <a:solidFill>
              <a:srgbClr val="7DA843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31"/>
          <p:cNvSpPr/>
          <p:nvPr/>
        </p:nvSpPr>
        <p:spPr bwMode="auto">
          <a:xfrm>
            <a:off x="1764000" y="3948120"/>
            <a:ext cx="0" cy="461160"/>
          </a:xfrm>
          <a:prstGeom prst="line">
            <a:avLst/>
          </a:prstGeom>
          <a:ln w="18000">
            <a:solidFill>
              <a:srgbClr val="7DA843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46" name="" descr=""/>
          <p:cNvPicPr/>
          <p:nvPr/>
        </p:nvPicPr>
        <p:blipFill>
          <a:blip r:embed="rId18"/>
          <a:stretch/>
        </p:blipFill>
        <p:spPr bwMode="auto">
          <a:xfrm>
            <a:off x="3096000" y="1296000"/>
            <a:ext cx="288000" cy="227880"/>
          </a:xfrm>
          <a:prstGeom prst="rect">
            <a:avLst/>
          </a:prstGeom>
          <a:ln>
            <a:noFill/>
          </a:ln>
        </p:spPr>
      </p:pic>
      <p:pic>
        <p:nvPicPr>
          <p:cNvPr id="147" name="" descr=""/>
          <p:cNvPicPr/>
          <p:nvPr/>
        </p:nvPicPr>
        <p:blipFill>
          <a:blip r:embed="rId19"/>
          <a:stretch/>
        </p:blipFill>
        <p:spPr bwMode="auto">
          <a:xfrm>
            <a:off x="7851960" y="1296000"/>
            <a:ext cx="306360" cy="216000"/>
          </a:xfrm>
          <a:prstGeom prst="rect">
            <a:avLst/>
          </a:prstGeom>
          <a:ln>
            <a:noFill/>
          </a:ln>
        </p:spPr>
      </p:pic>
      <p:pic>
        <p:nvPicPr>
          <p:cNvPr id="148" name="" descr=""/>
          <p:cNvPicPr/>
          <p:nvPr/>
        </p:nvPicPr>
        <p:blipFill>
          <a:blip r:embed="rId20"/>
          <a:stretch/>
        </p:blipFill>
        <p:spPr bwMode="auto">
          <a:xfrm>
            <a:off x="6084000" y="324000"/>
            <a:ext cx="247320" cy="28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 bwMode="auto">
          <a:xfrm rot="16199399">
            <a:off x="990000" y="-18000"/>
            <a:ext cx="3888000" cy="4788000"/>
          </a:xfrm>
          <a:prstGeom prst="rect">
            <a:avLst/>
          </a:prstGeom>
          <a:noFill/>
          <a:ln w="21600">
            <a:solidFill>
              <a:srgbClr val="000000"/>
            </a:solidFill>
            <a:round/>
          </a:ln>
        </p:spPr>
        <p:txBody>
          <a:bodyPr lIns="100800" tIns="55800" rIns="100800" bIns="55800">
            <a:noAutofit/>
          </a:bodyPr>
          <a:p>
            <a:pPr algn="ctr">
              <a:lnSpc>
                <a:spcPct val="100000"/>
              </a:lnSpc>
              <a:spcBef>
                <a:spcPts val="2550"/>
              </a:spcBef>
              <a:spcAft>
                <a:spcPts val="2550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Simulator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 bwMode="auto">
          <a:xfrm>
            <a:off x="1008000" y="720000"/>
            <a:ext cx="3996000" cy="1692000"/>
          </a:xfrm>
          <a:prstGeom prst="rect">
            <a:avLst/>
          </a:prstGeom>
          <a:noFill/>
          <a:ln w="21600">
            <a:solidFill>
              <a:srgbClr val="000000"/>
            </a:solidFill>
            <a:round/>
          </a:ln>
        </p:spPr>
        <p:txBody>
          <a:bodyPr lIns="100800" tIns="55800" rIns="100800" bIns="558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Forward Model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0" strike="noStrike" spc="-1">
                <a:solidFill>
                  <a:srgbClr val="0076C5"/>
                </a:solidFill>
                <a:latin typeface="Arial"/>
                <a:ea typeface="Noto Sans CJK SC"/>
              </a:rPr>
              <a:t>Simulated states and fluxes</a:t>
            </a: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 bwMode="auto">
          <a:xfrm>
            <a:off x="1008000" y="2628000"/>
            <a:ext cx="3996000" cy="1368000"/>
          </a:xfrm>
          <a:prstGeom prst="rect">
            <a:avLst/>
          </a:prstGeom>
          <a:noFill/>
          <a:ln w="21600">
            <a:solidFill>
              <a:srgbClr val="000000"/>
            </a:solidFill>
            <a:round/>
          </a:ln>
        </p:spPr>
        <p:txBody>
          <a:bodyPr lIns="100800" tIns="55800" rIns="100800" bIns="55800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Adjoint Model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endParaRPr lang="fr-FR" sz="1600" b="0" strike="noStrike" spc="-1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 bwMode="auto">
          <a:xfrm>
            <a:off x="2592000" y="3354480"/>
            <a:ext cx="851040" cy="389520"/>
          </a:xfrm>
          <a:prstGeom prst="rect">
            <a:avLst/>
          </a:prstGeom>
          <a:ln>
            <a:noFill/>
          </a:ln>
        </p:spPr>
      </p:pic>
      <p:sp>
        <p:nvSpPr>
          <p:cNvPr id="153" name="TextShape 4"/>
          <p:cNvSpPr txBox="1"/>
          <p:nvPr/>
        </p:nvSpPr>
        <p:spPr bwMode="auto">
          <a:xfrm>
            <a:off x="6552000" y="1656000"/>
            <a:ext cx="2772000" cy="140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Optimization algorithm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" name="Line 5"/>
          <p:cNvSpPr/>
          <p:nvPr/>
        </p:nvSpPr>
        <p:spPr bwMode="auto">
          <a:xfrm>
            <a:off x="2808000" y="4320360"/>
            <a:ext cx="0" cy="50364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6"/>
          <p:cNvSpPr/>
          <p:nvPr/>
        </p:nvSpPr>
        <p:spPr bwMode="auto">
          <a:xfrm flipH="1">
            <a:off x="2808000" y="4824000"/>
            <a:ext cx="5148000" cy="36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7"/>
          <p:cNvSpPr/>
          <p:nvPr/>
        </p:nvSpPr>
        <p:spPr bwMode="auto">
          <a:xfrm>
            <a:off x="7956000" y="3096000"/>
            <a:ext cx="0" cy="1728000"/>
          </a:xfrm>
          <a:prstGeom prst="line">
            <a:avLst/>
          </a:prstGeom>
          <a:ln w="14400">
            <a:solidFill>
              <a:srgbClr val="000000"/>
            </a:solidFill>
            <a:round/>
            <a:head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Line 8"/>
          <p:cNvSpPr/>
          <p:nvPr/>
        </p:nvSpPr>
        <p:spPr bwMode="auto">
          <a:xfrm flipH="1" flipV="1">
            <a:off x="7920000" y="-216000"/>
            <a:ext cx="720" cy="1872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9"/>
          <p:cNvSpPr/>
          <p:nvPr/>
        </p:nvSpPr>
        <p:spPr bwMode="auto">
          <a:xfrm>
            <a:off x="2738160" y="-216000"/>
            <a:ext cx="5181840" cy="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10"/>
          <p:cNvSpPr/>
          <p:nvPr/>
        </p:nvSpPr>
        <p:spPr bwMode="auto">
          <a:xfrm flipH="1" flipV="1">
            <a:off x="2736000" y="-216000"/>
            <a:ext cx="2160" cy="647640"/>
          </a:xfrm>
          <a:prstGeom prst="line">
            <a:avLst/>
          </a:prstGeom>
          <a:ln w="14400">
            <a:solidFill>
              <a:srgbClr val="000000"/>
            </a:solidFill>
            <a:round/>
            <a:head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TextShape 11"/>
          <p:cNvSpPr txBox="1"/>
          <p:nvPr/>
        </p:nvSpPr>
        <p:spPr bwMode="auto">
          <a:xfrm>
            <a:off x="3597840" y="4932000"/>
            <a:ext cx="1874160" cy="767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Cost function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and its gradients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4"/>
          <a:stretch/>
        </p:blipFill>
        <p:spPr bwMode="auto">
          <a:xfrm>
            <a:off x="5076000" y="4970880"/>
            <a:ext cx="1420920" cy="2851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5"/>
          <a:stretch/>
        </p:blipFill>
        <p:spPr bwMode="auto">
          <a:xfrm>
            <a:off x="5472000" y="5294520"/>
            <a:ext cx="602640" cy="321480"/>
          </a:xfrm>
          <a:prstGeom prst="rect">
            <a:avLst/>
          </a:prstGeom>
          <a:ln>
            <a:noFill/>
          </a:ln>
        </p:spPr>
      </p:pic>
      <p:sp>
        <p:nvSpPr>
          <p:cNvPr id="163" name="TextShape 12"/>
          <p:cNvSpPr txBox="1"/>
          <p:nvPr/>
        </p:nvSpPr>
        <p:spPr bwMode="auto">
          <a:xfrm>
            <a:off x="3744000" y="-623520"/>
            <a:ext cx="2808000" cy="33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Control variables 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6"/>
          <a:stretch/>
        </p:blipFill>
        <p:spPr bwMode="auto">
          <a:xfrm>
            <a:off x="5548320" y="-531360"/>
            <a:ext cx="217080" cy="207360"/>
          </a:xfrm>
          <a:prstGeom prst="rect">
            <a:avLst/>
          </a:prstGeom>
          <a:ln>
            <a:noFill/>
          </a:ln>
        </p:spPr>
      </p:pic>
      <p:sp>
        <p:nvSpPr>
          <p:cNvPr id="165" name="Line 13"/>
          <p:cNvSpPr/>
          <p:nvPr/>
        </p:nvSpPr>
        <p:spPr bwMode="auto">
          <a:xfrm>
            <a:off x="5328360" y="2124000"/>
            <a:ext cx="1223640" cy="0"/>
          </a:xfrm>
          <a:prstGeom prst="line">
            <a:avLst/>
          </a:prstGeom>
          <a:ln w="14400">
            <a:solidFill>
              <a:srgbClr val="000000"/>
            </a:solidFill>
            <a:round/>
            <a:head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14"/>
          <p:cNvSpPr/>
          <p:nvPr/>
        </p:nvSpPr>
        <p:spPr bwMode="auto">
          <a:xfrm flipH="1">
            <a:off x="5328360" y="2520000"/>
            <a:ext cx="1223640" cy="0"/>
          </a:xfrm>
          <a:prstGeom prst="line">
            <a:avLst/>
          </a:prstGeom>
          <a:ln w="14400">
            <a:solidFill>
              <a:srgbClr val="000000"/>
            </a:solidFill>
            <a:round/>
            <a:head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15"/>
          <p:cNvSpPr/>
          <p:nvPr/>
        </p:nvSpPr>
        <p:spPr bwMode="auto">
          <a:xfrm flipH="1">
            <a:off x="8640000" y="864000"/>
            <a:ext cx="360" cy="792000"/>
          </a:xfrm>
          <a:prstGeom prst="line">
            <a:avLst/>
          </a:prstGeom>
          <a:ln w="14400">
            <a:solidFill>
              <a:srgbClr val="000000"/>
            </a:solidFill>
            <a:round/>
            <a:head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TextShape 16"/>
          <p:cNvSpPr txBox="1"/>
          <p:nvPr/>
        </p:nvSpPr>
        <p:spPr bwMode="auto">
          <a:xfrm>
            <a:off x="8208000" y="-288000"/>
            <a:ext cx="2592000" cy="1116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Optimal values of control variables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9" name="TextShape 17"/>
          <p:cNvSpPr txBox="1"/>
          <p:nvPr/>
        </p:nvSpPr>
        <p:spPr bwMode="auto">
          <a:xfrm>
            <a:off x="8750520" y="1152000"/>
            <a:ext cx="136548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0" strike="noStrike" spc="-1">
                <a:latin typeface="Arial"/>
                <a:ea typeface="Noto Sans CJK SC"/>
              </a:rPr>
              <a:t>If converged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70" name="Line 18"/>
          <p:cNvSpPr/>
          <p:nvPr/>
        </p:nvSpPr>
        <p:spPr bwMode="auto">
          <a:xfrm flipV="1">
            <a:off x="2735280" y="-792000"/>
            <a:ext cx="0" cy="576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TextShape 19"/>
          <p:cNvSpPr txBox="1"/>
          <p:nvPr/>
        </p:nvSpPr>
        <p:spPr bwMode="auto">
          <a:xfrm>
            <a:off x="1548000" y="-1476000"/>
            <a:ext cx="237600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First guess    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7"/>
          <a:stretch/>
        </p:blipFill>
        <p:spPr bwMode="auto">
          <a:xfrm>
            <a:off x="10332000" y="252000"/>
            <a:ext cx="230760" cy="288000"/>
          </a:xfrm>
          <a:prstGeom prst="rect">
            <a:avLst/>
          </a:prstGeom>
          <a:ln>
            <a:noFill/>
          </a:ln>
        </p:spPr>
      </p:pic>
      <p:pic>
        <p:nvPicPr>
          <p:cNvPr id="173" name="" descr=""/>
          <p:cNvPicPr/>
          <p:nvPr/>
        </p:nvPicPr>
        <p:blipFill>
          <a:blip r:embed="rId8"/>
          <a:stretch/>
        </p:blipFill>
        <p:spPr bwMode="auto">
          <a:xfrm>
            <a:off x="3244320" y="-1314720"/>
            <a:ext cx="327600" cy="34272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9"/>
          <a:stretch/>
        </p:blipFill>
        <p:spPr bwMode="auto">
          <a:xfrm>
            <a:off x="1917000" y="1686960"/>
            <a:ext cx="2151000" cy="38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 bwMode="auto">
          <a:xfrm>
            <a:off x="3168000" y="540000"/>
            <a:ext cx="7560000" cy="482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Forward Model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 bwMode="auto">
          <a:xfrm>
            <a:off x="216000" y="540000"/>
            <a:ext cx="2700000" cy="482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Input data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77" name="Line 3"/>
          <p:cNvSpPr/>
          <p:nvPr/>
        </p:nvSpPr>
        <p:spPr bwMode="auto">
          <a:xfrm>
            <a:off x="2373840" y="17640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TextShape 4"/>
          <p:cNvSpPr txBox="1"/>
          <p:nvPr/>
        </p:nvSpPr>
        <p:spPr bwMode="auto">
          <a:xfrm>
            <a:off x="3384000" y="1440000"/>
            <a:ext cx="4176000" cy="612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Snow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9" name="TextShape 5"/>
          <p:cNvSpPr txBox="1"/>
          <p:nvPr/>
        </p:nvSpPr>
        <p:spPr bwMode="auto">
          <a:xfrm>
            <a:off x="3384000" y="2916000"/>
            <a:ext cx="421200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600" b="1" strike="noStrike" spc="-1">
                <a:latin typeface="Arial"/>
              </a:rPr>
              <a:t>Hydrological operator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0" name="Line 6"/>
          <p:cNvSpPr/>
          <p:nvPr/>
        </p:nvSpPr>
        <p:spPr bwMode="auto">
          <a:xfrm>
            <a:off x="5472000" y="2052000"/>
            <a:ext cx="0" cy="859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TextShape 7"/>
          <p:cNvSpPr txBox="1"/>
          <p:nvPr/>
        </p:nvSpPr>
        <p:spPr bwMode="auto">
          <a:xfrm>
            <a:off x="5472000" y="2281680"/>
            <a:ext cx="1224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Melt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2" name="Line 8"/>
          <p:cNvSpPr/>
          <p:nvPr/>
        </p:nvSpPr>
        <p:spPr bwMode="auto">
          <a:xfrm>
            <a:off x="5508000" y="3604680"/>
            <a:ext cx="0" cy="823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TextShape 9"/>
          <p:cNvSpPr txBox="1"/>
          <p:nvPr/>
        </p:nvSpPr>
        <p:spPr bwMode="auto">
          <a:xfrm>
            <a:off x="3375360" y="4464000"/>
            <a:ext cx="422064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Routing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  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3"/>
          <a:stretch/>
        </p:blipFill>
        <p:spPr bwMode="auto">
          <a:xfrm>
            <a:off x="1047960" y="1621080"/>
            <a:ext cx="1108440" cy="281160"/>
          </a:xfrm>
          <a:prstGeom prst="rect">
            <a:avLst/>
          </a:prstGeom>
          <a:ln>
            <a:noFill/>
          </a:ln>
        </p:spPr>
      </p:pic>
      <p:sp>
        <p:nvSpPr>
          <p:cNvPr id="185" name="TextShape 10"/>
          <p:cNvSpPr txBox="1"/>
          <p:nvPr/>
        </p:nvSpPr>
        <p:spPr bwMode="auto">
          <a:xfrm>
            <a:off x="630000" y="1260000"/>
            <a:ext cx="19440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Snow, Temperature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4"/>
          <a:stretch/>
        </p:blipFill>
        <p:spPr bwMode="auto">
          <a:xfrm>
            <a:off x="6408000" y="1620000"/>
            <a:ext cx="730800" cy="310320"/>
          </a:xfrm>
          <a:prstGeom prst="rect">
            <a:avLst/>
          </a:prstGeom>
          <a:ln>
            <a:noFill/>
          </a:ln>
        </p:spPr>
      </p:pic>
      <p:pic>
        <p:nvPicPr>
          <p:cNvPr id="187" name="" descr=""/>
          <p:cNvPicPr/>
          <p:nvPr/>
        </p:nvPicPr>
        <p:blipFill>
          <a:blip r:embed="rId5"/>
          <a:stretch/>
        </p:blipFill>
        <p:spPr bwMode="auto">
          <a:xfrm>
            <a:off x="6444000" y="3112920"/>
            <a:ext cx="628200" cy="307080"/>
          </a:xfrm>
          <a:prstGeom prst="rect">
            <a:avLst/>
          </a:prstGeom>
          <a:ln>
            <a:noFill/>
          </a:ln>
        </p:spPr>
      </p:pic>
      <p:sp>
        <p:nvSpPr>
          <p:cNvPr id="188" name="TextShape 11"/>
          <p:cNvSpPr txBox="1"/>
          <p:nvPr/>
        </p:nvSpPr>
        <p:spPr bwMode="auto">
          <a:xfrm>
            <a:off x="5508000" y="3865680"/>
            <a:ext cx="21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Runoff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9" name="TextShape 12"/>
          <p:cNvSpPr txBox="1"/>
          <p:nvPr/>
        </p:nvSpPr>
        <p:spPr bwMode="auto">
          <a:xfrm>
            <a:off x="8100000" y="4657680"/>
            <a:ext cx="122400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Discharge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6"/>
          <a:stretch/>
        </p:blipFill>
        <p:spPr bwMode="auto">
          <a:xfrm>
            <a:off x="6377039" y="4644000"/>
            <a:ext cx="750960" cy="360000"/>
          </a:xfrm>
          <a:prstGeom prst="rect">
            <a:avLst/>
          </a:prstGeom>
          <a:ln>
            <a:noFill/>
          </a:ln>
        </p:spPr>
      </p:pic>
      <p:sp>
        <p:nvSpPr>
          <p:cNvPr id="191" name="Line 13"/>
          <p:cNvSpPr/>
          <p:nvPr/>
        </p:nvSpPr>
        <p:spPr bwMode="auto">
          <a:xfrm>
            <a:off x="7596000" y="3276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4"/>
          <p:cNvSpPr/>
          <p:nvPr/>
        </p:nvSpPr>
        <p:spPr bwMode="auto">
          <a:xfrm>
            <a:off x="7627680" y="4824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5"/>
          <p:cNvSpPr/>
          <p:nvPr/>
        </p:nvSpPr>
        <p:spPr bwMode="auto">
          <a:xfrm>
            <a:off x="2373840" y="32760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Line 16"/>
          <p:cNvSpPr/>
          <p:nvPr/>
        </p:nvSpPr>
        <p:spPr bwMode="auto">
          <a:xfrm>
            <a:off x="2373840" y="48240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95" name="" descr=""/>
          <p:cNvPicPr/>
          <p:nvPr/>
        </p:nvPicPr>
        <p:blipFill>
          <a:blip r:embed="rId7"/>
          <a:stretch/>
        </p:blipFill>
        <p:spPr bwMode="auto">
          <a:xfrm>
            <a:off x="6480000" y="2278080"/>
            <a:ext cx="1008000" cy="313920"/>
          </a:xfrm>
          <a:prstGeom prst="rect">
            <a:avLst/>
          </a:prstGeom>
          <a:ln>
            <a:noFill/>
          </a:ln>
        </p:spPr>
      </p:pic>
      <p:pic>
        <p:nvPicPr>
          <p:cNvPr id="196" name="" descr=""/>
          <p:cNvPicPr/>
          <p:nvPr/>
        </p:nvPicPr>
        <p:blipFill>
          <a:blip r:embed="rId8"/>
          <a:stretch/>
        </p:blipFill>
        <p:spPr bwMode="auto">
          <a:xfrm>
            <a:off x="1063800" y="3065040"/>
            <a:ext cx="1076400" cy="282960"/>
          </a:xfrm>
          <a:prstGeom prst="rect">
            <a:avLst/>
          </a:prstGeom>
          <a:ln>
            <a:noFill/>
          </a:ln>
        </p:spPr>
      </p:pic>
      <p:sp>
        <p:nvSpPr>
          <p:cNvPr id="197" name="TextShape 17"/>
          <p:cNvSpPr txBox="1"/>
          <p:nvPr/>
        </p:nvSpPr>
        <p:spPr bwMode="auto">
          <a:xfrm>
            <a:off x="324000" y="2736360"/>
            <a:ext cx="255600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Rain, Evapotranspiration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9"/>
          <a:stretch/>
        </p:blipFill>
        <p:spPr bwMode="auto">
          <a:xfrm>
            <a:off x="6722280" y="3856320"/>
            <a:ext cx="837720" cy="319680"/>
          </a:xfrm>
          <a:prstGeom prst="rect">
            <a:avLst/>
          </a:prstGeom>
          <a:ln>
            <a:noFill/>
          </a:ln>
        </p:spPr>
      </p:pic>
      <p:pic>
        <p:nvPicPr>
          <p:cNvPr id="199" name="" descr=""/>
          <p:cNvPicPr/>
          <p:nvPr/>
        </p:nvPicPr>
        <p:blipFill>
          <a:blip r:embed="rId10"/>
          <a:stretch/>
        </p:blipFill>
        <p:spPr bwMode="auto">
          <a:xfrm>
            <a:off x="9287280" y="4657680"/>
            <a:ext cx="892800" cy="346320"/>
          </a:xfrm>
          <a:prstGeom prst="rect">
            <a:avLst/>
          </a:prstGeom>
          <a:ln>
            <a:noFill/>
          </a:ln>
        </p:spPr>
      </p:pic>
      <p:sp>
        <p:nvSpPr>
          <p:cNvPr id="200" name="TextShape 18"/>
          <p:cNvSpPr txBox="1"/>
          <p:nvPr/>
        </p:nvSpPr>
        <p:spPr bwMode="auto">
          <a:xfrm>
            <a:off x="8136000" y="2916000"/>
            <a:ext cx="2160000" cy="68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Moisture states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Internal fluxes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1"/>
          <a:stretch/>
        </p:blipFill>
        <p:spPr bwMode="auto">
          <a:xfrm>
            <a:off x="9786240" y="2916000"/>
            <a:ext cx="761760" cy="302760"/>
          </a:xfrm>
          <a:prstGeom prst="rect">
            <a:avLst/>
          </a:prstGeom>
          <a:ln>
            <a:noFill/>
          </a:ln>
        </p:spPr>
      </p:pic>
      <p:pic>
        <p:nvPicPr>
          <p:cNvPr id="202" name="" descr=""/>
          <p:cNvPicPr/>
          <p:nvPr/>
        </p:nvPicPr>
        <p:blipFill>
          <a:blip r:embed="rId12"/>
          <a:stretch/>
        </p:blipFill>
        <p:spPr bwMode="auto">
          <a:xfrm>
            <a:off x="9801360" y="3283200"/>
            <a:ext cx="746640" cy="300600"/>
          </a:xfrm>
          <a:prstGeom prst="rect">
            <a:avLst/>
          </a:prstGeom>
          <a:ln>
            <a:noFill/>
          </a:ln>
        </p:spPr>
      </p:pic>
      <p:sp>
        <p:nvSpPr>
          <p:cNvPr id="203" name="TextShape 19"/>
          <p:cNvSpPr txBox="1"/>
          <p:nvPr/>
        </p:nvSpPr>
        <p:spPr bwMode="auto">
          <a:xfrm>
            <a:off x="324000" y="4382280"/>
            <a:ext cx="25560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Drainage </a:t>
            </a: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Plan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3"/>
          <a:stretch/>
        </p:blipFill>
        <p:spPr bwMode="auto">
          <a:xfrm>
            <a:off x="7725600" y="756000"/>
            <a:ext cx="554400" cy="378000"/>
          </a:xfrm>
          <a:prstGeom prst="rect">
            <a:avLst/>
          </a:prstGeom>
          <a:ln>
            <a:noFill/>
          </a:ln>
        </p:spPr>
      </p:pic>
      <p:pic>
        <p:nvPicPr>
          <p:cNvPr id="205" name="" descr=""/>
          <p:cNvPicPr/>
          <p:nvPr/>
        </p:nvPicPr>
        <p:blipFill>
          <a:blip r:embed="rId14"/>
          <a:stretch/>
        </p:blipFill>
        <p:spPr bwMode="auto">
          <a:xfrm>
            <a:off x="1260000" y="4684320"/>
            <a:ext cx="685080" cy="273600"/>
          </a:xfrm>
          <a:prstGeom prst="rect">
            <a:avLst/>
          </a:prstGeom>
          <a:ln>
            <a:noFill/>
          </a:ln>
        </p:spPr>
      </p:pic>
      <p:sp>
        <p:nvSpPr>
          <p:cNvPr id="206" name="TextShape 20"/>
          <p:cNvSpPr txBox="1"/>
          <p:nvPr/>
        </p:nvSpPr>
        <p:spPr bwMode="auto">
          <a:xfrm>
            <a:off x="216000" y="127800"/>
            <a:ext cx="5544000" cy="459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300" b="0" strike="noStrike" spc="-1">
                <a:latin typeface="Arial"/>
              </a:rPr>
              <a:t>Flowchart graph: Forward model operators detail</a:t>
            </a:r>
            <a:endParaRPr lang="fr-FR" sz="1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 bwMode="auto">
          <a:xfrm>
            <a:off x="3240000" y="-288000"/>
            <a:ext cx="8208000" cy="6948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Forward Model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 bwMode="auto">
          <a:xfrm>
            <a:off x="216000" y="-288000"/>
            <a:ext cx="2700000" cy="69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Input data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09" name="Line 3"/>
          <p:cNvSpPr/>
          <p:nvPr/>
        </p:nvSpPr>
        <p:spPr bwMode="auto">
          <a:xfrm>
            <a:off x="2232000" y="3024000"/>
            <a:ext cx="198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TextShape 4"/>
          <p:cNvSpPr txBox="1"/>
          <p:nvPr/>
        </p:nvSpPr>
        <p:spPr bwMode="auto">
          <a:xfrm>
            <a:off x="4212000" y="2772000"/>
            <a:ext cx="4176000" cy="612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Snow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1" name="TextShape 5"/>
          <p:cNvSpPr txBox="1"/>
          <p:nvPr/>
        </p:nvSpPr>
        <p:spPr bwMode="auto">
          <a:xfrm>
            <a:off x="4212000" y="4248000"/>
            <a:ext cx="421200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600" b="1" strike="noStrike" spc="-1">
                <a:latin typeface="Arial"/>
              </a:rPr>
              <a:t>Hydrological operator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12" name="Line 6"/>
          <p:cNvSpPr/>
          <p:nvPr/>
        </p:nvSpPr>
        <p:spPr bwMode="auto">
          <a:xfrm>
            <a:off x="6300000" y="3384000"/>
            <a:ext cx="0" cy="859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TextShape 7"/>
          <p:cNvSpPr txBox="1"/>
          <p:nvPr/>
        </p:nvSpPr>
        <p:spPr bwMode="auto">
          <a:xfrm>
            <a:off x="6300000" y="3613680"/>
            <a:ext cx="1224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Melt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14" name="Line 8"/>
          <p:cNvSpPr/>
          <p:nvPr/>
        </p:nvSpPr>
        <p:spPr bwMode="auto">
          <a:xfrm>
            <a:off x="6336000" y="4936680"/>
            <a:ext cx="0" cy="823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9"/>
          <p:cNvSpPr txBox="1"/>
          <p:nvPr/>
        </p:nvSpPr>
        <p:spPr bwMode="auto">
          <a:xfrm>
            <a:off x="4203360" y="5796000"/>
            <a:ext cx="422064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Routing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  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3"/>
          <a:stretch/>
        </p:blipFill>
        <p:spPr bwMode="auto">
          <a:xfrm>
            <a:off x="1047960" y="2881080"/>
            <a:ext cx="1108440" cy="281160"/>
          </a:xfrm>
          <a:prstGeom prst="rect">
            <a:avLst/>
          </a:prstGeom>
          <a:ln>
            <a:noFill/>
          </a:ln>
        </p:spPr>
      </p:pic>
      <p:sp>
        <p:nvSpPr>
          <p:cNvPr id="217" name="TextShape 10"/>
          <p:cNvSpPr txBox="1"/>
          <p:nvPr/>
        </p:nvSpPr>
        <p:spPr bwMode="auto">
          <a:xfrm>
            <a:off x="630000" y="2520000"/>
            <a:ext cx="19440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Snow, Temperature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4"/>
          <a:stretch/>
        </p:blipFill>
        <p:spPr bwMode="auto">
          <a:xfrm>
            <a:off x="7236000" y="2952000"/>
            <a:ext cx="730800" cy="310320"/>
          </a:xfrm>
          <a:prstGeom prst="rect">
            <a:avLst/>
          </a:prstGeom>
          <a:ln>
            <a:noFill/>
          </a:ln>
        </p:spPr>
      </p:pic>
      <p:pic>
        <p:nvPicPr>
          <p:cNvPr id="219" name="" descr=""/>
          <p:cNvPicPr/>
          <p:nvPr/>
        </p:nvPicPr>
        <p:blipFill>
          <a:blip r:embed="rId5"/>
          <a:stretch/>
        </p:blipFill>
        <p:spPr bwMode="auto">
          <a:xfrm>
            <a:off x="7272000" y="4444920"/>
            <a:ext cx="628200" cy="307080"/>
          </a:xfrm>
          <a:prstGeom prst="rect">
            <a:avLst/>
          </a:prstGeom>
          <a:ln>
            <a:noFill/>
          </a:ln>
        </p:spPr>
      </p:pic>
      <p:sp>
        <p:nvSpPr>
          <p:cNvPr id="220" name="TextShape 11"/>
          <p:cNvSpPr txBox="1"/>
          <p:nvPr/>
        </p:nvSpPr>
        <p:spPr bwMode="auto">
          <a:xfrm>
            <a:off x="6336000" y="5197680"/>
            <a:ext cx="21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Runoff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21" name="TextShape 12"/>
          <p:cNvSpPr txBox="1"/>
          <p:nvPr/>
        </p:nvSpPr>
        <p:spPr bwMode="auto">
          <a:xfrm>
            <a:off x="8928000" y="5989680"/>
            <a:ext cx="122400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Discharge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6"/>
          <a:stretch/>
        </p:blipFill>
        <p:spPr bwMode="auto">
          <a:xfrm>
            <a:off x="7205039" y="5976000"/>
            <a:ext cx="750960" cy="360000"/>
          </a:xfrm>
          <a:prstGeom prst="rect">
            <a:avLst/>
          </a:prstGeom>
          <a:ln>
            <a:noFill/>
          </a:ln>
        </p:spPr>
      </p:pic>
      <p:sp>
        <p:nvSpPr>
          <p:cNvPr id="223" name="Line 13"/>
          <p:cNvSpPr/>
          <p:nvPr/>
        </p:nvSpPr>
        <p:spPr bwMode="auto">
          <a:xfrm>
            <a:off x="8424000" y="4608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14"/>
          <p:cNvSpPr/>
          <p:nvPr/>
        </p:nvSpPr>
        <p:spPr bwMode="auto">
          <a:xfrm>
            <a:off x="8455680" y="6156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25" name="" descr=""/>
          <p:cNvPicPr/>
          <p:nvPr/>
        </p:nvPicPr>
        <p:blipFill>
          <a:blip r:embed="rId7"/>
          <a:stretch/>
        </p:blipFill>
        <p:spPr bwMode="auto">
          <a:xfrm>
            <a:off x="7308000" y="3610080"/>
            <a:ext cx="1008000" cy="313920"/>
          </a:xfrm>
          <a:prstGeom prst="rect">
            <a:avLst/>
          </a:prstGeom>
          <a:ln>
            <a:noFill/>
          </a:ln>
        </p:spPr>
      </p:pic>
      <p:pic>
        <p:nvPicPr>
          <p:cNvPr id="226" name="" descr=""/>
          <p:cNvPicPr/>
          <p:nvPr/>
        </p:nvPicPr>
        <p:blipFill>
          <a:blip r:embed="rId8"/>
          <a:stretch/>
        </p:blipFill>
        <p:spPr bwMode="auto">
          <a:xfrm>
            <a:off x="1063800" y="4397040"/>
            <a:ext cx="1076400" cy="282960"/>
          </a:xfrm>
          <a:prstGeom prst="rect">
            <a:avLst/>
          </a:prstGeom>
          <a:ln>
            <a:noFill/>
          </a:ln>
        </p:spPr>
      </p:pic>
      <p:sp>
        <p:nvSpPr>
          <p:cNvPr id="227" name="TextShape 15"/>
          <p:cNvSpPr txBox="1"/>
          <p:nvPr/>
        </p:nvSpPr>
        <p:spPr bwMode="auto">
          <a:xfrm>
            <a:off x="324000" y="4068360"/>
            <a:ext cx="2556000" cy="513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Rain, Evapotranspiration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9"/>
          <a:stretch/>
        </p:blipFill>
        <p:spPr bwMode="auto">
          <a:xfrm>
            <a:off x="7550280" y="5188320"/>
            <a:ext cx="837720" cy="319680"/>
          </a:xfrm>
          <a:prstGeom prst="rect">
            <a:avLst/>
          </a:prstGeom>
          <a:ln>
            <a:noFill/>
          </a:ln>
        </p:spPr>
      </p:pic>
      <p:pic>
        <p:nvPicPr>
          <p:cNvPr id="229" name="" descr=""/>
          <p:cNvPicPr/>
          <p:nvPr/>
        </p:nvPicPr>
        <p:blipFill>
          <a:blip r:embed="rId10"/>
          <a:stretch/>
        </p:blipFill>
        <p:spPr bwMode="auto">
          <a:xfrm>
            <a:off x="10115280" y="5989680"/>
            <a:ext cx="892800" cy="346320"/>
          </a:xfrm>
          <a:prstGeom prst="rect">
            <a:avLst/>
          </a:prstGeom>
          <a:ln>
            <a:noFill/>
          </a:ln>
        </p:spPr>
      </p:pic>
      <p:sp>
        <p:nvSpPr>
          <p:cNvPr id="230" name="TextShape 16"/>
          <p:cNvSpPr txBox="1"/>
          <p:nvPr/>
        </p:nvSpPr>
        <p:spPr bwMode="auto">
          <a:xfrm>
            <a:off x="8964000" y="4248000"/>
            <a:ext cx="2160000" cy="68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Moisture </a:t>
            </a: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states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Internal </a:t>
            </a: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fluxes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11"/>
          <a:stretch/>
        </p:blipFill>
        <p:spPr bwMode="auto">
          <a:xfrm>
            <a:off x="10614240" y="4248000"/>
            <a:ext cx="761760" cy="302760"/>
          </a:xfrm>
          <a:prstGeom prst="rect">
            <a:avLst/>
          </a:prstGeom>
          <a:ln>
            <a:noFill/>
          </a:ln>
        </p:spPr>
      </p:pic>
      <p:pic>
        <p:nvPicPr>
          <p:cNvPr id="232" name="" descr=""/>
          <p:cNvPicPr/>
          <p:nvPr/>
        </p:nvPicPr>
        <p:blipFill>
          <a:blip r:embed="rId12"/>
          <a:stretch/>
        </p:blipFill>
        <p:spPr bwMode="auto">
          <a:xfrm>
            <a:off x="10629360" y="4615200"/>
            <a:ext cx="746640" cy="300600"/>
          </a:xfrm>
          <a:prstGeom prst="rect">
            <a:avLst/>
          </a:prstGeom>
          <a:ln>
            <a:noFill/>
          </a:ln>
        </p:spPr>
      </p:pic>
      <p:sp>
        <p:nvSpPr>
          <p:cNvPr id="233" name="TextShape 17"/>
          <p:cNvSpPr txBox="1"/>
          <p:nvPr/>
        </p:nvSpPr>
        <p:spPr bwMode="auto">
          <a:xfrm>
            <a:off x="324000" y="5714280"/>
            <a:ext cx="25560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Drainage Plan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3"/>
          <a:stretch/>
        </p:blipFill>
        <p:spPr bwMode="auto">
          <a:xfrm>
            <a:off x="8013600" y="-72000"/>
            <a:ext cx="554400" cy="378000"/>
          </a:xfrm>
          <a:prstGeom prst="rect">
            <a:avLst/>
          </a:prstGeom>
          <a:ln>
            <a:noFill/>
          </a:ln>
        </p:spPr>
      </p:pic>
      <p:pic>
        <p:nvPicPr>
          <p:cNvPr id="235" name="" descr=""/>
          <p:cNvPicPr/>
          <p:nvPr/>
        </p:nvPicPr>
        <p:blipFill>
          <a:blip r:embed="rId14"/>
          <a:stretch/>
        </p:blipFill>
        <p:spPr bwMode="auto">
          <a:xfrm>
            <a:off x="1260000" y="6016320"/>
            <a:ext cx="685080" cy="273600"/>
          </a:xfrm>
          <a:prstGeom prst="rect">
            <a:avLst/>
          </a:prstGeom>
          <a:ln>
            <a:noFill/>
          </a:ln>
        </p:spPr>
      </p:pic>
      <p:sp>
        <p:nvSpPr>
          <p:cNvPr id="236" name="TextShape 18"/>
          <p:cNvSpPr txBox="1"/>
          <p:nvPr/>
        </p:nvSpPr>
        <p:spPr bwMode="auto">
          <a:xfrm>
            <a:off x="-1872000" y="-792000"/>
            <a:ext cx="5688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300" b="0" strike="noStrike" spc="-1">
                <a:latin typeface="Arial"/>
              </a:rPr>
              <a:t>GMD smash V1.0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37" name="TextShape 19"/>
          <p:cNvSpPr txBox="1"/>
          <p:nvPr/>
        </p:nvSpPr>
        <p:spPr bwMode="auto">
          <a:xfrm>
            <a:off x="3450600" y="467640"/>
            <a:ext cx="3965400" cy="720360"/>
          </a:xfrm>
          <a:prstGeom prst="rect">
            <a:avLst/>
          </a:prstGeom>
          <a:noFill/>
          <a:ln w="14400">
            <a:solidFill>
              <a:srgbClr val="AE82C1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Regionalization operator</a:t>
            </a:r>
            <a:endParaRPr lang="fr-FR" sz="1600" b="0" strike="noStrike" spc="-1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AE82C1"/>
                </a:solidFill>
                <a:latin typeface="Arial"/>
                <a:ea typeface="Noto Sans CJK SC"/>
              </a:rPr>
              <a:t>Tunable parameter </a:t>
            </a: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 </a:t>
            </a:r>
            <a:endParaRPr lang="fr-FR" sz="1500" b="0" strike="noStrike" spc="-1">
              <a:latin typeface="Arial"/>
              <a:ea typeface="Noto Sans CJK SC"/>
            </a:endParaRPr>
          </a:p>
        </p:txBody>
      </p:sp>
      <p:sp>
        <p:nvSpPr>
          <p:cNvPr id="238" name="Line 20"/>
          <p:cNvSpPr/>
          <p:nvPr/>
        </p:nvSpPr>
        <p:spPr bwMode="auto">
          <a:xfrm>
            <a:off x="2373840" y="828000"/>
            <a:ext cx="1008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TextShape 21"/>
          <p:cNvSpPr txBox="1"/>
          <p:nvPr/>
        </p:nvSpPr>
        <p:spPr bwMode="auto">
          <a:xfrm>
            <a:off x="540000" y="432000"/>
            <a:ext cx="2142000" cy="302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500" b="1" strike="noStrike" spc="-1">
                <a:solidFill>
                  <a:srgbClr val="03A0B0"/>
                </a:solidFill>
                <a:latin typeface="Arial"/>
              </a:rPr>
              <a:t>Physical Descriptors</a:t>
            </a:r>
            <a:endParaRPr lang="fr-FR" sz="1500" b="0" strike="noStrike" spc="-1">
              <a:latin typeface="Arial"/>
            </a:endParaRPr>
          </a:p>
        </p:txBody>
      </p:sp>
      <p:pic>
        <p:nvPicPr>
          <p:cNvPr id="240" name="" descr=""/>
          <p:cNvPicPr/>
          <p:nvPr/>
        </p:nvPicPr>
        <p:blipFill>
          <a:blip r:embed="rId15"/>
          <a:stretch/>
        </p:blipFill>
        <p:spPr bwMode="auto">
          <a:xfrm>
            <a:off x="1224000" y="756000"/>
            <a:ext cx="645480" cy="216000"/>
          </a:xfrm>
          <a:prstGeom prst="rect">
            <a:avLst/>
          </a:prstGeom>
          <a:ln>
            <a:noFill/>
          </a:ln>
        </p:spPr>
      </p:pic>
      <p:pic>
        <p:nvPicPr>
          <p:cNvPr id="241" name="" descr=""/>
          <p:cNvPicPr/>
          <p:nvPr/>
        </p:nvPicPr>
        <p:blipFill>
          <a:blip r:embed="rId16"/>
          <a:stretch/>
        </p:blipFill>
        <p:spPr bwMode="auto">
          <a:xfrm>
            <a:off x="6624000" y="519840"/>
            <a:ext cx="216000" cy="308160"/>
          </a:xfrm>
          <a:prstGeom prst="rect">
            <a:avLst/>
          </a:prstGeom>
          <a:ln>
            <a:noFill/>
          </a:ln>
        </p:spPr>
      </p:pic>
      <p:sp>
        <p:nvSpPr>
          <p:cNvPr id="242" name="Line 22"/>
          <p:cNvSpPr/>
          <p:nvPr/>
        </p:nvSpPr>
        <p:spPr bwMode="auto">
          <a:xfrm>
            <a:off x="2227680" y="4536000"/>
            <a:ext cx="198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43" name="" descr=""/>
          <p:cNvPicPr/>
          <p:nvPr/>
        </p:nvPicPr>
        <p:blipFill>
          <a:blip r:embed="rId17"/>
          <a:stretch/>
        </p:blipFill>
        <p:spPr bwMode="auto">
          <a:xfrm>
            <a:off x="6254640" y="916920"/>
            <a:ext cx="210600" cy="244800"/>
          </a:xfrm>
          <a:prstGeom prst="rect">
            <a:avLst/>
          </a:prstGeom>
          <a:ln>
            <a:noFill/>
          </a:ln>
        </p:spPr>
      </p:pic>
      <p:sp>
        <p:nvSpPr>
          <p:cNvPr id="244" name="Line 23"/>
          <p:cNvSpPr/>
          <p:nvPr/>
        </p:nvSpPr>
        <p:spPr bwMode="auto">
          <a:xfrm>
            <a:off x="2223360" y="6120000"/>
            <a:ext cx="198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24"/>
          <p:cNvSpPr/>
          <p:nvPr/>
        </p:nvSpPr>
        <p:spPr bwMode="auto">
          <a:xfrm>
            <a:off x="3816000" y="3204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TextShape 25"/>
          <p:cNvSpPr txBox="1"/>
          <p:nvPr/>
        </p:nvSpPr>
        <p:spPr bwMode="auto">
          <a:xfrm>
            <a:off x="3456000" y="1584000"/>
            <a:ext cx="3960000" cy="664200"/>
          </a:xfrm>
          <a:prstGeom prst="rect">
            <a:avLst/>
          </a:prstGeom>
          <a:noFill/>
          <a:ln w="14400">
            <a:solidFill>
              <a:srgbClr val="FC99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Conceptual parameters</a:t>
            </a: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 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Initial states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8"/>
          <a:stretch/>
        </p:blipFill>
        <p:spPr bwMode="auto">
          <a:xfrm>
            <a:off x="6480000" y="1639800"/>
            <a:ext cx="627480" cy="304200"/>
          </a:xfrm>
          <a:prstGeom prst="rect">
            <a:avLst/>
          </a:prstGeom>
          <a:ln>
            <a:noFill/>
          </a:ln>
        </p:spPr>
      </p:pic>
      <p:pic>
        <p:nvPicPr>
          <p:cNvPr id="248" name="" descr=""/>
          <p:cNvPicPr/>
          <p:nvPr/>
        </p:nvPicPr>
        <p:blipFill>
          <a:blip r:embed="rId19"/>
          <a:stretch/>
        </p:blipFill>
        <p:spPr bwMode="auto">
          <a:xfrm>
            <a:off x="5976000" y="1908720"/>
            <a:ext cx="783000" cy="339480"/>
          </a:xfrm>
          <a:prstGeom prst="rect">
            <a:avLst/>
          </a:prstGeom>
          <a:ln>
            <a:noFill/>
          </a:ln>
        </p:spPr>
      </p:pic>
      <p:sp>
        <p:nvSpPr>
          <p:cNvPr id="249" name="Line 26"/>
          <p:cNvSpPr/>
          <p:nvPr/>
        </p:nvSpPr>
        <p:spPr bwMode="auto">
          <a:xfrm>
            <a:off x="3816000" y="2248200"/>
            <a:ext cx="0" cy="4087800"/>
          </a:xfrm>
          <a:prstGeom prst="line">
            <a:avLst/>
          </a:prstGeom>
          <a:ln w="14400">
            <a:solidFill>
              <a:srgbClr val="F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27"/>
          <p:cNvSpPr/>
          <p:nvPr/>
        </p:nvSpPr>
        <p:spPr bwMode="auto">
          <a:xfrm>
            <a:off x="5472000" y="1188000"/>
            <a:ext cx="0" cy="396000"/>
          </a:xfrm>
          <a:prstGeom prst="line">
            <a:avLst/>
          </a:prstGeom>
          <a:ln w="18000">
            <a:solidFill>
              <a:srgbClr val="AE82C1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Line 28"/>
          <p:cNvSpPr/>
          <p:nvPr/>
        </p:nvSpPr>
        <p:spPr bwMode="auto">
          <a:xfrm>
            <a:off x="3811680" y="4680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29"/>
          <p:cNvSpPr/>
          <p:nvPr/>
        </p:nvSpPr>
        <p:spPr bwMode="auto">
          <a:xfrm>
            <a:off x="3807360" y="6336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 bwMode="auto">
          <a:xfrm>
            <a:off x="10800360" y="936000"/>
            <a:ext cx="9071640" cy="2500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fr-FR" sz="4400" b="0" strike="noStrike" spc="-1">
                <a:latin typeface="Arial"/>
              </a:rPr>
              <a:t>Nouveau flowchart regio style Truyen – incluant obs data…</a:t>
            </a:r>
            <a:br>
              <a:rPr/>
            </a:br>
            <a:r>
              <a:rPr lang="fr-FR" sz="4400" b="0" strike="noStrike" spc="-1">
                <a:latin typeface="Arial"/>
              </a:rPr>
              <a:t>NN schematisé et nuage point regression multivarié R3</a:t>
            </a:r>
            <a:endParaRPr lang="fr-FR" sz="4400" b="0" strike="noStrike" spc="-1">
              <a:latin typeface="Arial"/>
            </a:endParaRPr>
          </a:p>
        </p:txBody>
      </p:sp>
      <p:grpSp>
        <p:nvGrpSpPr>
          <p:cNvPr id="254" name="Group 2"/>
          <p:cNvGrpSpPr/>
          <p:nvPr/>
        </p:nvGrpSpPr>
        <p:grpSpPr bwMode="auto">
          <a:xfrm>
            <a:off x="9864000" y="2232000"/>
            <a:ext cx="2988000" cy="1728000"/>
            <a:chOff x="9864000" y="2232000"/>
            <a:chExt cx="2988000" cy="1728000"/>
          </a:xfrm>
        </p:grpSpPr>
        <p:pic>
          <p:nvPicPr>
            <p:cNvPr id="255" name="" descr=""/>
            <p:cNvPicPr/>
            <p:nvPr/>
          </p:nvPicPr>
          <p:blipFill>
            <a:blip r:embed="rId3"/>
            <a:stretch/>
          </p:blipFill>
          <p:spPr bwMode="auto">
            <a:xfrm>
              <a:off x="9949680" y="2232000"/>
              <a:ext cx="2753640" cy="17280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56" name="CustomShape 3"/>
            <p:cNvSpPr/>
            <p:nvPr/>
          </p:nvSpPr>
          <p:spPr bwMode="auto">
            <a:xfrm>
              <a:off x="9864000" y="2908080"/>
              <a:ext cx="451800" cy="1990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CustomShape 4"/>
            <p:cNvSpPr/>
            <p:nvPr/>
          </p:nvSpPr>
          <p:spPr bwMode="auto">
            <a:xfrm>
              <a:off x="12450240" y="2927880"/>
              <a:ext cx="401760" cy="19908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" name="Group 5"/>
          <p:cNvGrpSpPr/>
          <p:nvPr/>
        </p:nvGrpSpPr>
        <p:grpSpPr bwMode="auto">
          <a:xfrm>
            <a:off x="-3096000" y="1524600"/>
            <a:ext cx="2520000" cy="1859400"/>
            <a:chOff x="-3096000" y="1524600"/>
            <a:chExt cx="2520000" cy="1859400"/>
          </a:xfrm>
        </p:grpSpPr>
        <p:pic>
          <p:nvPicPr>
            <p:cNvPr id="259" name="" descr=""/>
            <p:cNvPicPr/>
            <p:nvPr/>
          </p:nvPicPr>
          <p:blipFill>
            <a:blip r:embed="rId4"/>
            <a:stretch/>
          </p:blipFill>
          <p:spPr bwMode="auto">
            <a:xfrm>
              <a:off x="-3096000" y="1524600"/>
              <a:ext cx="2268720" cy="1859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0" name="CustomShape 6"/>
            <p:cNvSpPr/>
            <p:nvPr/>
          </p:nvSpPr>
          <p:spPr bwMode="auto">
            <a:xfrm>
              <a:off x="-1224000" y="2376000"/>
              <a:ext cx="648000" cy="289800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21600" y="10800"/>
                  </a:lnTo>
                  <a:lnTo>
                    <a:pt x="10800" y="21600"/>
                  </a:lnTo>
                  <a:lnTo>
                    <a:pt x="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1" name="TextShape 7"/>
          <p:cNvSpPr txBox="1"/>
          <p:nvPr/>
        </p:nvSpPr>
        <p:spPr bwMode="auto">
          <a:xfrm>
            <a:off x="504000" y="288000"/>
            <a:ext cx="8208000" cy="6948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defRPr/>
            </a:pPr>
            <a:endParaRPr lang="fr-FR" sz="1800" b="0" strike="noStrike" spc="-1">
              <a:latin typeface="Arial"/>
            </a:endParaRPr>
          </a:p>
          <a:p>
            <a:pPr algn="ctr">
              <a:defRPr/>
            </a:pPr>
            <a:r>
              <a:rPr lang="fr-FR" sz="1600" b="1" strike="noStrike" spc="-1">
                <a:latin typeface="Arial"/>
              </a:rPr>
              <a:t>Forward Model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62" name="TextShape 8"/>
          <p:cNvSpPr txBox="1"/>
          <p:nvPr/>
        </p:nvSpPr>
        <p:spPr bwMode="auto">
          <a:xfrm>
            <a:off x="1476000" y="3348000"/>
            <a:ext cx="4176000" cy="612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Snow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63" name="TextShape 9"/>
          <p:cNvSpPr txBox="1"/>
          <p:nvPr/>
        </p:nvSpPr>
        <p:spPr bwMode="auto">
          <a:xfrm>
            <a:off x="1476000" y="4824000"/>
            <a:ext cx="421200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600" b="1" strike="noStrike" spc="-1">
                <a:latin typeface="Arial"/>
              </a:rPr>
              <a:t>Hydrological operator  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64" name="Line 10"/>
          <p:cNvSpPr/>
          <p:nvPr/>
        </p:nvSpPr>
        <p:spPr bwMode="auto">
          <a:xfrm>
            <a:off x="3564000" y="3960000"/>
            <a:ext cx="0" cy="859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TextShape 11"/>
          <p:cNvSpPr txBox="1"/>
          <p:nvPr/>
        </p:nvSpPr>
        <p:spPr bwMode="auto">
          <a:xfrm>
            <a:off x="3564000" y="4189680"/>
            <a:ext cx="1224000" cy="316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Melt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66" name="Line 12"/>
          <p:cNvSpPr/>
          <p:nvPr/>
        </p:nvSpPr>
        <p:spPr bwMode="auto">
          <a:xfrm>
            <a:off x="3600000" y="5512680"/>
            <a:ext cx="0" cy="82332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13"/>
          <p:cNvSpPr txBox="1"/>
          <p:nvPr/>
        </p:nvSpPr>
        <p:spPr bwMode="auto">
          <a:xfrm>
            <a:off x="1467360" y="6372000"/>
            <a:ext cx="4220640" cy="684000"/>
          </a:xfrm>
          <a:prstGeom prst="rect">
            <a:avLst/>
          </a:prstGeom>
          <a:noFill/>
          <a:ln w="14400">
            <a:solidFill>
              <a:srgbClr val="000000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defRPr/>
            </a:pPr>
            <a:r>
              <a:rPr lang="fr-FR" sz="1800" b="1" strike="noStrike" spc="-1">
                <a:latin typeface="Arial"/>
                <a:ea typeface="Noto Sans CJK SC"/>
              </a:rPr>
              <a:t>Routing </a:t>
            </a:r>
            <a:r>
              <a:rPr lang="fr-FR" sz="1600" b="1" strike="noStrike" spc="-1">
                <a:latin typeface="Arial"/>
              </a:rPr>
              <a:t>operator</a:t>
            </a:r>
            <a:r>
              <a:rPr lang="fr-FR" sz="1800" b="1" strike="noStrike" spc="-1">
                <a:latin typeface="Arial"/>
              </a:rPr>
              <a:t>   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5"/>
          <a:stretch/>
        </p:blipFill>
        <p:spPr bwMode="auto">
          <a:xfrm>
            <a:off x="4500000" y="3528000"/>
            <a:ext cx="730800" cy="310320"/>
          </a:xfrm>
          <a:prstGeom prst="rect">
            <a:avLst/>
          </a:prstGeom>
          <a:ln>
            <a:noFill/>
          </a:ln>
        </p:spPr>
      </p:pic>
      <p:pic>
        <p:nvPicPr>
          <p:cNvPr id="269" name="" descr=""/>
          <p:cNvPicPr/>
          <p:nvPr/>
        </p:nvPicPr>
        <p:blipFill>
          <a:blip r:embed="rId6"/>
          <a:stretch/>
        </p:blipFill>
        <p:spPr bwMode="auto">
          <a:xfrm>
            <a:off x="4536000" y="5020920"/>
            <a:ext cx="628200" cy="307080"/>
          </a:xfrm>
          <a:prstGeom prst="rect">
            <a:avLst/>
          </a:prstGeom>
          <a:ln>
            <a:noFill/>
          </a:ln>
        </p:spPr>
      </p:pic>
      <p:sp>
        <p:nvSpPr>
          <p:cNvPr id="270" name="TextShape 14"/>
          <p:cNvSpPr txBox="1"/>
          <p:nvPr/>
        </p:nvSpPr>
        <p:spPr bwMode="auto">
          <a:xfrm>
            <a:off x="3600000" y="5773680"/>
            <a:ext cx="216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Runoff flux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71" name="TextShape 15"/>
          <p:cNvSpPr txBox="1"/>
          <p:nvPr/>
        </p:nvSpPr>
        <p:spPr bwMode="auto">
          <a:xfrm>
            <a:off x="6192000" y="6565680"/>
            <a:ext cx="122400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 algn="ctr"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</a:rPr>
              <a:t>Discharge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7"/>
          <a:stretch/>
        </p:blipFill>
        <p:spPr bwMode="auto">
          <a:xfrm>
            <a:off x="4469040" y="6552000"/>
            <a:ext cx="750960" cy="360000"/>
          </a:xfrm>
          <a:prstGeom prst="rect">
            <a:avLst/>
          </a:prstGeom>
          <a:ln>
            <a:noFill/>
          </a:ln>
        </p:spPr>
      </p:pic>
      <p:sp>
        <p:nvSpPr>
          <p:cNvPr id="273" name="Line 16"/>
          <p:cNvSpPr/>
          <p:nvPr/>
        </p:nvSpPr>
        <p:spPr bwMode="auto">
          <a:xfrm>
            <a:off x="5688000" y="5184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17"/>
          <p:cNvSpPr/>
          <p:nvPr/>
        </p:nvSpPr>
        <p:spPr bwMode="auto">
          <a:xfrm>
            <a:off x="5719680" y="6732000"/>
            <a:ext cx="540000" cy="0"/>
          </a:xfrm>
          <a:prstGeom prst="line">
            <a:avLst/>
          </a:prstGeom>
          <a:ln w="18000">
            <a:solidFill>
              <a:srgbClr val="0000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5" name="" descr=""/>
          <p:cNvPicPr/>
          <p:nvPr/>
        </p:nvPicPr>
        <p:blipFill>
          <a:blip r:embed="rId8"/>
          <a:stretch/>
        </p:blipFill>
        <p:spPr bwMode="auto">
          <a:xfrm>
            <a:off x="4572000" y="4186080"/>
            <a:ext cx="1008000" cy="313920"/>
          </a:xfrm>
          <a:prstGeom prst="rect">
            <a:avLst/>
          </a:prstGeom>
          <a:ln>
            <a:noFill/>
          </a:ln>
        </p:spPr>
      </p:pic>
      <p:pic>
        <p:nvPicPr>
          <p:cNvPr id="276" name="" descr=""/>
          <p:cNvPicPr/>
          <p:nvPr/>
        </p:nvPicPr>
        <p:blipFill>
          <a:blip r:embed="rId9"/>
          <a:stretch/>
        </p:blipFill>
        <p:spPr bwMode="auto">
          <a:xfrm>
            <a:off x="4814280" y="5764320"/>
            <a:ext cx="837720" cy="319680"/>
          </a:xfrm>
          <a:prstGeom prst="rect">
            <a:avLst/>
          </a:prstGeom>
          <a:ln>
            <a:noFill/>
          </a:ln>
        </p:spPr>
      </p:pic>
      <p:pic>
        <p:nvPicPr>
          <p:cNvPr id="277" name="" descr=""/>
          <p:cNvPicPr/>
          <p:nvPr/>
        </p:nvPicPr>
        <p:blipFill>
          <a:blip r:embed="rId10"/>
          <a:stretch/>
        </p:blipFill>
        <p:spPr bwMode="auto">
          <a:xfrm>
            <a:off x="7379280" y="6565680"/>
            <a:ext cx="892800" cy="346320"/>
          </a:xfrm>
          <a:prstGeom prst="rect">
            <a:avLst/>
          </a:prstGeom>
          <a:ln>
            <a:noFill/>
          </a:ln>
        </p:spPr>
      </p:pic>
      <p:sp>
        <p:nvSpPr>
          <p:cNvPr id="278" name="TextShape 18"/>
          <p:cNvSpPr txBox="1"/>
          <p:nvPr/>
        </p:nvSpPr>
        <p:spPr bwMode="auto">
          <a:xfrm>
            <a:off x="6228000" y="4824000"/>
            <a:ext cx="2160000" cy="685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Moisture states</a:t>
            </a:r>
            <a:endParaRPr lang="fr-F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solidFill>
                  <a:srgbClr val="0076C5"/>
                </a:solidFill>
                <a:latin typeface="Arial"/>
                <a:ea typeface="Noto Sans CJK SC"/>
              </a:rPr>
              <a:t>Internal fluxes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79" name="" descr=""/>
          <p:cNvPicPr/>
          <p:nvPr/>
        </p:nvPicPr>
        <p:blipFill>
          <a:blip r:embed="rId11"/>
          <a:stretch/>
        </p:blipFill>
        <p:spPr bwMode="auto">
          <a:xfrm>
            <a:off x="7878240" y="4824000"/>
            <a:ext cx="761760" cy="302760"/>
          </a:xfrm>
          <a:prstGeom prst="rect">
            <a:avLst/>
          </a:prstGeom>
          <a:ln>
            <a:noFill/>
          </a:ln>
        </p:spPr>
      </p:pic>
      <p:pic>
        <p:nvPicPr>
          <p:cNvPr id="280" name="" descr=""/>
          <p:cNvPicPr/>
          <p:nvPr/>
        </p:nvPicPr>
        <p:blipFill>
          <a:blip r:embed="rId12"/>
          <a:stretch/>
        </p:blipFill>
        <p:spPr bwMode="auto">
          <a:xfrm>
            <a:off x="7893360" y="5191200"/>
            <a:ext cx="746640" cy="300600"/>
          </a:xfrm>
          <a:prstGeom prst="rect">
            <a:avLst/>
          </a:prstGeom>
          <a:ln>
            <a:noFill/>
          </a:ln>
        </p:spPr>
      </p:pic>
      <p:pic>
        <p:nvPicPr>
          <p:cNvPr id="281" name="" descr=""/>
          <p:cNvPicPr/>
          <p:nvPr/>
        </p:nvPicPr>
        <p:blipFill>
          <a:blip r:embed="rId13"/>
          <a:stretch/>
        </p:blipFill>
        <p:spPr bwMode="auto">
          <a:xfrm>
            <a:off x="5277600" y="504000"/>
            <a:ext cx="554400" cy="378000"/>
          </a:xfrm>
          <a:prstGeom prst="rect">
            <a:avLst/>
          </a:prstGeom>
          <a:ln>
            <a:noFill/>
          </a:ln>
        </p:spPr>
      </p:pic>
      <p:sp>
        <p:nvSpPr>
          <p:cNvPr id="282" name="TextShape 19"/>
          <p:cNvSpPr txBox="1"/>
          <p:nvPr/>
        </p:nvSpPr>
        <p:spPr bwMode="auto">
          <a:xfrm>
            <a:off x="714600" y="1043640"/>
            <a:ext cx="3965400" cy="720360"/>
          </a:xfrm>
          <a:prstGeom prst="rect">
            <a:avLst/>
          </a:prstGeom>
          <a:noFill/>
          <a:ln w="14400">
            <a:solidFill>
              <a:srgbClr val="AE82C1"/>
            </a:solidFill>
            <a:round/>
          </a:ln>
        </p:spPr>
        <p:txBody>
          <a:bodyPr lIns="97200" tIns="52200" rIns="97200" bIns="52200" anchor="ctr">
            <a:noAutofit/>
          </a:bodyPr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600" b="1" strike="noStrike" spc="-1">
                <a:latin typeface="Arial"/>
                <a:ea typeface="Noto Sans CJK SC"/>
              </a:rPr>
              <a:t>Regionalization operator</a:t>
            </a:r>
            <a:endParaRPr lang="fr-FR" sz="1600" b="0" strike="noStrike" spc="-1">
              <a:latin typeface="Arial"/>
              <a:ea typeface="Noto Sans CJK SC"/>
            </a:endParaRPr>
          </a:p>
          <a:p>
            <a:pPr algn="ctr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defRPr/>
            </a:pPr>
            <a:r>
              <a:rPr lang="fr-FR" sz="1500" b="1" strike="noStrike" spc="-1">
                <a:solidFill>
                  <a:srgbClr val="AE82C1"/>
                </a:solidFill>
                <a:latin typeface="Arial"/>
                <a:ea typeface="Noto Sans CJK SC"/>
              </a:rPr>
              <a:t>Tunable parameter </a:t>
            </a:r>
            <a:r>
              <a:rPr lang="fr-FR" sz="1500" b="1" strike="noStrike" spc="-1">
                <a:solidFill>
                  <a:srgbClr val="03A0B0"/>
                </a:solidFill>
                <a:latin typeface="Arial"/>
                <a:ea typeface="Noto Sans CJK SC"/>
              </a:rPr>
              <a:t> </a:t>
            </a:r>
            <a:endParaRPr lang="fr-FR" sz="1500" b="0" strike="noStrike" spc="-1">
              <a:latin typeface="Arial"/>
              <a:ea typeface="Noto Sans CJK SC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4"/>
          <a:stretch/>
        </p:blipFill>
        <p:spPr bwMode="auto">
          <a:xfrm>
            <a:off x="3888000" y="1095840"/>
            <a:ext cx="216000" cy="308160"/>
          </a:xfrm>
          <a:prstGeom prst="rect">
            <a:avLst/>
          </a:prstGeom>
          <a:ln>
            <a:noFill/>
          </a:ln>
        </p:spPr>
      </p:pic>
      <p:pic>
        <p:nvPicPr>
          <p:cNvPr id="284" name="" descr=""/>
          <p:cNvPicPr/>
          <p:nvPr/>
        </p:nvPicPr>
        <p:blipFill>
          <a:blip r:embed="rId15"/>
          <a:stretch/>
        </p:blipFill>
        <p:spPr bwMode="auto">
          <a:xfrm>
            <a:off x="3518640" y="1492920"/>
            <a:ext cx="210600" cy="244800"/>
          </a:xfrm>
          <a:prstGeom prst="rect">
            <a:avLst/>
          </a:prstGeom>
          <a:ln>
            <a:noFill/>
          </a:ln>
        </p:spPr>
      </p:pic>
      <p:sp>
        <p:nvSpPr>
          <p:cNvPr id="285" name="Line 20"/>
          <p:cNvSpPr/>
          <p:nvPr/>
        </p:nvSpPr>
        <p:spPr bwMode="auto">
          <a:xfrm>
            <a:off x="1080000" y="3780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21"/>
          <p:cNvSpPr txBox="1"/>
          <p:nvPr/>
        </p:nvSpPr>
        <p:spPr bwMode="auto">
          <a:xfrm>
            <a:off x="720000" y="2160000"/>
            <a:ext cx="3960000" cy="664200"/>
          </a:xfrm>
          <a:prstGeom prst="rect">
            <a:avLst/>
          </a:prstGeom>
          <a:noFill/>
          <a:ln w="14400">
            <a:solidFill>
              <a:srgbClr val="FC9900"/>
            </a:solidFill>
            <a:round/>
          </a:ln>
        </p:spPr>
        <p:txBody>
          <a:bodyPr lIns="97200" tIns="52200" rIns="97200" bIns="52200">
            <a:noAutofit/>
          </a:bodyPr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Conceptual parameters</a:t>
            </a:r>
            <a:r>
              <a:rPr lang="fr-FR" sz="1600" b="0" strike="noStrike" spc="-1">
                <a:solidFill>
                  <a:srgbClr val="FC9900"/>
                </a:solidFill>
                <a:latin typeface="Arial"/>
                <a:ea typeface="Noto Sans CJK SC"/>
              </a:rPr>
              <a:t>     </a:t>
            </a:r>
            <a:endParaRPr lang="fr-FR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defRPr/>
            </a:pPr>
            <a:r>
              <a:rPr lang="fr-FR" sz="1600" b="1" strike="noStrike" spc="-1">
                <a:solidFill>
                  <a:srgbClr val="FC9900"/>
                </a:solidFill>
                <a:latin typeface="Arial"/>
                <a:ea typeface="Noto Sans CJK SC"/>
              </a:rPr>
              <a:t>Initial states</a:t>
            </a:r>
            <a:endParaRPr lang="fr-FR" sz="1600" b="0" strike="noStrike" spc="-1"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6"/>
          <a:stretch/>
        </p:blipFill>
        <p:spPr bwMode="auto">
          <a:xfrm>
            <a:off x="3744000" y="2215800"/>
            <a:ext cx="627480" cy="304200"/>
          </a:xfrm>
          <a:prstGeom prst="rect">
            <a:avLst/>
          </a:prstGeom>
          <a:ln>
            <a:noFill/>
          </a:ln>
        </p:spPr>
      </p:pic>
      <p:pic>
        <p:nvPicPr>
          <p:cNvPr id="288" name="" descr=""/>
          <p:cNvPicPr/>
          <p:nvPr/>
        </p:nvPicPr>
        <p:blipFill>
          <a:blip r:embed="rId17"/>
          <a:stretch/>
        </p:blipFill>
        <p:spPr bwMode="auto">
          <a:xfrm>
            <a:off x="3240000" y="2484720"/>
            <a:ext cx="783000" cy="339480"/>
          </a:xfrm>
          <a:prstGeom prst="rect">
            <a:avLst/>
          </a:prstGeom>
          <a:ln>
            <a:noFill/>
          </a:ln>
        </p:spPr>
      </p:pic>
      <p:sp>
        <p:nvSpPr>
          <p:cNvPr id="289" name="Line 22"/>
          <p:cNvSpPr/>
          <p:nvPr/>
        </p:nvSpPr>
        <p:spPr bwMode="auto">
          <a:xfrm>
            <a:off x="1080000" y="2824200"/>
            <a:ext cx="0" cy="4087800"/>
          </a:xfrm>
          <a:prstGeom prst="line">
            <a:avLst/>
          </a:prstGeom>
          <a:ln w="14400">
            <a:solidFill>
              <a:srgbClr val="FC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3"/>
          <p:cNvSpPr/>
          <p:nvPr/>
        </p:nvSpPr>
        <p:spPr bwMode="auto">
          <a:xfrm>
            <a:off x="2736000" y="1764000"/>
            <a:ext cx="0" cy="396000"/>
          </a:xfrm>
          <a:prstGeom prst="line">
            <a:avLst/>
          </a:prstGeom>
          <a:ln w="18000">
            <a:solidFill>
              <a:srgbClr val="AE82C1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24"/>
          <p:cNvSpPr/>
          <p:nvPr/>
        </p:nvSpPr>
        <p:spPr bwMode="auto">
          <a:xfrm>
            <a:off x="1075680" y="5256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25"/>
          <p:cNvSpPr/>
          <p:nvPr/>
        </p:nvSpPr>
        <p:spPr bwMode="auto">
          <a:xfrm>
            <a:off x="1071360" y="6912000"/>
            <a:ext cx="391680" cy="0"/>
          </a:xfrm>
          <a:prstGeom prst="line">
            <a:avLst/>
          </a:prstGeom>
          <a:ln w="18000">
            <a:solidFill>
              <a:srgbClr val="FC9900"/>
            </a:solidFill>
            <a:round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3" name="Image 130_0" descr=""/>
          <p:cNvPicPr/>
          <p:nvPr/>
        </p:nvPicPr>
        <p:blipFill>
          <a:blip r:embed="rId3"/>
          <a:stretch/>
        </p:blipFill>
        <p:spPr bwMode="auto">
          <a:xfrm>
            <a:off x="4530600" y="1319759"/>
            <a:ext cx="3285000" cy="4196160"/>
          </a:xfrm>
          <a:prstGeom prst="rect">
            <a:avLst/>
          </a:prstGeom>
          <a:ln>
            <a:noFill/>
          </a:ln>
        </p:spPr>
      </p:pic>
      <p:sp>
        <p:nvSpPr>
          <p:cNvPr id="294" name="CustomShape 1"/>
          <p:cNvSpPr/>
          <p:nvPr/>
        </p:nvSpPr>
        <p:spPr bwMode="auto">
          <a:xfrm>
            <a:off x="4453560" y="1319759"/>
            <a:ext cx="3437280" cy="4150080"/>
          </a:xfrm>
          <a:prstGeom prst="roundRect">
            <a:avLst>
              <a:gd name="adj" fmla="val 3386"/>
            </a:avLst>
          </a:prstGeom>
          <a:noFill/>
          <a:ln w="28440">
            <a:solidFill>
              <a:srgbClr val="16A589"/>
            </a:solidFill>
            <a:miter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grpSp>
        <p:nvGrpSpPr>
          <p:cNvPr id="295" name="Group 2"/>
          <p:cNvGrpSpPr/>
          <p:nvPr/>
        </p:nvGrpSpPr>
        <p:grpSpPr bwMode="auto">
          <a:xfrm>
            <a:off x="2241000" y="288360"/>
            <a:ext cx="1578600" cy="1789560"/>
            <a:chOff x="2241000" y="288360"/>
            <a:chExt cx="1578600" cy="1789560"/>
          </a:xfrm>
        </p:grpSpPr>
        <p:sp>
          <p:nvSpPr>
            <p:cNvPr id="296" name="CustomShape 3"/>
            <p:cNvSpPr/>
            <p:nvPr/>
          </p:nvSpPr>
          <p:spPr bwMode="auto">
            <a:xfrm>
              <a:off x="2241000" y="288360"/>
              <a:ext cx="1578600" cy="1789560"/>
            </a:xfrm>
            <a:prstGeom prst="roundRect">
              <a:avLst>
                <a:gd name="adj" fmla="val 3386"/>
              </a:avLst>
            </a:prstGeom>
            <a:noFill/>
            <a:ln w="28440">
              <a:solidFill>
                <a:srgbClr val="843C0B"/>
              </a:solidFill>
              <a:miter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297" name="Image 259_2" descr=""/>
            <p:cNvPicPr/>
            <p:nvPr/>
          </p:nvPicPr>
          <p:blipFill>
            <a:blip r:embed="rId4"/>
            <a:stretch/>
          </p:blipFill>
          <p:spPr bwMode="auto">
            <a:xfrm>
              <a:off x="2380680" y="330480"/>
              <a:ext cx="1318320" cy="1684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98" name="CustomShape 4"/>
          <p:cNvSpPr/>
          <p:nvPr/>
        </p:nvSpPr>
        <p:spPr bwMode="auto">
          <a:xfrm rot="5400000">
            <a:off x="2071800" y="2052360"/>
            <a:ext cx="2155680" cy="638280"/>
          </a:xfrm>
          <a:prstGeom prst="rect">
            <a:avLst/>
          </a:prstGeom>
          <a:noFill/>
          <a:ln>
            <a:noFill/>
          </a:ln>
          <a:effectLst>
            <a:outerShdw dist="37674" dir="2700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>
            <a:spAutoFit/>
          </a:bodyPr>
          <a:p>
            <a:pPr algn="ctr">
              <a:lnSpc>
                <a:spcPct val="100000"/>
              </a:lnSpc>
              <a:defRPr/>
            </a:pPr>
            <a:r>
              <a:rPr lang="fr-FR" sz="36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fr-FR" sz="3600" b="0" strike="noStrike" spc="-1">
              <a:latin typeface="Arial"/>
            </a:endParaRPr>
          </a:p>
        </p:txBody>
      </p:sp>
      <p:grpSp>
        <p:nvGrpSpPr>
          <p:cNvPr id="299" name="Group 5"/>
          <p:cNvGrpSpPr/>
          <p:nvPr/>
        </p:nvGrpSpPr>
        <p:grpSpPr bwMode="auto">
          <a:xfrm>
            <a:off x="-144000" y="2592000"/>
            <a:ext cx="1578600" cy="1789560"/>
            <a:chOff x="-144000" y="2592000"/>
            <a:chExt cx="1578600" cy="1789560"/>
          </a:xfrm>
        </p:grpSpPr>
        <p:sp>
          <p:nvSpPr>
            <p:cNvPr id="300" name="CustomShape 6"/>
            <p:cNvSpPr/>
            <p:nvPr/>
          </p:nvSpPr>
          <p:spPr bwMode="auto">
            <a:xfrm>
              <a:off x="-144000" y="2592000"/>
              <a:ext cx="1578600" cy="1789560"/>
            </a:xfrm>
            <a:prstGeom prst="roundRect">
              <a:avLst>
                <a:gd name="adj" fmla="val 3386"/>
              </a:avLst>
            </a:prstGeom>
            <a:noFill/>
            <a:ln w="28440">
              <a:solidFill>
                <a:srgbClr val="843C0B"/>
              </a:solidFill>
              <a:miter/>
            </a:ln>
            <a:effectLst>
              <a:outerShdw dist="37674" dir="2700000">
                <a:srgbClr val="000000">
                  <a:alpha val="4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pic>
          <p:nvPicPr>
            <p:cNvPr id="301" name="Image 17_2" descr=""/>
            <p:cNvPicPr/>
            <p:nvPr/>
          </p:nvPicPr>
          <p:blipFill>
            <a:blip r:embed="rId5"/>
            <a:stretch/>
          </p:blipFill>
          <p:spPr bwMode="auto">
            <a:xfrm>
              <a:off x="-4320" y="2634120"/>
              <a:ext cx="1318320" cy="16840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02" name="Line 7"/>
          <p:cNvSpPr/>
          <p:nvPr/>
        </p:nvSpPr>
        <p:spPr bwMode="auto">
          <a:xfrm>
            <a:off x="3717000" y="1991520"/>
            <a:ext cx="35892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8"/>
          <p:cNvSpPr/>
          <p:nvPr/>
        </p:nvSpPr>
        <p:spPr bwMode="auto">
          <a:xfrm>
            <a:off x="4075920" y="1991520"/>
            <a:ext cx="0" cy="4658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9"/>
          <p:cNvSpPr/>
          <p:nvPr/>
        </p:nvSpPr>
        <p:spPr bwMode="auto">
          <a:xfrm>
            <a:off x="4075560" y="3429720"/>
            <a:ext cx="0" cy="9676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10"/>
          <p:cNvSpPr/>
          <p:nvPr/>
        </p:nvSpPr>
        <p:spPr bwMode="auto">
          <a:xfrm>
            <a:off x="3717000" y="4397400"/>
            <a:ext cx="35856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11"/>
          <p:cNvSpPr/>
          <p:nvPr/>
        </p:nvSpPr>
        <p:spPr bwMode="auto">
          <a:xfrm>
            <a:off x="4075920" y="2413800"/>
            <a:ext cx="0" cy="1036080"/>
          </a:xfrm>
          <a:prstGeom prst="line">
            <a:avLst/>
          </a:prstGeom>
          <a:ln w="12600">
            <a:solidFill>
              <a:srgbClr val="00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12"/>
          <p:cNvSpPr/>
          <p:nvPr/>
        </p:nvSpPr>
        <p:spPr bwMode="auto">
          <a:xfrm>
            <a:off x="4394520" y="4781160"/>
            <a:ext cx="148140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13"/>
          <p:cNvSpPr/>
          <p:nvPr/>
        </p:nvSpPr>
        <p:spPr bwMode="auto">
          <a:xfrm flipV="1">
            <a:off x="5878080" y="4781880"/>
            <a:ext cx="0" cy="1623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14"/>
          <p:cNvSpPr/>
          <p:nvPr/>
        </p:nvSpPr>
        <p:spPr bwMode="auto">
          <a:xfrm>
            <a:off x="4075560" y="4397400"/>
            <a:ext cx="0" cy="14868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Formula 15"/>
          <p:cNvSpPr txBox="1"/>
          <p:nvPr/>
        </p:nvSpPr>
        <p:spPr bwMode="auto">
          <a:xfrm>
            <a:off x="3682800" y="4556160"/>
            <a:ext cx="562320" cy="47520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nary>
                        <m:naryPr>
                          <m:chr m:val="∑"/>
                          <m:grow m:val="off"/>
                          <m:ctrlPr>
                            <a:rPr/>
                          </m:ctrlPr>
                        </m:naryPr>
                        <m:sub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𝑘</m:t>
                              </m:r>
                            </m:e>
                            <m:sub>
                              <m:r>
                                <m:rPr/>
                                <a:rPr/>
                                <m:t>𝑢𝑝</m:t>
                              </m:r>
                              <m:r>
                                <m:rPr/>
                                <a:rPr/>
                                <m:t>=</m:t>
                              </m:r>
                              <m:r>
                                <m:rPr/>
                                <a:rPr/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/>
                              </m:ctrlPr>
                            </m:sSubPr>
                            <m:e>
                              <m:r>
                                <m:rPr/>
                                <a:rPr/>
                                <m:t>𝑁</m:t>
                              </m:r>
                            </m:e>
                            <m:sub>
                              <m:r>
                                <m:rPr/>
                                <a:rPr/>
                                <m:t>𝑢𝑝</m:t>
                              </m:r>
                            </m:sub>
                          </m:sSub>
                        </m:sup>
                        <m:e>
                          <m:r>
                            <m:rPr/>
                            <a:rPr/>
                            <m:t>𝑄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/>
                                  </m:ctrlPr>
                                </m:sSubPr>
                                <m:e>
                                  <m:r>
                                    <m:rPr/>
                                    <a:rPr/>
                                    <m:t>𝑘</m:t>
                                  </m:r>
                                </m:e>
                                <m:sub>
                                  <m:r>
                                    <m:rPr/>
                                    <a:rPr/>
                                    <m:t>𝑢𝑝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mc:Choice>
              <mc:Fallback/>
            </mc:AlternateContent>
            <a:endParaRPr/>
          </a:p>
        </p:txBody>
      </p:sp>
      <p:grpSp>
        <p:nvGrpSpPr>
          <p:cNvPr id="311" name="Group 16"/>
          <p:cNvGrpSpPr/>
          <p:nvPr/>
        </p:nvGrpSpPr>
        <p:grpSpPr bwMode="auto">
          <a:xfrm>
            <a:off x="2189160" y="4105080"/>
            <a:ext cx="729000" cy="76680"/>
            <a:chOff x="2189160" y="4105080"/>
            <a:chExt cx="729000" cy="76680"/>
          </a:xfrm>
        </p:grpSpPr>
        <p:sp>
          <p:nvSpPr>
            <p:cNvPr id="312" name="Line 17"/>
            <p:cNvSpPr/>
            <p:nvPr/>
          </p:nvSpPr>
          <p:spPr bwMode="auto">
            <a:xfrm>
              <a:off x="2189160" y="4105080"/>
              <a:ext cx="727920" cy="0"/>
            </a:xfrm>
            <a:prstGeom prst="line">
              <a:avLst/>
            </a:prstGeom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Line 18"/>
            <p:cNvSpPr/>
            <p:nvPr/>
          </p:nvSpPr>
          <p:spPr bwMode="auto">
            <a:xfrm flipV="1">
              <a:off x="2918160" y="4105800"/>
              <a:ext cx="0" cy="75960"/>
            </a:xfrm>
            <a:prstGeom prst="line">
              <a:avLst/>
            </a:prstGeom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4" name="Group 19"/>
          <p:cNvGrpSpPr/>
          <p:nvPr/>
        </p:nvGrpSpPr>
        <p:grpSpPr bwMode="auto">
          <a:xfrm>
            <a:off x="2188440" y="1706040"/>
            <a:ext cx="729000" cy="76680"/>
            <a:chOff x="2188440" y="1706040"/>
            <a:chExt cx="729000" cy="76680"/>
          </a:xfrm>
        </p:grpSpPr>
        <p:sp>
          <p:nvSpPr>
            <p:cNvPr id="315" name="Line 20"/>
            <p:cNvSpPr/>
            <p:nvPr/>
          </p:nvSpPr>
          <p:spPr bwMode="auto">
            <a:xfrm>
              <a:off x="2188440" y="1706040"/>
              <a:ext cx="727560" cy="0"/>
            </a:xfrm>
            <a:prstGeom prst="line">
              <a:avLst/>
            </a:prstGeom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Line 21"/>
            <p:cNvSpPr/>
            <p:nvPr/>
          </p:nvSpPr>
          <p:spPr bwMode="auto">
            <a:xfrm flipV="1">
              <a:off x="2917440" y="1706400"/>
              <a:ext cx="0" cy="76320"/>
            </a:xfrm>
            <a:prstGeom prst="line">
              <a:avLst/>
            </a:prstGeom>
            <a:ln w="3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17" name="TextShape 22"/>
          <p:cNvSpPr txBox="1"/>
          <p:nvPr/>
        </p:nvSpPr>
        <p:spPr bwMode="auto">
          <a:xfrm>
            <a:off x="5040000" y="144000"/>
            <a:ext cx="4248000" cy="858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p>
            <a:pPr>
              <a:defRPr/>
            </a:pPr>
            <a:r>
              <a:rPr lang="fr-FR" sz="1800" b="1" strike="noStrike" spc="-1">
                <a:solidFill>
                  <a:srgbClr val="C9211E"/>
                </a:solidFill>
                <a:latin typeface="Arial"/>
              </a:rPr>
              <a:t>TODO :</a:t>
            </a:r>
            <a:r>
              <a:rPr lang="fr-FR" sz="1800" b="0" strike="noStrike" spc="-1">
                <a:solidFill>
                  <a:srgbClr val="C9211E"/>
                </a:solidFill>
                <a:latin typeface="Arial"/>
              </a:rPr>
              <a:t> @FC, Ressortir schemas source, faire schemas de chaque model struct...</a:t>
            </a:r>
            <a:endParaRPr lang="fr-FR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9" name="Line 2"/>
          <p:cNvSpPr/>
          <p:nvPr/>
        </p:nvSpPr>
        <p:spPr bwMode="auto">
          <a:xfrm flipH="1">
            <a:off x="2405176" y="2067208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0" name="Group 3"/>
          <p:cNvGrpSpPr/>
          <p:nvPr/>
        </p:nvGrpSpPr>
        <p:grpSpPr bwMode="auto">
          <a:xfrm>
            <a:off x="1522994" y="2619765"/>
            <a:ext cx="970920" cy="412560"/>
            <a:chOff x="4047120" y="1939320"/>
            <a:chExt cx="970920" cy="412560"/>
          </a:xfrm>
        </p:grpSpPr>
        <p:sp>
          <p:nvSpPr>
            <p:cNvPr id="321" name="CustomShape 4"/>
            <p:cNvSpPr/>
            <p:nvPr/>
          </p:nvSpPr>
          <p:spPr bwMode="auto">
            <a:xfrm>
              <a:off x="4047120" y="205272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322" name="Group 5"/>
            <p:cNvGrpSpPr/>
            <p:nvPr/>
          </p:nvGrpSpPr>
          <p:grpSpPr bwMode="auto">
            <a:xfrm>
              <a:off x="4049640" y="1939320"/>
              <a:ext cx="966240" cy="412560"/>
              <a:chOff x="4049640" y="1939320"/>
              <a:chExt cx="966240" cy="412560"/>
            </a:xfrm>
          </p:grpSpPr>
          <p:sp>
            <p:nvSpPr>
              <p:cNvPr id="323" name="Line 6"/>
              <p:cNvSpPr/>
              <p:nvPr/>
            </p:nvSpPr>
            <p:spPr bwMode="auto">
              <a:xfrm>
                <a:off x="404964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4" name="Line 7"/>
              <p:cNvSpPr/>
              <p:nvPr/>
            </p:nvSpPr>
            <p:spPr bwMode="auto">
              <a:xfrm>
                <a:off x="4057920" y="2349360"/>
                <a:ext cx="95760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Line 8"/>
              <p:cNvSpPr/>
              <p:nvPr/>
            </p:nvSpPr>
            <p:spPr bwMode="auto">
              <a:xfrm>
                <a:off x="501588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6" name="Group 9"/>
          <p:cNvGrpSpPr/>
          <p:nvPr/>
        </p:nvGrpSpPr>
        <p:grpSpPr bwMode="auto">
          <a:xfrm>
            <a:off x="1141011" y="4155140"/>
            <a:ext cx="970920" cy="412560"/>
            <a:chOff x="3294720" y="3927600"/>
            <a:chExt cx="970920" cy="412560"/>
          </a:xfrm>
        </p:grpSpPr>
        <p:sp>
          <p:nvSpPr>
            <p:cNvPr id="327" name="CustomShape 10"/>
            <p:cNvSpPr/>
            <p:nvPr/>
          </p:nvSpPr>
          <p:spPr bwMode="auto">
            <a:xfrm>
              <a:off x="3294720" y="404136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328" name="Group 11"/>
            <p:cNvGrpSpPr/>
            <p:nvPr/>
          </p:nvGrpSpPr>
          <p:grpSpPr bwMode="auto">
            <a:xfrm>
              <a:off x="3297240" y="3927600"/>
              <a:ext cx="965879" cy="412560"/>
              <a:chOff x="3297240" y="3927600"/>
              <a:chExt cx="965879" cy="412560"/>
            </a:xfrm>
          </p:grpSpPr>
          <p:sp>
            <p:nvSpPr>
              <p:cNvPr id="329" name="Line 12"/>
              <p:cNvSpPr/>
              <p:nvPr/>
            </p:nvSpPr>
            <p:spPr bwMode="auto">
              <a:xfrm>
                <a:off x="329724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Line 13"/>
              <p:cNvSpPr/>
              <p:nvPr/>
            </p:nvSpPr>
            <p:spPr bwMode="auto">
              <a:xfrm>
                <a:off x="3305519" y="433764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Line 14"/>
              <p:cNvSpPr/>
              <p:nvPr/>
            </p:nvSpPr>
            <p:spPr bwMode="auto">
              <a:xfrm>
                <a:off x="426312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32" name="Line 15"/>
          <p:cNvSpPr/>
          <p:nvPr/>
        </p:nvSpPr>
        <p:spPr bwMode="auto">
          <a:xfrm>
            <a:off x="2601736" y="2067208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Formula 16"/>
          <p:cNvSpPr txBox="1"/>
          <p:nvPr/>
        </p:nvSpPr>
        <p:spPr bwMode="auto">
          <a:xfrm>
            <a:off x="2163617" y="2164284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34" name="Line 17"/>
          <p:cNvSpPr/>
          <p:nvPr/>
        </p:nvSpPr>
        <p:spPr bwMode="auto">
          <a:xfrm flipH="0" flipV="0">
            <a:off x="2315358" y="2458845"/>
            <a:ext cx="0" cy="19655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Formula 23"/>
          <p:cNvSpPr txBox="1"/>
          <p:nvPr/>
        </p:nvSpPr>
        <p:spPr bwMode="auto">
          <a:xfrm>
            <a:off x="1885258" y="2718726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342" name="Formula 25"/>
          <p:cNvSpPr txBox="1"/>
          <p:nvPr/>
        </p:nvSpPr>
        <p:spPr bwMode="auto">
          <a:xfrm flipH="0" flipV="0">
            <a:off x="2688374" y="2168483"/>
            <a:ext cx="1081007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n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/>
              <a:t>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s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43" name="Line 26"/>
          <p:cNvSpPr/>
          <p:nvPr/>
        </p:nvSpPr>
        <p:spPr bwMode="auto">
          <a:xfrm flipH="1" flipV="0">
            <a:off x="1951079" y="3728795"/>
            <a:ext cx="917449" cy="21727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Line 28"/>
          <p:cNvSpPr/>
          <p:nvPr/>
        </p:nvSpPr>
        <p:spPr bwMode="auto">
          <a:xfrm flipH="0" flipV="0">
            <a:off x="2868529" y="3728795"/>
            <a:ext cx="293040" cy="21727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Formula 31"/>
          <p:cNvSpPr txBox="1"/>
          <p:nvPr/>
        </p:nvSpPr>
        <p:spPr bwMode="auto">
          <a:xfrm flipH="0" flipV="0">
            <a:off x="2444886" y="3284352"/>
            <a:ext cx="1429369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r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en-US" sz="14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+</m:t>
                      </m:r>
                      <m:sSub>
                        <m:sSubPr>
                          <m:ctrlPr>
                            <a:rPr sz="1400" b="0" i="1" u="none" strike="noStrike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erc</m:t>
                          </m:r>
                          <m:r>
                            <m:rPr>
                              <m:sty m:val="i"/>
                            </m:rPr>
                            <a:rPr lang="en-US" sz="14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52" name="Line 35"/>
          <p:cNvSpPr/>
          <p:nvPr/>
        </p:nvSpPr>
        <p:spPr bwMode="auto">
          <a:xfrm flipH="0" flipV="0">
            <a:off x="3156801" y="3949459"/>
            <a:ext cx="0" cy="7436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Formula 39"/>
          <p:cNvSpPr txBox="1"/>
          <p:nvPr/>
        </p:nvSpPr>
        <p:spPr bwMode="auto">
          <a:xfrm flipH="0" flipV="0">
            <a:off x="2157949" y="3975914"/>
            <a:ext cx="516456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l</m:t>
                      </m:r>
                      <m:d>
                        <m:dPr>
                          <m:begChr m:val="("/>
                          <m:endChr m:val=")"/>
                          <m:ctrlPr>
                            <a:rPr sz="1400"/>
                          </m:ctrlPr>
                        </m:dPr>
                        <m:e>
                          <m:sSub>
                            <m:sSubPr>
                              <m:ctrlP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grpSp>
        <p:nvGrpSpPr>
          <p:cNvPr id="357" name="Group 40"/>
          <p:cNvGrpSpPr/>
          <p:nvPr/>
        </p:nvGrpSpPr>
        <p:grpSpPr bwMode="auto">
          <a:xfrm flipH="0" flipV="0">
            <a:off x="2186685" y="4269135"/>
            <a:ext cx="200580" cy="201561"/>
            <a:chOff x="0" y="0"/>
            <a:chExt cx="200580" cy="201561"/>
          </a:xfrm>
        </p:grpSpPr>
        <p:sp>
          <p:nvSpPr>
            <p:cNvPr id="358" name="CustomShape 41"/>
            <p:cNvSpPr/>
            <p:nvPr/>
          </p:nvSpPr>
          <p:spPr bwMode="auto">
            <a:xfrm flipV="1">
              <a:off x="0" y="-272"/>
              <a:ext cx="150216" cy="122464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359" name="CustomShape 42"/>
            <p:cNvSpPr/>
            <p:nvPr/>
          </p:nvSpPr>
          <p:spPr bwMode="auto">
            <a:xfrm flipH="1">
              <a:off x="50364" y="79097"/>
              <a:ext cx="150216" cy="122464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</p:grpSp>
      <p:sp>
        <p:nvSpPr>
          <p:cNvPr id="364" name="Formula 47"/>
          <p:cNvSpPr txBox="1"/>
          <p:nvPr/>
        </p:nvSpPr>
        <p:spPr bwMode="auto">
          <a:xfrm>
            <a:off x="1799361" y="4599858"/>
            <a:ext cx="250920" cy="2656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𝑓𝑡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66" name="Formula 49"/>
          <p:cNvSpPr txBox="1"/>
          <p:nvPr/>
        </p:nvSpPr>
        <p:spPr bwMode="auto">
          <a:xfrm>
            <a:off x="3011520" y="4601235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𝑑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67" name="Line 50"/>
          <p:cNvSpPr/>
          <p:nvPr/>
        </p:nvSpPr>
        <p:spPr bwMode="auto">
          <a:xfrm flipH="0" flipV="0">
            <a:off x="1940269" y="4568108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51"/>
          <p:cNvSpPr/>
          <p:nvPr/>
        </p:nvSpPr>
        <p:spPr bwMode="auto">
          <a:xfrm flipH="0" flipV="0">
            <a:off x="3156801" y="5078398"/>
            <a:ext cx="0" cy="1291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52"/>
          <p:cNvSpPr/>
          <p:nvPr/>
        </p:nvSpPr>
        <p:spPr bwMode="auto">
          <a:xfrm flipH="0" flipV="0">
            <a:off x="1951079" y="5048649"/>
            <a:ext cx="1173410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Formula 54"/>
          <p:cNvSpPr txBox="1"/>
          <p:nvPr/>
        </p:nvSpPr>
        <p:spPr bwMode="auto">
          <a:xfrm>
            <a:off x="3031120" y="5098559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grpSp>
        <p:nvGrpSpPr>
          <p:cNvPr id="372" name="Group 55"/>
          <p:cNvGrpSpPr/>
          <p:nvPr/>
        </p:nvGrpSpPr>
        <p:grpSpPr bwMode="auto">
          <a:xfrm>
            <a:off x="1167674" y="1303572"/>
            <a:ext cx="970920" cy="412560"/>
            <a:chOff x="3691800" y="387360"/>
            <a:chExt cx="970920" cy="412560"/>
          </a:xfrm>
        </p:grpSpPr>
        <p:sp>
          <p:nvSpPr>
            <p:cNvPr id="373" name="CustomShape 56"/>
            <p:cNvSpPr/>
            <p:nvPr/>
          </p:nvSpPr>
          <p:spPr bwMode="auto">
            <a:xfrm>
              <a:off x="3691800" y="500760"/>
              <a:ext cx="970920" cy="298439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374" name="Group 57"/>
            <p:cNvGrpSpPr/>
            <p:nvPr/>
          </p:nvGrpSpPr>
          <p:grpSpPr bwMode="auto">
            <a:xfrm>
              <a:off x="3694320" y="387360"/>
              <a:ext cx="966240" cy="412560"/>
              <a:chOff x="3694320" y="387360"/>
              <a:chExt cx="966240" cy="412560"/>
            </a:xfrm>
          </p:grpSpPr>
          <p:sp>
            <p:nvSpPr>
              <p:cNvPr id="375" name="Line 58"/>
              <p:cNvSpPr/>
              <p:nvPr/>
            </p:nvSpPr>
            <p:spPr bwMode="auto">
              <a:xfrm>
                <a:off x="369432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Line 59"/>
              <p:cNvSpPr/>
              <p:nvPr/>
            </p:nvSpPr>
            <p:spPr bwMode="auto">
              <a:xfrm>
                <a:off x="3702960" y="79740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Line 60"/>
              <p:cNvSpPr/>
              <p:nvPr/>
            </p:nvSpPr>
            <p:spPr bwMode="auto">
              <a:xfrm>
                <a:off x="466056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1" name="Formula 64"/>
          <p:cNvSpPr txBox="1"/>
          <p:nvPr/>
        </p:nvSpPr>
        <p:spPr bwMode="auto">
          <a:xfrm>
            <a:off x="980920" y="884026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82" name="Formula 65"/>
          <p:cNvSpPr txBox="1"/>
          <p:nvPr/>
        </p:nvSpPr>
        <p:spPr bwMode="auto">
          <a:xfrm>
            <a:off x="2449944" y="1759811"/>
            <a:ext cx="25092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𝑛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86" name="Line 69"/>
          <p:cNvSpPr/>
          <p:nvPr/>
        </p:nvSpPr>
        <p:spPr bwMode="auto">
          <a:xfrm flipH="0" flipV="0">
            <a:off x="2215992" y="1563492"/>
            <a:ext cx="381242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Line 70"/>
          <p:cNvSpPr/>
          <p:nvPr/>
        </p:nvSpPr>
        <p:spPr bwMode="auto">
          <a:xfrm flipH="0" flipV="0">
            <a:off x="2597235" y="1563492"/>
            <a:ext cx="0" cy="23985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Formula 71"/>
          <p:cNvSpPr txBox="1"/>
          <p:nvPr/>
        </p:nvSpPr>
        <p:spPr bwMode="auto">
          <a:xfrm flipH="0" flipV="0">
            <a:off x="1266307" y="1793175"/>
            <a:ext cx="958439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𝑛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90" name="Line 73"/>
          <p:cNvSpPr/>
          <p:nvPr/>
        </p:nvSpPr>
        <p:spPr bwMode="auto">
          <a:xfrm flipH="0" flipV="0">
            <a:off x="1361336" y="888133"/>
            <a:ext cx="0" cy="46259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74"/>
          <p:cNvSpPr/>
          <p:nvPr/>
        </p:nvSpPr>
        <p:spPr bwMode="auto">
          <a:xfrm flipH="0" flipV="0">
            <a:off x="1944870" y="888133"/>
            <a:ext cx="0" cy="4629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Line 76"/>
          <p:cNvSpPr/>
          <p:nvPr/>
        </p:nvSpPr>
        <p:spPr bwMode="auto">
          <a:xfrm flipH="0" flipV="0">
            <a:off x="1092791" y="1312212"/>
            <a:ext cx="0" cy="371209"/>
          </a:xfrm>
          <a:prstGeom prst="line">
            <a:avLst/>
          </a:prstGeom>
          <a:ln w="7618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Formula 77"/>
          <p:cNvSpPr txBox="1"/>
          <p:nvPr/>
        </p:nvSpPr>
        <p:spPr bwMode="auto">
          <a:xfrm>
            <a:off x="806771" y="1324273"/>
            <a:ext cx="17424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chemeClr val="tx1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chemeClr val="tx1"/>
              </a:solidFill>
            </a:endParaRPr>
          </a:p>
        </p:txBody>
      </p:sp>
      <p:sp>
        <p:nvSpPr>
          <p:cNvPr id="996875309" name="Line 76"/>
          <p:cNvSpPr/>
          <p:nvPr/>
        </p:nvSpPr>
        <p:spPr bwMode="auto">
          <a:xfrm flipH="0" flipV="0">
            <a:off x="1429552" y="2584844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0711103" name="Formula 77"/>
          <p:cNvSpPr txBox="1"/>
          <p:nvPr/>
        </p:nvSpPr>
        <p:spPr bwMode="auto">
          <a:xfrm flipH="0" flipV="0">
            <a:off x="1114291" y="2655405"/>
            <a:ext cx="237972" cy="352799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1980085198" name="Formula 23"/>
          <p:cNvSpPr txBox="1"/>
          <p:nvPr/>
        </p:nvSpPr>
        <p:spPr bwMode="auto">
          <a:xfrm>
            <a:off x="1561408" y="1395671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403550552" name="Line 76"/>
          <p:cNvSpPr/>
          <p:nvPr/>
        </p:nvSpPr>
        <p:spPr bwMode="auto">
          <a:xfrm rot="0" flipH="0" flipV="0">
            <a:off x="1583474" y="1440749"/>
            <a:ext cx="0" cy="244500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0852704" name="Line 76"/>
          <p:cNvSpPr/>
          <p:nvPr/>
        </p:nvSpPr>
        <p:spPr bwMode="auto">
          <a:xfrm flipH="0" flipV="0">
            <a:off x="1047478" y="4162879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9934574" name="Formula 77"/>
          <p:cNvSpPr txBox="1"/>
          <p:nvPr/>
        </p:nvSpPr>
        <p:spPr bwMode="auto">
          <a:xfrm flipH="0" flipV="0">
            <a:off x="732217" y="4206981"/>
            <a:ext cx="237971" cy="352798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494895958" name="Formula 23"/>
          <p:cNvSpPr txBox="1"/>
          <p:nvPr/>
        </p:nvSpPr>
        <p:spPr bwMode="auto">
          <a:xfrm>
            <a:off x="1482569" y="4248023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1529788839" name="Line 24"/>
          <p:cNvSpPr/>
          <p:nvPr/>
        </p:nvSpPr>
        <p:spPr bwMode="auto">
          <a:xfrm flipH="0" flipV="0">
            <a:off x="1798444" y="3024343"/>
            <a:ext cx="0" cy="183786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77720111" name="Formula 16"/>
          <p:cNvSpPr txBox="1"/>
          <p:nvPr/>
        </p:nvSpPr>
        <p:spPr bwMode="auto">
          <a:xfrm flipH="0" flipV="0">
            <a:off x="1976969" y="3009783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erc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922080735" name="Formula 31"/>
          <p:cNvSpPr txBox="1"/>
          <p:nvPr/>
        </p:nvSpPr>
        <p:spPr bwMode="auto">
          <a:xfrm flipH="0" flipV="0">
            <a:off x="2963909" y="3631058"/>
            <a:ext cx="347229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200"/>
                        <m:t>0.1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49772102" name="Line 24"/>
          <p:cNvSpPr/>
          <p:nvPr/>
        </p:nvSpPr>
        <p:spPr bwMode="auto">
          <a:xfrm flipH="0" flipV="0">
            <a:off x="2867618" y="2458845"/>
            <a:ext cx="0" cy="76377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764124" y="1078880"/>
            <a:ext cx="275750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6411305" name="Line 17"/>
          <p:cNvSpPr/>
          <p:nvPr/>
        </p:nvSpPr>
        <p:spPr bwMode="auto">
          <a:xfrm flipH="1" flipV="0">
            <a:off x="1241834" y="1078520"/>
            <a:ext cx="112341" cy="206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6267556" name="Formula 64"/>
          <p:cNvSpPr txBox="1"/>
          <p:nvPr/>
        </p:nvSpPr>
        <p:spPr bwMode="auto">
          <a:xfrm>
            <a:off x="1290034" y="2151746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s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626215952" name="Line 73"/>
          <p:cNvSpPr/>
          <p:nvPr/>
        </p:nvSpPr>
        <p:spPr bwMode="auto">
          <a:xfrm flipH="0" flipV="0">
            <a:off x="1696908" y="2122470"/>
            <a:ext cx="0" cy="53465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101257362" name=""/>
          <p:cNvCxnSpPr>
            <a:cxnSpLocks/>
          </p:cNvCxnSpPr>
          <p:nvPr/>
        </p:nvCxnSpPr>
        <p:spPr bwMode="auto">
          <a:xfrm flipH="1" flipV="1">
            <a:off x="1073238" y="2346601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2339155" name="Line 17"/>
          <p:cNvSpPr/>
          <p:nvPr/>
        </p:nvSpPr>
        <p:spPr bwMode="auto">
          <a:xfrm flipH="1" flipV="0">
            <a:off x="1577408" y="2346241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5309369" name="Line 76"/>
          <p:cNvSpPr/>
          <p:nvPr/>
        </p:nvSpPr>
        <p:spPr bwMode="auto">
          <a:xfrm rot="0" flipH="0" flipV="0">
            <a:off x="1900730" y="2765457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7841642" name="Line 76"/>
          <p:cNvSpPr/>
          <p:nvPr/>
        </p:nvSpPr>
        <p:spPr bwMode="auto">
          <a:xfrm rot="0" flipH="0" flipV="0">
            <a:off x="1501820" y="4293179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563229" name="Formula 77"/>
          <p:cNvSpPr txBox="1"/>
          <p:nvPr/>
        </p:nvSpPr>
        <p:spPr bwMode="auto">
          <a:xfrm flipH="0" flipV="0">
            <a:off x="1231840" y="613833"/>
            <a:ext cx="237971" cy="279529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</m:t>
                      </m:r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951410413" name="Formula 77"/>
          <p:cNvSpPr txBox="1"/>
          <p:nvPr/>
        </p:nvSpPr>
        <p:spPr bwMode="auto">
          <a:xfrm flipH="0" flipV="0">
            <a:off x="1830251" y="607483"/>
            <a:ext cx="237971" cy="279528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2127286782" name="Line 24"/>
          <p:cNvSpPr/>
          <p:nvPr/>
        </p:nvSpPr>
        <p:spPr bwMode="auto">
          <a:xfrm flipH="0" flipV="1">
            <a:off x="1794781" y="3208130"/>
            <a:ext cx="22295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9474734" name="Line 24"/>
          <p:cNvSpPr/>
          <p:nvPr/>
        </p:nvSpPr>
        <p:spPr bwMode="auto">
          <a:xfrm flipH="0" flipV="1">
            <a:off x="2410491" y="3202216"/>
            <a:ext cx="416737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8326395" name="Line 24"/>
          <p:cNvSpPr/>
          <p:nvPr/>
        </p:nvSpPr>
        <p:spPr bwMode="auto">
          <a:xfrm flipH="0" flipV="0">
            <a:off x="1956771" y="3946071"/>
            <a:ext cx="0" cy="260909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8468382" name="Line 24"/>
          <p:cNvSpPr/>
          <p:nvPr/>
        </p:nvSpPr>
        <p:spPr bwMode="auto">
          <a:xfrm flipH="0" flipV="0">
            <a:off x="2867618" y="3561291"/>
            <a:ext cx="0" cy="15927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82899129" name="Formula 31"/>
          <p:cNvSpPr txBox="1"/>
          <p:nvPr/>
        </p:nvSpPr>
        <p:spPr bwMode="auto">
          <a:xfrm flipH="0" flipV="0">
            <a:off x="1929087" y="3648067"/>
            <a:ext cx="347229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200"/>
                        <m:t>0.9</m:t>
                      </m:r>
                    </m:oMath>
                  </m:oMathPara>
                </a14:m>
              </mc:Choice>
              <mc:Fallback/>
            </mc:AlternateContent>
            <a:endParaRPr sz="1200"/>
          </a:p>
        </p:txBody>
      </p:sp>
      <p:sp>
        <p:nvSpPr>
          <p:cNvPr id="1834805532" name="Formula 39"/>
          <p:cNvSpPr txBox="1"/>
          <p:nvPr/>
        </p:nvSpPr>
        <p:spPr bwMode="auto">
          <a:xfrm>
            <a:off x="3251192" y="3983145"/>
            <a:ext cx="73008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l</m:t>
                      </m:r>
                      <m:d>
                        <m:dPr>
                          <m:begChr m:val="("/>
                          <m:endChr m:val=")"/>
                          <m:ctrlPr>
                            <a:rPr sz="1400"/>
                          </m:ctrlPr>
                        </m:dPr>
                        <m:e>
                          <m:sSub>
                            <m:sSubPr>
                              <m:ctrlP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2116026205" name=""/>
          <p:cNvSpPr/>
          <p:nvPr/>
        </p:nvSpPr>
        <p:spPr bwMode="auto">
          <a:xfrm flipH="0" flipV="0">
            <a:off x="3115417" y="5007908"/>
            <a:ext cx="82766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156630" name=""/>
          <p:cNvSpPr/>
          <p:nvPr/>
        </p:nvSpPr>
        <p:spPr bwMode="auto">
          <a:xfrm flipH="0" flipV="0">
            <a:off x="2827146" y="3159034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768844" name="Line 50"/>
          <p:cNvSpPr/>
          <p:nvPr/>
        </p:nvSpPr>
        <p:spPr bwMode="auto">
          <a:xfrm flipH="0" flipV="0">
            <a:off x="1949793" y="4929151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3547205" name="Line 50"/>
          <p:cNvSpPr/>
          <p:nvPr/>
        </p:nvSpPr>
        <p:spPr bwMode="auto">
          <a:xfrm flipH="0" flipV="0">
            <a:off x="3153295" y="4886120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71988639" name="Group 40"/>
          <p:cNvGrpSpPr/>
          <p:nvPr/>
        </p:nvGrpSpPr>
        <p:grpSpPr bwMode="auto">
          <a:xfrm flipH="0" flipV="0">
            <a:off x="3268906" y="4262784"/>
            <a:ext cx="200579" cy="201560"/>
            <a:chOff x="0" y="0"/>
            <a:chExt cx="200579" cy="201560"/>
          </a:xfrm>
        </p:grpSpPr>
        <p:sp>
          <p:nvSpPr>
            <p:cNvPr id="1620481782" name="CustomShape 41"/>
            <p:cNvSpPr/>
            <p:nvPr/>
          </p:nvSpPr>
          <p:spPr bwMode="auto">
            <a:xfrm flipV="1">
              <a:off x="0" y="-271"/>
              <a:ext cx="150215" cy="122463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1810580596" name="CustomShape 42"/>
            <p:cNvSpPr/>
            <p:nvPr/>
          </p:nvSpPr>
          <p:spPr bwMode="auto">
            <a:xfrm flipH="1">
              <a:off x="50364" y="79096"/>
              <a:ext cx="150215" cy="122463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</p:grpSp>
      <p:sp>
        <p:nvSpPr>
          <p:cNvPr id="711737178" name="Line 24"/>
          <p:cNvSpPr/>
          <p:nvPr/>
        </p:nvSpPr>
        <p:spPr bwMode="auto">
          <a:xfrm flipH="0" flipV="0">
            <a:off x="2866560" y="3210982"/>
            <a:ext cx="0" cy="159277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94979460" name="Line 2"/>
          <p:cNvSpPr/>
          <p:nvPr/>
        </p:nvSpPr>
        <p:spPr bwMode="auto">
          <a:xfrm flipH="1">
            <a:off x="667713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62688227" name="Group 3"/>
          <p:cNvGrpSpPr/>
          <p:nvPr/>
        </p:nvGrpSpPr>
        <p:grpSpPr bwMode="auto">
          <a:xfrm>
            <a:off x="5794956" y="2581664"/>
            <a:ext cx="970920" cy="412560"/>
            <a:chOff x="4047120" y="1939320"/>
            <a:chExt cx="970920" cy="412560"/>
          </a:xfrm>
        </p:grpSpPr>
        <p:sp>
          <p:nvSpPr>
            <p:cNvPr id="1076617497" name="CustomShape 4"/>
            <p:cNvSpPr/>
            <p:nvPr/>
          </p:nvSpPr>
          <p:spPr bwMode="auto">
            <a:xfrm>
              <a:off x="4047120" y="205272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306827571" name="Group 5"/>
            <p:cNvGrpSpPr/>
            <p:nvPr/>
          </p:nvGrpSpPr>
          <p:grpSpPr bwMode="auto">
            <a:xfrm>
              <a:off x="4049640" y="1939320"/>
              <a:ext cx="966240" cy="412560"/>
              <a:chOff x="4049640" y="1939320"/>
              <a:chExt cx="966240" cy="412560"/>
            </a:xfrm>
          </p:grpSpPr>
          <p:sp>
            <p:nvSpPr>
              <p:cNvPr id="698007471" name="Line 6"/>
              <p:cNvSpPr/>
              <p:nvPr/>
            </p:nvSpPr>
            <p:spPr bwMode="auto">
              <a:xfrm>
                <a:off x="404964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361313" name="Line 7"/>
              <p:cNvSpPr/>
              <p:nvPr/>
            </p:nvSpPr>
            <p:spPr bwMode="auto">
              <a:xfrm>
                <a:off x="4057920" y="2349360"/>
                <a:ext cx="95760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059184" name="Line 8"/>
              <p:cNvSpPr/>
              <p:nvPr/>
            </p:nvSpPr>
            <p:spPr bwMode="auto">
              <a:xfrm>
                <a:off x="5015880" y="193932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585972295" name="Group 9"/>
          <p:cNvGrpSpPr/>
          <p:nvPr/>
        </p:nvGrpSpPr>
        <p:grpSpPr bwMode="auto">
          <a:xfrm>
            <a:off x="5484411" y="3931626"/>
            <a:ext cx="970920" cy="412560"/>
            <a:chOff x="3294720" y="3927600"/>
            <a:chExt cx="970920" cy="412560"/>
          </a:xfrm>
        </p:grpSpPr>
        <p:sp>
          <p:nvSpPr>
            <p:cNvPr id="815666034" name="CustomShape 10"/>
            <p:cNvSpPr/>
            <p:nvPr/>
          </p:nvSpPr>
          <p:spPr bwMode="auto">
            <a:xfrm>
              <a:off x="3294720" y="40413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785884164" name="Group 11"/>
            <p:cNvGrpSpPr/>
            <p:nvPr/>
          </p:nvGrpSpPr>
          <p:grpSpPr bwMode="auto">
            <a:xfrm>
              <a:off x="3297240" y="3927600"/>
              <a:ext cx="965878" cy="412560"/>
              <a:chOff x="3297240" y="3927600"/>
              <a:chExt cx="965878" cy="412560"/>
            </a:xfrm>
          </p:grpSpPr>
          <p:sp>
            <p:nvSpPr>
              <p:cNvPr id="947731900" name="Line 12"/>
              <p:cNvSpPr/>
              <p:nvPr/>
            </p:nvSpPr>
            <p:spPr bwMode="auto">
              <a:xfrm>
                <a:off x="329724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27683" name="Line 13"/>
              <p:cNvSpPr/>
              <p:nvPr/>
            </p:nvSpPr>
            <p:spPr bwMode="auto">
              <a:xfrm>
                <a:off x="3305518" y="433764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310620" name="Line 14"/>
              <p:cNvSpPr/>
              <p:nvPr/>
            </p:nvSpPr>
            <p:spPr bwMode="auto">
              <a:xfrm>
                <a:off x="4263120" y="392760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16911808" name="Line 15"/>
          <p:cNvSpPr/>
          <p:nvPr/>
        </p:nvSpPr>
        <p:spPr bwMode="auto">
          <a:xfrm>
            <a:off x="6873698" y="2076733"/>
            <a:ext cx="196560" cy="16344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6740967" name="Formula 16"/>
          <p:cNvSpPr txBox="1"/>
          <p:nvPr/>
        </p:nvSpPr>
        <p:spPr bwMode="auto">
          <a:xfrm>
            <a:off x="6435579" y="2147831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523693295" name="Line 17"/>
          <p:cNvSpPr/>
          <p:nvPr/>
        </p:nvSpPr>
        <p:spPr bwMode="auto">
          <a:xfrm flipH="0" flipV="0">
            <a:off x="6658757" y="2458845"/>
            <a:ext cx="0" cy="1584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0192990" name="Formula 23"/>
          <p:cNvSpPr txBox="1"/>
          <p:nvPr/>
        </p:nvSpPr>
        <p:spPr bwMode="auto">
          <a:xfrm>
            <a:off x="6157220" y="2680625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974491557" name="Formula 25"/>
          <p:cNvSpPr txBox="1"/>
          <p:nvPr/>
        </p:nvSpPr>
        <p:spPr bwMode="auto">
          <a:xfrm flipH="0" flipV="0">
            <a:off x="7007961" y="2152030"/>
            <a:ext cx="1081006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n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sz="1400"/>
              <a:t>-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s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72005510" name="Line 26"/>
          <p:cNvSpPr/>
          <p:nvPr/>
        </p:nvSpPr>
        <p:spPr bwMode="auto">
          <a:xfrm flipH="1" flipV="0">
            <a:off x="6294478" y="3505281"/>
            <a:ext cx="917449" cy="2172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5997460" name="Line 28"/>
          <p:cNvSpPr/>
          <p:nvPr/>
        </p:nvSpPr>
        <p:spPr bwMode="auto">
          <a:xfrm flipH="0" flipV="0">
            <a:off x="7211928" y="3505281"/>
            <a:ext cx="293040" cy="21727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5685360" name="Line 35"/>
          <p:cNvSpPr/>
          <p:nvPr/>
        </p:nvSpPr>
        <p:spPr bwMode="auto">
          <a:xfrm flipH="0" flipV="0">
            <a:off x="7500200" y="3725945"/>
            <a:ext cx="0" cy="74367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2843620" name="Formula 39"/>
          <p:cNvSpPr txBox="1"/>
          <p:nvPr/>
        </p:nvSpPr>
        <p:spPr bwMode="auto">
          <a:xfrm flipH="0" flipV="0">
            <a:off x="6585392" y="3836444"/>
            <a:ext cx="516456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l</m:t>
                      </m:r>
                      <m:d>
                        <m:dPr>
                          <m:begChr m:val="("/>
                          <m:endChr m:val=")"/>
                          <m:ctrlPr>
                            <a:rPr sz="1400"/>
                          </m:ctrlPr>
                        </m:dPr>
                        <m:e>
                          <m:sSub>
                            <m:sSubPr>
                              <m:ctrlP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grpSp>
        <p:nvGrpSpPr>
          <p:cNvPr id="733909978" name="Group 40"/>
          <p:cNvGrpSpPr/>
          <p:nvPr/>
        </p:nvGrpSpPr>
        <p:grpSpPr bwMode="auto">
          <a:xfrm flipH="0" flipV="0">
            <a:off x="6502070" y="4112765"/>
            <a:ext cx="263258" cy="134416"/>
            <a:chOff x="0" y="0"/>
            <a:chExt cx="263258" cy="134416"/>
          </a:xfrm>
        </p:grpSpPr>
        <p:sp>
          <p:nvSpPr>
            <p:cNvPr id="1821762707" name="CustomShape 41"/>
            <p:cNvSpPr/>
            <p:nvPr/>
          </p:nvSpPr>
          <p:spPr bwMode="auto">
            <a:xfrm flipV="1">
              <a:off x="0" y="-181"/>
              <a:ext cx="197156" cy="81668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342235075" name="CustomShape 42"/>
            <p:cNvSpPr/>
            <p:nvPr/>
          </p:nvSpPr>
          <p:spPr bwMode="auto">
            <a:xfrm flipH="1">
              <a:off x="66102" y="52747"/>
              <a:ext cx="197156" cy="81668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</p:grpSp>
      <p:sp>
        <p:nvSpPr>
          <p:cNvPr id="296242306" name="Formula 47"/>
          <p:cNvSpPr txBox="1"/>
          <p:nvPr/>
        </p:nvSpPr>
        <p:spPr bwMode="auto">
          <a:xfrm>
            <a:off x="6142760" y="4376344"/>
            <a:ext cx="250920" cy="2656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𝑓𝑡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627388755" name="Formula 49"/>
          <p:cNvSpPr txBox="1"/>
          <p:nvPr/>
        </p:nvSpPr>
        <p:spPr bwMode="auto">
          <a:xfrm>
            <a:off x="7354919" y="4382422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𝑑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591567533" name="Line 50"/>
          <p:cNvSpPr/>
          <p:nvPr/>
        </p:nvSpPr>
        <p:spPr bwMode="auto">
          <a:xfrm flipH="0" flipV="0">
            <a:off x="6283668" y="4344594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9612524" name="Line 51"/>
          <p:cNvSpPr/>
          <p:nvPr/>
        </p:nvSpPr>
        <p:spPr bwMode="auto">
          <a:xfrm flipH="0" flipV="0">
            <a:off x="7211928" y="4834517"/>
            <a:ext cx="0" cy="1291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82889413" name="Line 52"/>
          <p:cNvSpPr/>
          <p:nvPr/>
        </p:nvSpPr>
        <p:spPr bwMode="auto">
          <a:xfrm flipH="0" flipV="0">
            <a:off x="6294478" y="4800070"/>
            <a:ext cx="876148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2069639" name="Formula 54"/>
          <p:cNvSpPr txBox="1"/>
          <p:nvPr/>
        </p:nvSpPr>
        <p:spPr bwMode="auto">
          <a:xfrm flipH="0" flipV="0">
            <a:off x="7017332" y="4877444"/>
            <a:ext cx="451665" cy="262786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q</m:t>
                          </m:r>
                        </m:e>
                        <m:sub>
                          <m:r>
                            <m:rPr/>
                            <a:rPr sz="1400"/>
                            <m:t>𝑡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grpSp>
        <p:nvGrpSpPr>
          <p:cNvPr id="1014488721" name="Group 55"/>
          <p:cNvGrpSpPr/>
          <p:nvPr/>
        </p:nvGrpSpPr>
        <p:grpSpPr bwMode="auto">
          <a:xfrm>
            <a:off x="5511073" y="1265472"/>
            <a:ext cx="970920" cy="412560"/>
            <a:chOff x="3691800" y="387360"/>
            <a:chExt cx="970920" cy="412560"/>
          </a:xfrm>
        </p:grpSpPr>
        <p:sp>
          <p:nvSpPr>
            <p:cNvPr id="1462365930" name="CustomShape 56"/>
            <p:cNvSpPr/>
            <p:nvPr/>
          </p:nvSpPr>
          <p:spPr bwMode="auto">
            <a:xfrm>
              <a:off x="3691800" y="500760"/>
              <a:ext cx="970920" cy="298438"/>
            </a:xfrm>
            <a:prstGeom prst="rect">
              <a:avLst/>
            </a:prstGeom>
            <a:solidFill>
              <a:srgbClr val="BFBFB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grpSp>
          <p:nvGrpSpPr>
            <p:cNvPr id="171628440" name="Group 57"/>
            <p:cNvGrpSpPr/>
            <p:nvPr/>
          </p:nvGrpSpPr>
          <p:grpSpPr bwMode="auto">
            <a:xfrm>
              <a:off x="3694320" y="387360"/>
              <a:ext cx="966240" cy="412560"/>
              <a:chOff x="3694320" y="387360"/>
              <a:chExt cx="966240" cy="412560"/>
            </a:xfrm>
          </p:grpSpPr>
          <p:sp>
            <p:nvSpPr>
              <p:cNvPr id="1536627695" name="Line 58"/>
              <p:cNvSpPr/>
              <p:nvPr/>
            </p:nvSpPr>
            <p:spPr bwMode="auto">
              <a:xfrm>
                <a:off x="369432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04457" name="Line 59"/>
              <p:cNvSpPr/>
              <p:nvPr/>
            </p:nvSpPr>
            <p:spPr bwMode="auto">
              <a:xfrm>
                <a:off x="3702960" y="797400"/>
                <a:ext cx="957240" cy="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23621630" name="Line 60"/>
              <p:cNvSpPr/>
              <p:nvPr/>
            </p:nvSpPr>
            <p:spPr bwMode="auto">
              <a:xfrm>
                <a:off x="4660560" y="387360"/>
                <a:ext cx="0" cy="412560"/>
              </a:xfrm>
              <a:prstGeom prst="line">
                <a:avLst/>
              </a:prstGeom>
              <a:ln w="12600" cap="rnd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81348545" name="Formula 64"/>
          <p:cNvSpPr txBox="1"/>
          <p:nvPr/>
        </p:nvSpPr>
        <p:spPr bwMode="auto">
          <a:xfrm>
            <a:off x="5324319" y="845925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2039599818" name="Formula 65"/>
          <p:cNvSpPr txBox="1"/>
          <p:nvPr/>
        </p:nvSpPr>
        <p:spPr bwMode="auto">
          <a:xfrm>
            <a:off x="6721906" y="1769335"/>
            <a:ext cx="25092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/>
                            <m:t>𝑛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282065450" name="Line 69"/>
          <p:cNvSpPr/>
          <p:nvPr/>
        </p:nvSpPr>
        <p:spPr bwMode="auto">
          <a:xfrm flipH="0" flipV="0">
            <a:off x="6559391" y="1525392"/>
            <a:ext cx="31430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4204034" name="Line 70"/>
          <p:cNvSpPr/>
          <p:nvPr/>
        </p:nvSpPr>
        <p:spPr bwMode="auto">
          <a:xfrm flipH="0" flipV="0">
            <a:off x="6869198" y="1525392"/>
            <a:ext cx="0" cy="27796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49480048" name="Formula 71"/>
          <p:cNvSpPr txBox="1"/>
          <p:nvPr/>
        </p:nvSpPr>
        <p:spPr bwMode="auto">
          <a:xfrm flipH="0" flipV="0">
            <a:off x="5514456" y="1788413"/>
            <a:ext cx="958439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n</m:t>
                          </m:r>
                        </m:sub>
                      </m:sSub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</m:t>
                      </m:r>
                      <m:r>
                        <m:rPr/>
                        <a:rPr>
                          <a:latin typeface="Cambria Math"/>
                          <a:ea typeface="Cambria Math"/>
                          <a:cs typeface="Cambria Math"/>
                        </a:rPr>
                        <m:t>-</m:t>
                      </m:r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090289995" name="Line 73"/>
          <p:cNvSpPr/>
          <p:nvPr/>
        </p:nvSpPr>
        <p:spPr bwMode="auto">
          <a:xfrm flipH="0" flipV="0">
            <a:off x="5704735" y="850033"/>
            <a:ext cx="0" cy="46259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9218116" name="Line 74"/>
          <p:cNvSpPr/>
          <p:nvPr/>
        </p:nvSpPr>
        <p:spPr bwMode="auto">
          <a:xfrm flipH="0" flipV="0">
            <a:off x="6288269" y="850033"/>
            <a:ext cx="0" cy="46295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0785263" name="Line 76"/>
          <p:cNvSpPr/>
          <p:nvPr/>
        </p:nvSpPr>
        <p:spPr bwMode="auto">
          <a:xfrm flipH="0" flipV="0">
            <a:off x="5436190" y="1274112"/>
            <a:ext cx="0" cy="371208"/>
          </a:xfrm>
          <a:prstGeom prst="line">
            <a:avLst/>
          </a:prstGeom>
          <a:ln w="7618">
            <a:solidFill>
              <a:schemeClr val="tx1">
                <a:lumMod val="50196"/>
                <a:lumOff val="49804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11129713" name="Formula 77"/>
          <p:cNvSpPr txBox="1"/>
          <p:nvPr/>
        </p:nvSpPr>
        <p:spPr bwMode="auto">
          <a:xfrm>
            <a:off x="5150170" y="1286172"/>
            <a:ext cx="17424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chemeClr val="tx1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chemeClr val="tx1"/>
                              </a:solidFill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chemeClr val="tx1"/>
              </a:solidFill>
            </a:endParaRPr>
          </a:p>
        </p:txBody>
      </p:sp>
      <p:sp>
        <p:nvSpPr>
          <p:cNvPr id="1654516389" name="Line 76"/>
          <p:cNvSpPr/>
          <p:nvPr/>
        </p:nvSpPr>
        <p:spPr bwMode="auto">
          <a:xfrm flipH="0" flipV="0">
            <a:off x="5701514" y="2546743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75514830" name="Formula 77"/>
          <p:cNvSpPr txBox="1"/>
          <p:nvPr/>
        </p:nvSpPr>
        <p:spPr bwMode="auto">
          <a:xfrm flipH="0" flipV="0">
            <a:off x="5386253" y="2617304"/>
            <a:ext cx="237971" cy="352798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374410050" name="Formula 23"/>
          <p:cNvSpPr txBox="1"/>
          <p:nvPr/>
        </p:nvSpPr>
        <p:spPr bwMode="auto">
          <a:xfrm>
            <a:off x="5904807" y="1357570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77948447" name="Line 76"/>
          <p:cNvSpPr/>
          <p:nvPr/>
        </p:nvSpPr>
        <p:spPr bwMode="auto">
          <a:xfrm rot="0" flipH="0" flipV="0">
            <a:off x="5926873" y="1402648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6598119" name="Line 76"/>
          <p:cNvSpPr/>
          <p:nvPr/>
        </p:nvSpPr>
        <p:spPr bwMode="auto">
          <a:xfrm flipH="0" flipV="0">
            <a:off x="5390877" y="3939365"/>
            <a:ext cx="0" cy="432000"/>
          </a:xfrm>
          <a:prstGeom prst="line">
            <a:avLst/>
          </a:prstGeom>
          <a:ln w="7619">
            <a:solidFill>
              <a:srgbClr val="FC99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0768602" name="Formula 77"/>
          <p:cNvSpPr txBox="1"/>
          <p:nvPr/>
        </p:nvSpPr>
        <p:spPr bwMode="auto">
          <a:xfrm flipH="0" flipV="0">
            <a:off x="5075616" y="3983467"/>
            <a:ext cx="237970" cy="352797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FFC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212690944" name="Formula 23"/>
          <p:cNvSpPr txBox="1"/>
          <p:nvPr/>
        </p:nvSpPr>
        <p:spPr bwMode="auto">
          <a:xfrm>
            <a:off x="5825968" y="4024509"/>
            <a:ext cx="264960" cy="26496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h</m:t>
                          </m:r>
                        </m:e>
                        <m:sub>
                          <m:r>
                            <m:rPr/>
                            <a:rPr sz="1400">
                              <a:solidFill>
                                <a:srgbClr val="0070C0"/>
                              </a:solidFill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>
              <a:solidFill>
                <a:srgbClr val="0070C0"/>
              </a:solidFill>
            </a:endParaRPr>
          </a:p>
        </p:txBody>
      </p:sp>
      <p:sp>
        <p:nvSpPr>
          <p:cNvPr id="791692846" name="Line 24"/>
          <p:cNvSpPr/>
          <p:nvPr/>
        </p:nvSpPr>
        <p:spPr bwMode="auto">
          <a:xfrm flipH="0" flipV="0">
            <a:off x="6141843" y="3057680"/>
            <a:ext cx="0" cy="183785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5834787" name="Formula 16"/>
          <p:cNvSpPr txBox="1"/>
          <p:nvPr/>
        </p:nvSpPr>
        <p:spPr bwMode="auto">
          <a:xfrm flipH="0" flipV="0">
            <a:off x="6320369" y="3043120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sz="1400"/>
                            <m:t>p</m:t>
                          </m:r>
                        </m:e>
                        <m:sub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erc</m:t>
                          </m:r>
                          <m:r>
                            <m:rPr/>
                            <a:rPr sz="1400"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881848677" name="Formula 31"/>
          <p:cNvSpPr txBox="1"/>
          <p:nvPr/>
        </p:nvSpPr>
        <p:spPr bwMode="auto">
          <a:xfrm flipH="0" flipV="0">
            <a:off x="7307308" y="3407544"/>
            <a:ext cx="347229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200"/>
                        <m:t>0.1</m:t>
                      </m:r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166368227" name="Line 24"/>
          <p:cNvSpPr/>
          <p:nvPr/>
        </p:nvSpPr>
        <p:spPr bwMode="auto">
          <a:xfrm flipH="0" flipV="0">
            <a:off x="7211018" y="2458845"/>
            <a:ext cx="0" cy="72567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453470087" name=""/>
          <p:cNvCxnSpPr>
            <a:cxnSpLocks/>
          </p:cNvCxnSpPr>
          <p:nvPr/>
        </p:nvCxnSpPr>
        <p:spPr bwMode="auto">
          <a:xfrm flipH="1" flipV="1">
            <a:off x="5107523" y="104078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1155144" name="Line 17"/>
          <p:cNvSpPr/>
          <p:nvPr/>
        </p:nvSpPr>
        <p:spPr bwMode="auto">
          <a:xfrm flipH="1" flipV="0">
            <a:off x="5585233" y="104042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617964" name="Formula 64"/>
          <p:cNvSpPr txBox="1"/>
          <p:nvPr/>
        </p:nvSpPr>
        <p:spPr bwMode="auto">
          <a:xfrm>
            <a:off x="5585808" y="2113645"/>
            <a:ext cx="250920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sz="1400"/>
                          </m:ctrlPr>
                        </m:sSubPr>
                        <m:e>
                          <m:r>
                            <m:rPr/>
                            <a:rPr sz="1400"/>
                            <m:t>e</m:t>
                          </m:r>
                        </m:e>
                        <m:sub>
                          <m:r>
                            <m:rPr/>
                            <a:rPr sz="1400"/>
                            <m:t>s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62988866" name="Line 73"/>
          <p:cNvSpPr/>
          <p:nvPr/>
        </p:nvSpPr>
        <p:spPr bwMode="auto">
          <a:xfrm flipH="0" flipV="0">
            <a:off x="5992683" y="2148928"/>
            <a:ext cx="0" cy="470092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867816522" name=""/>
          <p:cNvCxnSpPr>
            <a:cxnSpLocks/>
          </p:cNvCxnSpPr>
          <p:nvPr/>
        </p:nvCxnSpPr>
        <p:spPr bwMode="auto">
          <a:xfrm flipH="1" flipV="1">
            <a:off x="5369013" y="2308500"/>
            <a:ext cx="275749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609621" name="Line 17"/>
          <p:cNvSpPr/>
          <p:nvPr/>
        </p:nvSpPr>
        <p:spPr bwMode="auto">
          <a:xfrm flipH="1" flipV="0">
            <a:off x="5873182" y="2308140"/>
            <a:ext cx="112341" cy="2063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22953581" name="Line 76"/>
          <p:cNvSpPr/>
          <p:nvPr/>
        </p:nvSpPr>
        <p:spPr bwMode="auto">
          <a:xfrm rot="0" flipH="0" flipV="0">
            <a:off x="6172692" y="2727356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7624861" name="Line 76"/>
          <p:cNvSpPr/>
          <p:nvPr/>
        </p:nvSpPr>
        <p:spPr bwMode="auto">
          <a:xfrm rot="0" flipH="0" flipV="0">
            <a:off x="5845219" y="4069665"/>
            <a:ext cx="0" cy="244499"/>
          </a:xfrm>
          <a:prstGeom prst="line">
            <a:avLst/>
          </a:prstGeom>
          <a:ln w="7619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3060358" name="Formula 77"/>
          <p:cNvSpPr txBox="1"/>
          <p:nvPr/>
        </p:nvSpPr>
        <p:spPr bwMode="auto">
          <a:xfrm flipH="0" flipV="0">
            <a:off x="5575239" y="575732"/>
            <a:ext cx="237971" cy="279528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</m:t>
                      </m:r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767463416" name="Formula 77"/>
          <p:cNvSpPr txBox="1"/>
          <p:nvPr/>
        </p:nvSpPr>
        <p:spPr bwMode="auto">
          <a:xfrm flipH="0" flipV="0">
            <a:off x="6173650" y="569382"/>
            <a:ext cx="237971" cy="279528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P</m:t>
                      </m:r>
                    </m:oMath>
                  </m:oMathPara>
                </a14:m>
              </mc:Choice>
              <mc:Fallback/>
            </mc:AlternateContent>
            <a:endParaRPr sz="1400">
              <a:solidFill>
                <a:srgbClr val="FFC000"/>
              </a:solidFill>
            </a:endParaRPr>
          </a:p>
        </p:txBody>
      </p:sp>
      <p:sp>
        <p:nvSpPr>
          <p:cNvPr id="804316421" name="Line 24"/>
          <p:cNvSpPr/>
          <p:nvPr/>
        </p:nvSpPr>
        <p:spPr bwMode="auto">
          <a:xfrm flipH="0" flipV="1">
            <a:off x="6138180" y="3241467"/>
            <a:ext cx="222955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02079319" name="Line 24"/>
          <p:cNvSpPr/>
          <p:nvPr/>
        </p:nvSpPr>
        <p:spPr bwMode="auto">
          <a:xfrm flipH="0" flipV="1">
            <a:off x="6753890" y="3235553"/>
            <a:ext cx="416736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314534" name="Line 24"/>
          <p:cNvSpPr/>
          <p:nvPr/>
        </p:nvSpPr>
        <p:spPr bwMode="auto">
          <a:xfrm flipH="0" flipV="0">
            <a:off x="6300170" y="3722557"/>
            <a:ext cx="0" cy="260908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75262501" name="Line 24"/>
          <p:cNvSpPr/>
          <p:nvPr/>
        </p:nvSpPr>
        <p:spPr bwMode="auto">
          <a:xfrm flipH="0" flipV="0">
            <a:off x="9075913" y="3210982"/>
            <a:ext cx="0" cy="159277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5657318" name="Formula 31"/>
          <p:cNvSpPr txBox="1"/>
          <p:nvPr/>
        </p:nvSpPr>
        <p:spPr bwMode="auto">
          <a:xfrm flipH="0" flipV="0">
            <a:off x="6272486" y="3424553"/>
            <a:ext cx="347229" cy="22644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200"/>
                        <m:t>0.9</m:t>
                      </m:r>
                    </m:oMath>
                  </m:oMathPara>
                </a14:m>
              </mc:Choice>
              <mc:Fallback/>
            </mc:AlternateContent>
            <a:endParaRPr sz="1200"/>
          </a:p>
        </p:txBody>
      </p:sp>
      <p:sp>
        <p:nvSpPr>
          <p:cNvPr id="1327164419" name="Formula 39"/>
          <p:cNvSpPr txBox="1"/>
          <p:nvPr/>
        </p:nvSpPr>
        <p:spPr bwMode="auto">
          <a:xfrm>
            <a:off x="7594591" y="3759631"/>
            <a:ext cx="730080" cy="245880"/>
          </a:xfrm>
          <a:prstGeom prst="rect">
            <a:avLst/>
          </a:prstGeom>
        </p:spPr>
        <p:txBody>
          <a:bodyPr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sz="1400">
                          <a:latin typeface="Cambria Math"/>
                          <a:ea typeface="Cambria Math"/>
                          <a:cs typeface="Cambria Math"/>
                        </a:rPr>
                        <m:t>l</m:t>
                      </m:r>
                      <m:d>
                        <m:dPr>
                          <m:begChr m:val="("/>
                          <m:endChr m:val=")"/>
                          <m:ctrlPr>
                            <a:rPr sz="1400"/>
                          </m:ctrlPr>
                        </m:dPr>
                        <m:e>
                          <m:sSub>
                            <m:sSubPr>
                              <m:ctrlPr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k</m:t>
                              </m:r>
                            </m:e>
                            <m:sub>
                              <m:r>
                                <m:rPr/>
                                <a:rPr sz="1400">
                                  <a:solidFill>
                                    <a:srgbClr val="FFC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exc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sz="1400"/>
          </a:p>
        </p:txBody>
      </p:sp>
      <p:sp>
        <p:nvSpPr>
          <p:cNvPr id="302815674" name=""/>
          <p:cNvSpPr/>
          <p:nvPr/>
        </p:nvSpPr>
        <p:spPr bwMode="auto">
          <a:xfrm flipH="0" flipV="0">
            <a:off x="7168576" y="4760953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693346" name=""/>
          <p:cNvSpPr/>
          <p:nvPr/>
        </p:nvSpPr>
        <p:spPr bwMode="auto">
          <a:xfrm flipH="0" flipV="0">
            <a:off x="7170545" y="3192371"/>
            <a:ext cx="82765" cy="86364"/>
          </a:xfrm>
          <a:prstGeom prst="flowChartOr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9386562" name="Line 50"/>
          <p:cNvSpPr/>
          <p:nvPr/>
        </p:nvSpPr>
        <p:spPr bwMode="auto">
          <a:xfrm flipH="0" flipV="0">
            <a:off x="6293192" y="4680572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8275980" name="Line 50"/>
          <p:cNvSpPr/>
          <p:nvPr/>
        </p:nvSpPr>
        <p:spPr bwMode="auto">
          <a:xfrm flipH="0" flipV="0">
            <a:off x="7500200" y="4684204"/>
            <a:ext cx="0" cy="125024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7553263" name="Line 24"/>
          <p:cNvSpPr/>
          <p:nvPr/>
        </p:nvSpPr>
        <p:spPr bwMode="auto">
          <a:xfrm flipH="0" flipV="0">
            <a:off x="7209959" y="3244319"/>
            <a:ext cx="0" cy="269681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0926233" name="Group 40"/>
          <p:cNvGrpSpPr/>
          <p:nvPr/>
        </p:nvGrpSpPr>
        <p:grpSpPr bwMode="auto">
          <a:xfrm flipH="0" flipV="0">
            <a:off x="7556543" y="4097077"/>
            <a:ext cx="263257" cy="134415"/>
            <a:chOff x="0" y="0"/>
            <a:chExt cx="263257" cy="134415"/>
          </a:xfrm>
        </p:grpSpPr>
        <p:sp>
          <p:nvSpPr>
            <p:cNvPr id="512541622" name="CustomShape 41"/>
            <p:cNvSpPr/>
            <p:nvPr/>
          </p:nvSpPr>
          <p:spPr bwMode="auto">
            <a:xfrm flipV="1">
              <a:off x="0" y="-180"/>
              <a:ext cx="197155" cy="81667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  <p:sp>
          <p:nvSpPr>
            <p:cNvPr id="2093298442" name="CustomShape 42"/>
            <p:cNvSpPr/>
            <p:nvPr/>
          </p:nvSpPr>
          <p:spPr bwMode="auto">
            <a:xfrm flipH="1">
              <a:off x="66101" y="52747"/>
              <a:ext cx="197155" cy="81667"/>
            </a:xfrm>
            <a:custGeom>
              <a:avLst/>
              <a:gdLst/>
              <a:ahLst/>
              <a:cxnLst/>
              <a:rect l="l" t="t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miter/>
              <a:tailEnd type="triangle" w="med" len="med"/>
            </a:ln>
          </p:spPr>
          <p:style>
            <a:lnRef idx="0"/>
            <a:fillRef idx="0"/>
            <a:effectRef idx="0"/>
            <a:fontRef idx="minor"/>
          </p:style>
          <p:txBody>
            <a:bodyPr/>
            <a:p>
              <a:pPr>
                <a:defRPr/>
              </a:pPr>
              <a:endParaRPr sz="1400"/>
            </a:p>
          </p:txBody>
        </p:sp>
      </p:grpSp>
      <p:sp>
        <p:nvSpPr>
          <p:cNvPr id="1969556896" name="Line 52"/>
          <p:cNvSpPr/>
          <p:nvPr/>
        </p:nvSpPr>
        <p:spPr bwMode="auto">
          <a:xfrm flipH="0" flipV="0">
            <a:off x="7251342" y="4801426"/>
            <a:ext cx="253625" cy="0"/>
          </a:xfrm>
          <a:prstGeom prst="line">
            <a:avLst/>
          </a:prstGeom>
          <a:ln w="1260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611457" name="PlaceHolder 1"/>
          <p:cNvSpPr>
            <a:spLocks noGrp="1"/>
          </p:cNvSpPr>
          <p:nvPr>
            <p:ph type="title"/>
          </p:nvPr>
        </p:nvSpPr>
        <p:spPr bwMode="auto">
          <a:xfrm>
            <a:off x="1259640" y="927720"/>
            <a:ext cx="7559640" cy="1973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/>
          </a:p>
        </p:txBody>
      </p:sp>
      <p:sp>
        <p:nvSpPr>
          <p:cNvPr id="1428830710" name="PlaceHolder 2"/>
          <p:cNvSpPr>
            <a:spLocks noGrp="1"/>
          </p:cNvSpPr>
          <p:nvPr>
            <p:ph type="body"/>
          </p:nvPr>
        </p:nvSpPr>
        <p:spPr bwMode="auto">
          <a:xfrm>
            <a:off x="50364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PAG </dc:creator>
  <cp:keywords/>
  <dc:description/>
  <dc:identifier/>
  <dc:language>fr-FR</dc:language>
  <cp:lastModifiedBy>Pierre-Andre Garambois (pierre-andre.garambois@inrae.fr)</cp:lastModifiedBy>
  <cp:revision>47</cp:revision>
  <dcterms:created xsi:type="dcterms:W3CDTF">2024-06-07T14:07:34Z</dcterms:created>
  <dcterms:modified xsi:type="dcterms:W3CDTF">2024-06-17T19:27:33Z</dcterms:modified>
  <cp:category/>
  <cp:contentStatus/>
  <cp:version/>
</cp:coreProperties>
</file>