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4"/>
  </p:notesMasterIdLst>
  <p:sldIdLst>
    <p:sldId id="263" r:id="rId2"/>
    <p:sldId id="264" r:id="rId3"/>
  </p:sldIdLst>
  <p:sldSz cx="10080625" cy="567055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175">
          <p15:clr>
            <a:srgbClr val="A4A3A4"/>
          </p15:clr>
        </p15:guide>
        <p15:guide id="2" orient="horz" pos="178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5" d="100"/>
          <a:sy n="105" d="100"/>
        </p:scale>
        <p:origin x="497" y="29"/>
      </p:cViewPr>
      <p:guideLst>
        <p:guide pos="3175"/>
        <p:guide orient="horz" pos="17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defRPr/>
            </a:pPr>
            <a:r>
              <a:rPr lang="fr-FR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 bwMode="auto">
          <a:xfrm>
            <a:off x="756000" y="5078520"/>
            <a:ext cx="6047640" cy="481103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defRPr/>
            </a:pPr>
            <a:r>
              <a:rPr lang="fr-FR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 bwMode="auto"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defRPr/>
            </a:pPr>
            <a:r>
              <a:rPr lang="fr-FR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 bwMode="auto"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>
              <a:defRPr/>
            </a:pPr>
            <a:r>
              <a:rPr lang="fr-FR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 bwMode="auto"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>
              <a:defRPr/>
            </a:pPr>
            <a:r>
              <a:rPr lang="fr-FR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 bwMode="auto"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>
              <a:defRPr/>
            </a:pPr>
            <a:fld id="{066CB6C1-3663-46F1-BCEC-80F95FB318AA}" type="slidenum">
              <a:rPr lang="fr-FR" sz="1400" b="0" strike="noStrike" spc="-1">
                <a:latin typeface="Times New Roman"/>
              </a:rPr>
              <a:t>‹N°›</a:t>
            </a:fld>
            <a:endParaRPr lang="fr-F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08138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93B4E44-1D1C-D1F8-4637-86C17FA133C6}" type="slidenum">
              <a:rPr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0583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38854B1-CCDA-C185-4B0B-E5AE1F13ACF8}" type="slidenum">
              <a:rPr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4990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OverTx" preserve="1" userDrawn="1">
  <p:cSld name="Title,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 bwMode="auto">
          <a:xfrm>
            <a:off x="1259640" y="927720"/>
            <a:ext cx="7559640" cy="197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fr-FR" sz="17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 bwMode="auto">
          <a:xfrm>
            <a:off x="503640" y="132624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fr-FR" sz="2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 bwMode="auto">
          <a:xfrm>
            <a:off x="503640" y="30438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fr-FR" sz="23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fourObj" preserve="1" userDrawn="1">
  <p:cSld name="Title, 4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 bwMode="auto">
          <a:xfrm>
            <a:off x="1259640" y="927720"/>
            <a:ext cx="7559640" cy="197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fr-FR" sz="17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 bwMode="auto">
          <a:xfrm>
            <a:off x="503640" y="132624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fr-FR" sz="2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 bwMode="auto">
          <a:xfrm>
            <a:off x="5152320" y="132624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fr-FR" sz="2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 bwMode="auto">
          <a:xfrm>
            <a:off x="503640" y="30438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fr-FR" sz="2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 bwMode="auto">
          <a:xfrm>
            <a:off x="5152320" y="30438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fr-FR" sz="23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Title, 6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 bwMode="auto">
          <a:xfrm>
            <a:off x="1259640" y="927720"/>
            <a:ext cx="7559640" cy="197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fr-FR" sz="17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 bwMode="auto">
          <a:xfrm>
            <a:off x="503640" y="132624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fr-FR" sz="2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 bwMode="auto">
          <a:xfrm>
            <a:off x="3570840" y="132624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fr-FR" sz="2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 bwMode="auto">
          <a:xfrm>
            <a:off x="6637680" y="132624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fr-FR" sz="2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 bwMode="auto">
          <a:xfrm>
            <a:off x="503640" y="30438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fr-FR" sz="2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 bwMode="auto">
          <a:xfrm>
            <a:off x="3570840" y="30438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fr-FR" sz="2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 bwMode="auto">
          <a:xfrm>
            <a:off x="6637680" y="30438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fr-FR" sz="23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 bwMode="auto">
          <a:xfrm>
            <a:off x="1259640" y="927720"/>
            <a:ext cx="7559640" cy="197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fr-FR" sz="17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 bwMode="auto">
          <a:xfrm>
            <a:off x="503640" y="1326240"/>
            <a:ext cx="9071640" cy="328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defRPr/>
            </a:pPr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,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 bwMode="auto">
          <a:xfrm>
            <a:off x="1259640" y="927720"/>
            <a:ext cx="7559640" cy="197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fr-FR" sz="17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 bwMode="auto">
          <a:xfrm>
            <a:off x="503640" y="132624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fr-FR" sz="23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Title,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 bwMode="auto">
          <a:xfrm>
            <a:off x="1259640" y="927720"/>
            <a:ext cx="7559640" cy="197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fr-FR" sz="17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 bwMode="auto">
          <a:xfrm>
            <a:off x="503640" y="132624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fr-FR" sz="2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 bwMode="auto">
          <a:xfrm>
            <a:off x="5152320" y="132624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fr-FR" sz="23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 bwMode="auto">
          <a:xfrm>
            <a:off x="1259640" y="927720"/>
            <a:ext cx="7559640" cy="197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fr-FR" sz="175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Only" preserve="1" userDrawn="1">
  <p:cSld name="Centere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 bwMode="auto">
          <a:xfrm>
            <a:off x="1259640" y="927720"/>
            <a:ext cx="7559640" cy="9149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defRPr/>
            </a:pPr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AndObj" preserve="1" userDrawn="1">
  <p:cSld name="Title, 2 Content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 bwMode="auto">
          <a:xfrm>
            <a:off x="1259640" y="927720"/>
            <a:ext cx="7559640" cy="197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fr-FR" sz="17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 bwMode="auto">
          <a:xfrm>
            <a:off x="503640" y="132624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fr-FR" sz="2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 bwMode="auto">
          <a:xfrm>
            <a:off x="5152320" y="132624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fr-FR" sz="2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 bwMode="auto">
          <a:xfrm>
            <a:off x="503640" y="30438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fr-FR" sz="23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AndTwoObj" preserve="1" userDrawn="1">
  <p:cSld name="Title Content and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 bwMode="auto">
          <a:xfrm>
            <a:off x="1259640" y="927720"/>
            <a:ext cx="7559640" cy="197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fr-FR" sz="17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 bwMode="auto">
          <a:xfrm>
            <a:off x="503640" y="132624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fr-FR" sz="2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 bwMode="auto">
          <a:xfrm>
            <a:off x="5152320" y="132624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fr-FR" sz="2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 bwMode="auto">
          <a:xfrm>
            <a:off x="5152320" y="30438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fr-FR" sz="23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OverTx" preserve="1" userDrawn="1">
  <p:cSld name="Title, 2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 bwMode="auto">
          <a:xfrm>
            <a:off x="1259640" y="927720"/>
            <a:ext cx="7559640" cy="1973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 lang="fr-FR" sz="17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 bwMode="auto">
          <a:xfrm>
            <a:off x="503640" y="132624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fr-FR" sz="2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 bwMode="auto">
          <a:xfrm>
            <a:off x="5152320" y="132624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fr-FR" sz="2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 bwMode="auto">
          <a:xfrm>
            <a:off x="503640" y="30438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fr-FR" sz="23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 bwMode="auto">
          <a:xfrm>
            <a:off x="1259640" y="927720"/>
            <a:ext cx="7559640" cy="197352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fr-FR" sz="6000" b="0" strike="noStrike" spc="-1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lang="fr-FR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dt"/>
          </p:nvPr>
        </p:nvSpPr>
        <p:spPr bwMode="auto">
          <a:xfrm>
            <a:off x="692640" y="5255280"/>
            <a:ext cx="2267640" cy="301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defRPr/>
            </a:pPr>
            <a:fld id="{9A58A967-5423-4A7D-BB99-771AF2A52654}" type="datetime">
              <a:rPr lang="fr-FR" sz="1200" b="0" strike="noStrike" spc="-1">
                <a:solidFill>
                  <a:srgbClr val="8B8B8B"/>
                </a:solidFill>
                <a:latin typeface="Calibri"/>
              </a:rPr>
              <a:t>19/06/2024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/>
          </p:nvPr>
        </p:nvSpPr>
        <p:spPr bwMode="auto">
          <a:xfrm>
            <a:off x="3338640" y="5255280"/>
            <a:ext cx="3401640" cy="301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defRPr/>
            </a:pPr>
            <a:endParaRPr lang="fr-FR" sz="24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/>
          </p:nvPr>
        </p:nvSpPr>
        <p:spPr bwMode="auto">
          <a:xfrm>
            <a:off x="7118640" y="5255280"/>
            <a:ext cx="2267640" cy="301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7DE0E38E-6F7B-42A6-B672-D22F520397F9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 bwMode="auto">
          <a:xfrm>
            <a:off x="503640" y="132624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16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fr-FR" sz="23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935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fr-FR" sz="165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702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fr-FR" sz="15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468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fr-FR" sz="15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32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fr-FR" sz="165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32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fr-FR" sz="165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32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fr-FR" sz="165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37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42" Type="http://schemas.openxmlformats.org/officeDocument/2006/relationships/image" Target="../media/image40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40" Type="http://schemas.openxmlformats.org/officeDocument/2006/relationships/image" Target="../media/image38.png"/><Relationship Id="rId45" Type="http://schemas.openxmlformats.org/officeDocument/2006/relationships/image" Target="../media/image43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4" Type="http://schemas.openxmlformats.org/officeDocument/2006/relationships/image" Target="../media/image42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43" Type="http://schemas.openxmlformats.org/officeDocument/2006/relationships/image" Target="../media/image41.png"/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Relationship Id="rId46" Type="http://schemas.openxmlformats.org/officeDocument/2006/relationships/image" Target="../media/image44.png"/><Relationship Id="rId20" Type="http://schemas.openxmlformats.org/officeDocument/2006/relationships/image" Target="../media/image18.png"/><Relationship Id="rId41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46.png"/><Relationship Id="rId18" Type="http://schemas.openxmlformats.org/officeDocument/2006/relationships/image" Target="../media/image42.png"/><Relationship Id="rId3" Type="http://schemas.openxmlformats.org/officeDocument/2006/relationships/image" Target="../media/image1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11" Type="http://schemas.openxmlformats.org/officeDocument/2006/relationships/image" Target="../media/image34.png"/><Relationship Id="rId5" Type="http://schemas.openxmlformats.org/officeDocument/2006/relationships/image" Target="../media/image25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4" Type="http://schemas.openxmlformats.org/officeDocument/2006/relationships/image" Target="../media/image24.png"/><Relationship Id="rId9" Type="http://schemas.openxmlformats.org/officeDocument/2006/relationships/image" Target="../media/image32.pn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9" name="Line 2"/>
          <p:cNvSpPr/>
          <p:nvPr/>
        </p:nvSpPr>
        <p:spPr bwMode="auto">
          <a:xfrm flipH="1">
            <a:off x="2405176" y="2067208"/>
            <a:ext cx="196560" cy="16344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20" name="Group 3"/>
          <p:cNvGrpSpPr/>
          <p:nvPr/>
        </p:nvGrpSpPr>
        <p:grpSpPr bwMode="auto">
          <a:xfrm>
            <a:off x="1522994" y="2619765"/>
            <a:ext cx="970920" cy="412560"/>
            <a:chOff x="4047120" y="1939320"/>
            <a:chExt cx="970920" cy="412560"/>
          </a:xfrm>
        </p:grpSpPr>
        <p:sp>
          <p:nvSpPr>
            <p:cNvPr id="321" name="CustomShape 4"/>
            <p:cNvSpPr/>
            <p:nvPr/>
          </p:nvSpPr>
          <p:spPr bwMode="auto">
            <a:xfrm>
              <a:off x="4047120" y="2052720"/>
              <a:ext cx="970920" cy="298439"/>
            </a:xfrm>
            <a:prstGeom prst="rect">
              <a:avLst/>
            </a:prstGeom>
            <a:solidFill>
              <a:srgbClr val="BFBFBF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pPr>
                <a:defRPr/>
              </a:pPr>
              <a:endParaRPr sz="1400"/>
            </a:p>
          </p:txBody>
        </p:sp>
        <p:grpSp>
          <p:nvGrpSpPr>
            <p:cNvPr id="322" name="Group 5"/>
            <p:cNvGrpSpPr/>
            <p:nvPr/>
          </p:nvGrpSpPr>
          <p:grpSpPr bwMode="auto">
            <a:xfrm>
              <a:off x="4049640" y="1939320"/>
              <a:ext cx="966240" cy="412560"/>
              <a:chOff x="4049640" y="1939320"/>
              <a:chExt cx="966240" cy="412560"/>
            </a:xfrm>
          </p:grpSpPr>
          <p:sp>
            <p:nvSpPr>
              <p:cNvPr id="323" name="Line 6"/>
              <p:cNvSpPr/>
              <p:nvPr/>
            </p:nvSpPr>
            <p:spPr bwMode="auto">
              <a:xfrm>
                <a:off x="4049640" y="1939320"/>
                <a:ext cx="0" cy="412560"/>
              </a:xfrm>
              <a:prstGeom prst="line">
                <a:avLst/>
              </a:prstGeom>
              <a:ln w="12600" cap="rnd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24" name="Line 7"/>
              <p:cNvSpPr/>
              <p:nvPr/>
            </p:nvSpPr>
            <p:spPr bwMode="auto">
              <a:xfrm>
                <a:off x="4057920" y="2349360"/>
                <a:ext cx="957600" cy="0"/>
              </a:xfrm>
              <a:prstGeom prst="line">
                <a:avLst/>
              </a:prstGeom>
              <a:ln w="12600" cap="rnd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25" name="Line 8"/>
              <p:cNvSpPr/>
              <p:nvPr/>
            </p:nvSpPr>
            <p:spPr bwMode="auto">
              <a:xfrm>
                <a:off x="5015880" y="1939320"/>
                <a:ext cx="0" cy="412560"/>
              </a:xfrm>
              <a:prstGeom prst="line">
                <a:avLst/>
              </a:prstGeom>
              <a:ln w="12600" cap="rnd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326" name="Group 9"/>
          <p:cNvGrpSpPr/>
          <p:nvPr/>
        </p:nvGrpSpPr>
        <p:grpSpPr bwMode="auto">
          <a:xfrm>
            <a:off x="1141011" y="4155140"/>
            <a:ext cx="970920" cy="412560"/>
            <a:chOff x="3294720" y="3927600"/>
            <a:chExt cx="970920" cy="412560"/>
          </a:xfrm>
        </p:grpSpPr>
        <p:sp>
          <p:nvSpPr>
            <p:cNvPr id="327" name="CustomShape 10"/>
            <p:cNvSpPr/>
            <p:nvPr/>
          </p:nvSpPr>
          <p:spPr bwMode="auto">
            <a:xfrm>
              <a:off x="3294720" y="4041360"/>
              <a:ext cx="970920" cy="298439"/>
            </a:xfrm>
            <a:prstGeom prst="rect">
              <a:avLst/>
            </a:prstGeom>
            <a:solidFill>
              <a:srgbClr val="BFBFBF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pPr>
                <a:defRPr/>
              </a:pPr>
              <a:endParaRPr sz="1400"/>
            </a:p>
          </p:txBody>
        </p:sp>
        <p:grpSp>
          <p:nvGrpSpPr>
            <p:cNvPr id="328" name="Group 11"/>
            <p:cNvGrpSpPr/>
            <p:nvPr/>
          </p:nvGrpSpPr>
          <p:grpSpPr bwMode="auto">
            <a:xfrm>
              <a:off x="3297240" y="3927600"/>
              <a:ext cx="965879" cy="412560"/>
              <a:chOff x="3297240" y="3927600"/>
              <a:chExt cx="965879" cy="412560"/>
            </a:xfrm>
          </p:grpSpPr>
          <p:sp>
            <p:nvSpPr>
              <p:cNvPr id="329" name="Line 12"/>
              <p:cNvSpPr/>
              <p:nvPr/>
            </p:nvSpPr>
            <p:spPr bwMode="auto">
              <a:xfrm>
                <a:off x="3297240" y="3927600"/>
                <a:ext cx="0" cy="412560"/>
              </a:xfrm>
              <a:prstGeom prst="line">
                <a:avLst/>
              </a:prstGeom>
              <a:ln w="12600" cap="rnd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30" name="Line 13"/>
              <p:cNvSpPr/>
              <p:nvPr/>
            </p:nvSpPr>
            <p:spPr bwMode="auto">
              <a:xfrm>
                <a:off x="3305519" y="4337640"/>
                <a:ext cx="957240" cy="0"/>
              </a:xfrm>
              <a:prstGeom prst="line">
                <a:avLst/>
              </a:prstGeom>
              <a:ln w="12600" cap="rnd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31" name="Line 14"/>
              <p:cNvSpPr/>
              <p:nvPr/>
            </p:nvSpPr>
            <p:spPr bwMode="auto">
              <a:xfrm>
                <a:off x="4263120" y="3927600"/>
                <a:ext cx="0" cy="412560"/>
              </a:xfrm>
              <a:prstGeom prst="line">
                <a:avLst/>
              </a:prstGeom>
              <a:ln w="12600" cap="rnd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332" name="Line 15"/>
          <p:cNvSpPr/>
          <p:nvPr/>
        </p:nvSpPr>
        <p:spPr bwMode="auto">
          <a:xfrm>
            <a:off x="2601736" y="2067208"/>
            <a:ext cx="196560" cy="16344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3" name="Formula 16"/>
              <p:cNvSpPr txBox="1"/>
              <p:nvPr/>
            </p:nvSpPr>
            <p:spPr bwMode="auto">
              <a:xfrm>
                <a:off x="2163617" y="2164284"/>
                <a:ext cx="250920" cy="226440"/>
              </a:xfrm>
              <a:prstGeom prst="rect">
                <a:avLst/>
              </a:prstGeom>
            </p:spPr>
            <p:txBody>
              <a:bodyPr/>
              <a:lstStyle/>
              <a:p>
                <a:pPr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40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sz="140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oMath>
                      </m:oMathPara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endParaRPr sz="1400"/>
              </a:p>
            </p:txBody>
          </p:sp>
        </mc:Choice>
        <mc:Fallback>
          <p:sp>
            <p:nvSpPr>
              <p:cNvPr id="333" name="Formula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63617" y="2164284"/>
                <a:ext cx="250920" cy="226440"/>
              </a:xfrm>
              <a:prstGeom prst="rect">
                <a:avLst/>
              </a:prstGeom>
              <a:blipFill rotWithShape="0">
                <a:blip r:embed="rId3"/>
                <a:stretch>
                  <a:fillRect r="-9756" b="-405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4" name="Line 17"/>
          <p:cNvSpPr/>
          <p:nvPr/>
        </p:nvSpPr>
        <p:spPr bwMode="auto">
          <a:xfrm>
            <a:off x="2315358" y="2458845"/>
            <a:ext cx="0" cy="196559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0" name="Formula 23"/>
              <p:cNvSpPr txBox="1"/>
              <p:nvPr/>
            </p:nvSpPr>
            <p:spPr bwMode="auto">
              <a:xfrm>
                <a:off x="1885258" y="2718726"/>
                <a:ext cx="264960" cy="264960"/>
              </a:xfrm>
              <a:prstGeom prst="rect">
                <a:avLst/>
              </a:prstGeom>
            </p:spPr>
            <p:txBody>
              <a:bodyPr/>
              <a:lstStyle/>
              <a:p>
                <a:pPr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a:rPr sz="14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sz="14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endParaRPr sz="140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40" name="Formula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85258" y="2718726"/>
                <a:ext cx="264960" cy="264960"/>
              </a:xfrm>
              <a:prstGeom prst="rect">
                <a:avLst/>
              </a:prstGeom>
              <a:blipFill rotWithShape="0">
                <a:blip r:embed="rId4"/>
                <a:stretch>
                  <a:fillRect r="-18182" b="-232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2" name="Formula 25"/>
              <p:cNvSpPr txBox="1"/>
              <p:nvPr/>
            </p:nvSpPr>
            <p:spPr bwMode="auto">
              <a:xfrm>
                <a:off x="2688374" y="2168483"/>
                <a:ext cx="1081007" cy="226440"/>
              </a:xfrm>
              <a:prstGeom prst="rect">
                <a:avLst/>
              </a:prstGeom>
            </p:spPr>
            <p:txBody>
              <a:bodyPr/>
              <a:lstStyle/>
              <a:p>
                <a:pPr>
                  <a:defRPr/>
                </a:pPr>
                <mc:AlternateContent>
                  <mc:Choice Requires="a14">
                    <a14:m>
                      <m:oMath xmlns:m="http://schemas.openxmlformats.org/officeDocument/2006/math">
                        <m:sSub>
                          <m:sSubPr>
                            <m:ctrlPr>
                              <a:rPr sz="140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sz="1400">
                                <a:latin typeface="Cambria Math"/>
                                <a:ea typeface="Cambria Math"/>
                                <a:cs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sz="140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sz="1400">
                                <a:latin typeface="Cambria Math"/>
                                <a:ea typeface="Cambria Math"/>
                                <a:cs typeface="Cambria Math"/>
                              </a:rPr>
                              <m:t> </m:t>
                            </m:r>
                          </m:sub>
                        </m:sSub>
                      </m:oMath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r>
                  <a:rPr sz="1400"/>
                  <a:t>- </a:t>
                </a:r>
                <mc:AlternateContent>
                  <mc:Choice Requires="a14">
                    <a14:m>
                      <m:oMath xmlns:m="http://schemas.openxmlformats.org/officeDocument/2006/math">
                        <m:sSub>
                          <m:sSubPr>
                            <m:ctrlPr>
                              <a:rPr sz="140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sz="140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sz="140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sz="1400">
                                <a:latin typeface="Cambria Math"/>
                                <a:ea typeface="Cambria Math"/>
                                <a:cs typeface="Cambria Math"/>
                              </a:rPr>
                              <m:t> </m:t>
                            </m:r>
                          </m:sub>
                        </m:sSub>
                      </m:oMath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endParaRPr sz="1400"/>
              </a:p>
            </p:txBody>
          </p:sp>
        </mc:Choice>
        <mc:Fallback>
          <p:sp>
            <p:nvSpPr>
              <p:cNvPr id="342" name="Formula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88374" y="2168483"/>
                <a:ext cx="1081007" cy="226440"/>
              </a:xfrm>
              <a:prstGeom prst="rect">
                <a:avLst/>
              </a:prstGeom>
              <a:blipFill rotWithShape="0">
                <a:blip r:embed="rId5"/>
                <a:stretch>
                  <a:fillRect t="-5405" b="-621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3" name="Line 26"/>
          <p:cNvSpPr/>
          <p:nvPr/>
        </p:nvSpPr>
        <p:spPr bwMode="auto">
          <a:xfrm flipH="1">
            <a:off x="1951079" y="3728795"/>
            <a:ext cx="917449" cy="217275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5" name="Line 28"/>
          <p:cNvSpPr/>
          <p:nvPr/>
        </p:nvSpPr>
        <p:spPr bwMode="auto">
          <a:xfrm>
            <a:off x="2868529" y="3728795"/>
            <a:ext cx="293040" cy="217275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8" name="Formula 31"/>
              <p:cNvSpPr txBox="1"/>
              <p:nvPr/>
            </p:nvSpPr>
            <p:spPr bwMode="auto">
              <a:xfrm>
                <a:off x="2444886" y="3284352"/>
                <a:ext cx="1429369" cy="226440"/>
              </a:xfrm>
              <a:prstGeom prst="rect">
                <a:avLst/>
              </a:prstGeom>
            </p:spPr>
            <p:txBody>
              <a:bodyPr/>
              <a:lstStyle/>
              <a:p>
                <a:pPr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sz="1400" b="0" i="1" u="none" strike="noStrike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u="none" strike="noStrike" cap="none" spc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u="none" strike="noStrike" cap="none" spc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140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sz="1400" b="0" i="1" u="none" strike="noStrike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u="none" strike="noStrike" cap="none" spc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u="none" strike="noStrike" cap="none" spc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𝑒𝑟𝑐</m:t>
                              </m:r>
                              <m:r>
                                <a:rPr lang="en-US" sz="1400" u="none" strike="noStrike" cap="none" spc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endParaRPr sz="1400"/>
              </a:p>
            </p:txBody>
          </p:sp>
        </mc:Choice>
        <mc:Fallback>
          <p:sp>
            <p:nvSpPr>
              <p:cNvPr id="348" name="Formula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44886" y="3284352"/>
                <a:ext cx="1429369" cy="226440"/>
              </a:xfrm>
              <a:prstGeom prst="rect">
                <a:avLst/>
              </a:prstGeom>
              <a:blipFill rotWithShape="0">
                <a:blip r:embed="rId6"/>
                <a:stretch>
                  <a:fillRect b="-405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2" name="Line 35"/>
          <p:cNvSpPr/>
          <p:nvPr/>
        </p:nvSpPr>
        <p:spPr bwMode="auto">
          <a:xfrm>
            <a:off x="3156801" y="3949459"/>
            <a:ext cx="0" cy="743674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6" name="Formula 39"/>
              <p:cNvSpPr txBox="1"/>
              <p:nvPr/>
            </p:nvSpPr>
            <p:spPr bwMode="auto">
              <a:xfrm>
                <a:off x="2157949" y="3975914"/>
                <a:ext cx="516456" cy="245880"/>
              </a:xfrm>
              <a:prstGeom prst="rect">
                <a:avLst/>
              </a:prstGeom>
            </p:spPr>
            <p:txBody>
              <a:bodyPr/>
              <a:lstStyle/>
              <a:p>
                <a:pPr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sz="1400">
                              <a:latin typeface="Cambria Math"/>
                              <a:ea typeface="Cambria Math"/>
                              <a:cs typeface="Cambria Math"/>
                            </a:rPr>
                            <m:t>𝑙</m:t>
                          </m:r>
                          <m:d>
                            <m:dPr>
                              <m:ctrlPr>
                                <a:rPr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sz="14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sz="1400">
                                      <a:solidFill>
                                        <a:srgbClr val="FFC000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sz="1400">
                                      <a:solidFill>
                                        <a:srgbClr val="FFC000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𝑒𝑥𝑐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endParaRPr sz="1400"/>
              </a:p>
            </p:txBody>
          </p:sp>
        </mc:Choice>
        <mc:Fallback>
          <p:sp>
            <p:nvSpPr>
              <p:cNvPr id="356" name="Formula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7949" y="3975914"/>
                <a:ext cx="516456" cy="245880"/>
              </a:xfrm>
              <a:prstGeom prst="rect">
                <a:avLst/>
              </a:prstGeom>
              <a:blipFill rotWithShape="0">
                <a:blip r:embed="rId7"/>
                <a:stretch>
                  <a:fillRect r="-17647" b="-1463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7" name="Group 40"/>
          <p:cNvGrpSpPr/>
          <p:nvPr/>
        </p:nvGrpSpPr>
        <p:grpSpPr bwMode="auto">
          <a:xfrm>
            <a:off x="2186685" y="4269135"/>
            <a:ext cx="200580" cy="201561"/>
            <a:chOff x="0" y="0"/>
            <a:chExt cx="200580" cy="201561"/>
          </a:xfrm>
        </p:grpSpPr>
        <p:sp>
          <p:nvSpPr>
            <p:cNvPr id="358" name="CustomShape 41"/>
            <p:cNvSpPr/>
            <p:nvPr/>
          </p:nvSpPr>
          <p:spPr bwMode="auto">
            <a:xfrm flipV="1">
              <a:off x="0" y="-272"/>
              <a:ext cx="150216" cy="12246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pPr>
                <a:defRPr/>
              </a:pPr>
              <a:endParaRPr sz="1400"/>
            </a:p>
          </p:txBody>
        </p:sp>
        <p:sp>
          <p:nvSpPr>
            <p:cNvPr id="359" name="CustomShape 42"/>
            <p:cNvSpPr/>
            <p:nvPr/>
          </p:nvSpPr>
          <p:spPr bwMode="auto">
            <a:xfrm flipH="1">
              <a:off x="50364" y="79097"/>
              <a:ext cx="150216" cy="12246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pPr>
                <a:defRPr/>
              </a:pPr>
              <a:endParaRPr sz="140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64" name="Formula 47"/>
              <p:cNvSpPr txBox="1"/>
              <p:nvPr/>
            </p:nvSpPr>
            <p:spPr bwMode="auto">
              <a:xfrm>
                <a:off x="1799361" y="4599858"/>
                <a:ext cx="250920" cy="265680"/>
              </a:xfrm>
              <a:prstGeom prst="rect">
                <a:avLst/>
              </a:prstGeom>
            </p:spPr>
            <p:txBody>
              <a:bodyPr/>
              <a:lstStyle/>
              <a:p>
                <a:pPr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40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sz="1400">
                                  <a:latin typeface="Cambria Math" panose="02040503050406030204" pitchFamily="18" charset="0"/>
                                </a:rPr>
                                <m:t>𝑓𝑡</m:t>
                              </m:r>
                            </m:sub>
                          </m:sSub>
                        </m:oMath>
                      </m:oMathPara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endParaRPr sz="1400"/>
              </a:p>
            </p:txBody>
          </p:sp>
        </mc:Choice>
        <mc:Fallback>
          <p:sp>
            <p:nvSpPr>
              <p:cNvPr id="364" name="Formula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9361" y="4599858"/>
                <a:ext cx="250920" cy="265680"/>
              </a:xfrm>
              <a:prstGeom prst="rect">
                <a:avLst/>
              </a:prstGeom>
              <a:blipFill rotWithShape="0">
                <a:blip r:embed="rId8"/>
                <a:stretch>
                  <a:fillRect r="-51220" b="-279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6" name="Formula 49"/>
              <p:cNvSpPr txBox="1"/>
              <p:nvPr/>
            </p:nvSpPr>
            <p:spPr bwMode="auto">
              <a:xfrm>
                <a:off x="3011520" y="4601235"/>
                <a:ext cx="250920" cy="226440"/>
              </a:xfrm>
              <a:prstGeom prst="rect">
                <a:avLst/>
              </a:prstGeom>
            </p:spPr>
            <p:txBody>
              <a:bodyPr/>
              <a:lstStyle/>
              <a:p>
                <a:pPr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40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sz="140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endParaRPr sz="1400"/>
              </a:p>
            </p:txBody>
          </p:sp>
        </mc:Choice>
        <mc:Fallback>
          <p:sp>
            <p:nvSpPr>
              <p:cNvPr id="366" name="Formula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11520" y="4601235"/>
                <a:ext cx="250920" cy="226440"/>
              </a:xfrm>
              <a:prstGeom prst="rect">
                <a:avLst/>
              </a:prstGeom>
              <a:blipFill rotWithShape="0">
                <a:blip r:embed="rId9"/>
                <a:stretch>
                  <a:fillRect r="-24390" b="-405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7" name="Line 50"/>
          <p:cNvSpPr/>
          <p:nvPr/>
        </p:nvSpPr>
        <p:spPr bwMode="auto">
          <a:xfrm>
            <a:off x="1940269" y="4568108"/>
            <a:ext cx="0" cy="125024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8" name="Line 51"/>
          <p:cNvSpPr/>
          <p:nvPr/>
        </p:nvSpPr>
        <p:spPr bwMode="auto">
          <a:xfrm>
            <a:off x="3156801" y="5078398"/>
            <a:ext cx="0" cy="129192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9" name="Line 52"/>
          <p:cNvSpPr/>
          <p:nvPr/>
        </p:nvSpPr>
        <p:spPr bwMode="auto">
          <a:xfrm>
            <a:off x="1951079" y="5048649"/>
            <a:ext cx="1173410" cy="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1" name="Formula 54"/>
              <p:cNvSpPr txBox="1"/>
              <p:nvPr/>
            </p:nvSpPr>
            <p:spPr bwMode="auto">
              <a:xfrm>
                <a:off x="3031120" y="5098559"/>
                <a:ext cx="250920" cy="226440"/>
              </a:xfrm>
              <a:prstGeom prst="rect">
                <a:avLst/>
              </a:prstGeom>
            </p:spPr>
            <p:txBody>
              <a:bodyPr/>
              <a:lstStyle/>
              <a:p>
                <a:pPr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40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sz="14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endParaRPr sz="1400"/>
              </a:p>
            </p:txBody>
          </p:sp>
        </mc:Choice>
        <mc:Fallback>
          <p:sp>
            <p:nvSpPr>
              <p:cNvPr id="371" name="Formula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31120" y="5098559"/>
                <a:ext cx="250920" cy="226440"/>
              </a:xfrm>
              <a:prstGeom prst="rect">
                <a:avLst/>
              </a:prstGeom>
              <a:blipFill rotWithShape="0">
                <a:blip r:embed="rId10"/>
                <a:stretch>
                  <a:fillRect r="-12195" b="-3684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2" name="Group 55"/>
          <p:cNvGrpSpPr/>
          <p:nvPr/>
        </p:nvGrpSpPr>
        <p:grpSpPr bwMode="auto">
          <a:xfrm>
            <a:off x="1167674" y="1303572"/>
            <a:ext cx="970920" cy="412560"/>
            <a:chOff x="3691800" y="387360"/>
            <a:chExt cx="970920" cy="412560"/>
          </a:xfrm>
        </p:grpSpPr>
        <p:sp>
          <p:nvSpPr>
            <p:cNvPr id="373" name="CustomShape 56"/>
            <p:cNvSpPr/>
            <p:nvPr/>
          </p:nvSpPr>
          <p:spPr bwMode="auto">
            <a:xfrm>
              <a:off x="3691800" y="500760"/>
              <a:ext cx="970920" cy="298439"/>
            </a:xfrm>
            <a:prstGeom prst="rect">
              <a:avLst/>
            </a:prstGeom>
            <a:solidFill>
              <a:srgbClr val="BFBFBF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pPr>
                <a:defRPr/>
              </a:pPr>
              <a:endParaRPr sz="1400"/>
            </a:p>
          </p:txBody>
        </p:sp>
        <p:grpSp>
          <p:nvGrpSpPr>
            <p:cNvPr id="374" name="Group 57"/>
            <p:cNvGrpSpPr/>
            <p:nvPr/>
          </p:nvGrpSpPr>
          <p:grpSpPr bwMode="auto">
            <a:xfrm>
              <a:off x="3694320" y="387360"/>
              <a:ext cx="966240" cy="412560"/>
              <a:chOff x="3694320" y="387360"/>
              <a:chExt cx="966240" cy="412560"/>
            </a:xfrm>
          </p:grpSpPr>
          <p:sp>
            <p:nvSpPr>
              <p:cNvPr id="375" name="Line 58"/>
              <p:cNvSpPr/>
              <p:nvPr/>
            </p:nvSpPr>
            <p:spPr bwMode="auto">
              <a:xfrm>
                <a:off x="3694320" y="387360"/>
                <a:ext cx="0" cy="412560"/>
              </a:xfrm>
              <a:prstGeom prst="line">
                <a:avLst/>
              </a:prstGeom>
              <a:ln w="12600" cap="rnd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76" name="Line 59"/>
              <p:cNvSpPr/>
              <p:nvPr/>
            </p:nvSpPr>
            <p:spPr bwMode="auto">
              <a:xfrm>
                <a:off x="3702960" y="797400"/>
                <a:ext cx="957240" cy="0"/>
              </a:xfrm>
              <a:prstGeom prst="line">
                <a:avLst/>
              </a:prstGeom>
              <a:ln w="12600" cap="rnd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77" name="Line 60"/>
              <p:cNvSpPr/>
              <p:nvPr/>
            </p:nvSpPr>
            <p:spPr bwMode="auto">
              <a:xfrm>
                <a:off x="4660560" y="387360"/>
                <a:ext cx="0" cy="412560"/>
              </a:xfrm>
              <a:prstGeom prst="line">
                <a:avLst/>
              </a:prstGeom>
              <a:ln w="12600" cap="rnd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81" name="Formula 64"/>
              <p:cNvSpPr txBox="1"/>
              <p:nvPr/>
            </p:nvSpPr>
            <p:spPr bwMode="auto">
              <a:xfrm>
                <a:off x="980920" y="884026"/>
                <a:ext cx="250920" cy="226440"/>
              </a:xfrm>
              <a:prstGeom prst="rect">
                <a:avLst/>
              </a:prstGeom>
            </p:spPr>
            <p:txBody>
              <a:bodyPr/>
              <a:lstStyle/>
              <a:p>
                <a:pPr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40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sz="14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endParaRPr sz="1400"/>
              </a:p>
            </p:txBody>
          </p:sp>
        </mc:Choice>
        <mc:Fallback>
          <p:sp>
            <p:nvSpPr>
              <p:cNvPr id="381" name="Formula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80920" y="884026"/>
                <a:ext cx="250920" cy="226440"/>
              </a:xfrm>
              <a:prstGeom prst="rect">
                <a:avLst/>
              </a:prstGeom>
              <a:blipFill rotWithShape="0">
                <a:blip r:embed="rId11"/>
                <a:stretch>
                  <a:fillRect r="-2439" b="-3243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2" name="Formula 65"/>
              <p:cNvSpPr txBox="1"/>
              <p:nvPr/>
            </p:nvSpPr>
            <p:spPr bwMode="auto">
              <a:xfrm>
                <a:off x="2449944" y="1759811"/>
                <a:ext cx="250920" cy="245880"/>
              </a:xfrm>
              <a:prstGeom prst="rect">
                <a:avLst/>
              </a:prstGeom>
            </p:spPr>
            <p:txBody>
              <a:bodyPr/>
              <a:lstStyle/>
              <a:p>
                <a:pPr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40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sz="14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endParaRPr sz="1400"/>
              </a:p>
            </p:txBody>
          </p:sp>
        </mc:Choice>
        <mc:Fallback>
          <p:sp>
            <p:nvSpPr>
              <p:cNvPr id="382" name="Formula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49944" y="1759811"/>
                <a:ext cx="250920" cy="245880"/>
              </a:xfrm>
              <a:prstGeom prst="rect">
                <a:avLst/>
              </a:prstGeom>
              <a:blipFill rotWithShape="0">
                <a:blip r:embed="rId12"/>
                <a:stretch>
                  <a:fillRect r="-19512" b="-3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6" name="Line 69"/>
          <p:cNvSpPr/>
          <p:nvPr/>
        </p:nvSpPr>
        <p:spPr bwMode="auto">
          <a:xfrm>
            <a:off x="2215992" y="1563492"/>
            <a:ext cx="381242" cy="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7" name="Line 70"/>
          <p:cNvSpPr/>
          <p:nvPr/>
        </p:nvSpPr>
        <p:spPr bwMode="auto">
          <a:xfrm>
            <a:off x="2597235" y="1563492"/>
            <a:ext cx="0" cy="239859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8" name="Formula 71"/>
              <p:cNvSpPr txBox="1"/>
              <p:nvPr/>
            </p:nvSpPr>
            <p:spPr bwMode="auto">
              <a:xfrm>
                <a:off x="1039875" y="1827163"/>
                <a:ext cx="1184872" cy="245880"/>
              </a:xfrm>
              <a:prstGeom prst="rect">
                <a:avLst/>
              </a:prstGeom>
            </p:spPr>
            <p:txBody>
              <a:bodyPr/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400" i="1"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sz="140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sz="140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  <m:r>
                        <a:rPr sz="140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𝐸</m:t>
                      </m:r>
                      <m:r>
                        <a:rPr>
                          <a:latin typeface="Cambria Math"/>
                          <a:ea typeface="Cambria Math"/>
                          <a:cs typeface="Cambria Math"/>
                        </a:rPr>
                        <m:t>−</m:t>
                      </m:r>
                      <m:sSub>
                        <m:sSubPr>
                          <m:ctrlPr>
                            <a:rPr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140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sz="14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sz="1400" dirty="0"/>
              </a:p>
            </p:txBody>
          </p:sp>
        </mc:Choice>
        <mc:Fallback>
          <p:sp>
            <p:nvSpPr>
              <p:cNvPr id="388" name="Formula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39875" y="1827163"/>
                <a:ext cx="1184872" cy="245880"/>
              </a:xfrm>
              <a:prstGeom prst="rect">
                <a:avLst/>
              </a:prstGeom>
              <a:blipFill rotWithShape="0">
                <a:blip r:embed="rId13"/>
                <a:stretch>
                  <a:fillRect b="-225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0" name="Line 73"/>
          <p:cNvSpPr/>
          <p:nvPr/>
        </p:nvSpPr>
        <p:spPr bwMode="auto">
          <a:xfrm>
            <a:off x="1361336" y="888133"/>
            <a:ext cx="0" cy="462598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1" name="Line 74"/>
          <p:cNvSpPr/>
          <p:nvPr/>
        </p:nvSpPr>
        <p:spPr bwMode="auto">
          <a:xfrm>
            <a:off x="1944870" y="888133"/>
            <a:ext cx="0" cy="462958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3" name="Line 76"/>
          <p:cNvSpPr/>
          <p:nvPr/>
        </p:nvSpPr>
        <p:spPr bwMode="auto">
          <a:xfrm>
            <a:off x="1092791" y="1312212"/>
            <a:ext cx="0" cy="371209"/>
          </a:xfrm>
          <a:prstGeom prst="line">
            <a:avLst/>
          </a:prstGeom>
          <a:ln w="7618">
            <a:solidFill>
              <a:schemeClr val="tx1">
                <a:lumMod val="50196"/>
                <a:lumOff val="49804"/>
              </a:schemeClr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4" name="Formula 77"/>
              <p:cNvSpPr txBox="1"/>
              <p:nvPr/>
            </p:nvSpPr>
            <p:spPr bwMode="auto">
              <a:xfrm>
                <a:off x="806771" y="1324273"/>
                <a:ext cx="174240" cy="245880"/>
              </a:xfrm>
              <a:prstGeom prst="rect">
                <a:avLst/>
              </a:prstGeom>
            </p:spPr>
            <p:txBody>
              <a:bodyPr/>
              <a:lstStyle/>
              <a:p>
                <a:pPr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a:rPr sz="1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sz="1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endParaRPr sz="14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94" name="Formula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6771" y="1324273"/>
                <a:ext cx="174240" cy="245880"/>
              </a:xfrm>
              <a:prstGeom prst="rect">
                <a:avLst/>
              </a:prstGeom>
              <a:blipFill rotWithShape="0">
                <a:blip r:embed="rId14"/>
                <a:stretch>
                  <a:fillRect r="-41379" b="-1951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6875309" name="Line 76"/>
          <p:cNvSpPr/>
          <p:nvPr/>
        </p:nvSpPr>
        <p:spPr bwMode="auto">
          <a:xfrm>
            <a:off x="1429552" y="2584844"/>
            <a:ext cx="0" cy="432000"/>
          </a:xfrm>
          <a:prstGeom prst="line">
            <a:avLst/>
          </a:prstGeom>
          <a:ln w="7619">
            <a:solidFill>
              <a:srgbClr val="FC99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40711103" name="Formula 77"/>
              <p:cNvSpPr txBox="1"/>
              <p:nvPr/>
            </p:nvSpPr>
            <p:spPr bwMode="auto">
              <a:xfrm>
                <a:off x="1114291" y="2655405"/>
                <a:ext cx="237972" cy="352799"/>
              </a:xfrm>
              <a:prstGeom prst="rect">
                <a:avLst/>
              </a:prstGeom>
            </p:spPr>
            <p:txBody>
              <a:bodyPr/>
              <a:lstStyle/>
              <a:p>
                <a:pPr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sz="14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a:rPr sz="140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sz="1400">
                                  <a:solidFill>
                                    <a:srgbClr val="FFC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endParaRPr sz="140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1740711103" name="Formula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4291" y="2655405"/>
                <a:ext cx="237972" cy="352799"/>
              </a:xfrm>
              <a:prstGeom prst="rect">
                <a:avLst/>
              </a:prstGeom>
              <a:blipFill rotWithShape="0">
                <a:blip r:embed="rId15"/>
                <a:stretch>
                  <a:fillRect r="-205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80085198" name="Formula 23"/>
              <p:cNvSpPr txBox="1"/>
              <p:nvPr/>
            </p:nvSpPr>
            <p:spPr bwMode="auto">
              <a:xfrm>
                <a:off x="1561408" y="1395671"/>
                <a:ext cx="264960" cy="264960"/>
              </a:xfrm>
              <a:prstGeom prst="rect">
                <a:avLst/>
              </a:prstGeom>
            </p:spPr>
            <p:txBody>
              <a:bodyPr/>
              <a:lstStyle/>
              <a:p>
                <a:pPr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a:rPr sz="14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sz="14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endParaRPr sz="140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980085198" name="Formula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61408" y="1395671"/>
                <a:ext cx="264960" cy="264960"/>
              </a:xfrm>
              <a:prstGeom prst="rect">
                <a:avLst/>
              </a:prstGeom>
              <a:blipFill rotWithShape="0">
                <a:blip r:embed="rId16"/>
                <a:stretch>
                  <a:fillRect r="-4545" b="-1395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3550552" name="Line 76"/>
          <p:cNvSpPr/>
          <p:nvPr/>
        </p:nvSpPr>
        <p:spPr bwMode="auto">
          <a:xfrm>
            <a:off x="1583474" y="1440749"/>
            <a:ext cx="0" cy="244500"/>
          </a:xfrm>
          <a:prstGeom prst="line">
            <a:avLst/>
          </a:prstGeom>
          <a:ln w="7619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0852704" name="Line 76"/>
          <p:cNvSpPr/>
          <p:nvPr/>
        </p:nvSpPr>
        <p:spPr bwMode="auto">
          <a:xfrm>
            <a:off x="1047478" y="4162879"/>
            <a:ext cx="0" cy="432000"/>
          </a:xfrm>
          <a:prstGeom prst="line">
            <a:avLst/>
          </a:prstGeom>
          <a:ln w="7619">
            <a:solidFill>
              <a:srgbClr val="FC99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29934574" name="Formula 77"/>
              <p:cNvSpPr txBox="1"/>
              <p:nvPr/>
            </p:nvSpPr>
            <p:spPr bwMode="auto">
              <a:xfrm>
                <a:off x="732217" y="4206981"/>
                <a:ext cx="237971" cy="352798"/>
              </a:xfrm>
              <a:prstGeom prst="rect">
                <a:avLst/>
              </a:prstGeom>
            </p:spPr>
            <p:txBody>
              <a:bodyPr/>
              <a:lstStyle/>
              <a:p>
                <a:pPr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sz="14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a:rPr sz="140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sz="1400">
                                  <a:solidFill>
                                    <a:srgbClr val="FFC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endParaRPr sz="140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1429934574" name="Formula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2217" y="4206981"/>
                <a:ext cx="237971" cy="352798"/>
              </a:xfrm>
              <a:prstGeom prst="rect">
                <a:avLst/>
              </a:prstGeom>
              <a:blipFill rotWithShape="0">
                <a:blip r:embed="rId17"/>
                <a:stretch>
                  <a:fillRect r="-102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4895958" name="Formula 23"/>
              <p:cNvSpPr txBox="1"/>
              <p:nvPr/>
            </p:nvSpPr>
            <p:spPr bwMode="auto">
              <a:xfrm>
                <a:off x="1482569" y="4248023"/>
                <a:ext cx="264960" cy="264960"/>
              </a:xfrm>
              <a:prstGeom prst="rect">
                <a:avLst/>
              </a:prstGeom>
            </p:spPr>
            <p:txBody>
              <a:bodyPr/>
              <a:lstStyle/>
              <a:p>
                <a:pPr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a:rPr sz="14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sz="14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endParaRPr sz="140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494895958" name="Formula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82569" y="4248023"/>
                <a:ext cx="264960" cy="264960"/>
              </a:xfrm>
              <a:prstGeom prst="rect">
                <a:avLst/>
              </a:prstGeom>
              <a:blipFill rotWithShape="0">
                <a:blip r:embed="rId18"/>
                <a:stretch>
                  <a:fillRect r="-6818" b="-1162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9788839" name="Line 24"/>
          <p:cNvSpPr/>
          <p:nvPr/>
        </p:nvSpPr>
        <p:spPr bwMode="auto">
          <a:xfrm>
            <a:off x="1798444" y="3024343"/>
            <a:ext cx="0" cy="183786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77720111" name="Formula 16"/>
              <p:cNvSpPr txBox="1"/>
              <p:nvPr/>
            </p:nvSpPr>
            <p:spPr bwMode="auto">
              <a:xfrm>
                <a:off x="1976969" y="3009783"/>
                <a:ext cx="250920" cy="226440"/>
              </a:xfrm>
              <a:prstGeom prst="rect">
                <a:avLst/>
              </a:prstGeom>
            </p:spPr>
            <p:txBody>
              <a:bodyPr/>
              <a:lstStyle/>
              <a:p>
                <a:pPr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sz="1400" i="1"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a:rPr sz="140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sz="14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𝑒𝑟𝑐</m:t>
                              </m:r>
                              <m:r>
                                <a:rPr sz="14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endParaRPr sz="1400"/>
              </a:p>
            </p:txBody>
          </p:sp>
        </mc:Choice>
        <mc:Fallback>
          <p:sp>
            <p:nvSpPr>
              <p:cNvPr id="1877720111" name="Formula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76969" y="3009783"/>
                <a:ext cx="250920" cy="226440"/>
              </a:xfrm>
              <a:prstGeom prst="rect">
                <a:avLst/>
              </a:prstGeom>
              <a:blipFill rotWithShape="0">
                <a:blip r:embed="rId19"/>
                <a:stretch>
                  <a:fillRect r="-70732" b="-405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22080735" name="Formula 31"/>
              <p:cNvSpPr txBox="1"/>
              <p:nvPr/>
            </p:nvSpPr>
            <p:spPr bwMode="auto">
              <a:xfrm>
                <a:off x="2963909" y="3631058"/>
                <a:ext cx="347229" cy="226440"/>
              </a:xfrm>
              <a:prstGeom prst="rect">
                <a:avLst/>
              </a:prstGeom>
            </p:spPr>
            <p:txBody>
              <a:bodyPr/>
              <a:lstStyle/>
              <a:p>
                <a:pPr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sz="120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sz="120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sz="120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endParaRPr sz="1400"/>
              </a:p>
            </p:txBody>
          </p:sp>
        </mc:Choice>
        <mc:Fallback>
          <p:sp>
            <p:nvSpPr>
              <p:cNvPr id="1922080735" name="Formula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63909" y="3631058"/>
                <a:ext cx="347229" cy="226440"/>
              </a:xfrm>
              <a:prstGeom prst="rect">
                <a:avLst/>
              </a:prstGeom>
              <a:blipFill rotWithShape="0">
                <a:blip r:embed="rId20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9772102" name="Line 24"/>
          <p:cNvSpPr/>
          <p:nvPr/>
        </p:nvSpPr>
        <p:spPr bwMode="auto">
          <a:xfrm>
            <a:off x="2867618" y="2458845"/>
            <a:ext cx="0" cy="763779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cxnSp>
        <p:nvCxnSpPr>
          <p:cNvPr id="2" name="Connecteur droit 1"/>
          <p:cNvCxnSpPr>
            <a:cxnSpLocks/>
          </p:cNvCxnSpPr>
          <p:nvPr/>
        </p:nvCxnSpPr>
        <p:spPr bwMode="auto">
          <a:xfrm flipH="1" flipV="1">
            <a:off x="764124" y="1078880"/>
            <a:ext cx="275750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6411305" name="Line 17"/>
          <p:cNvSpPr/>
          <p:nvPr/>
        </p:nvSpPr>
        <p:spPr bwMode="auto">
          <a:xfrm flipH="1">
            <a:off x="1241834" y="1078520"/>
            <a:ext cx="112341" cy="2064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6267556" name="Formula 64"/>
              <p:cNvSpPr txBox="1"/>
              <p:nvPr/>
            </p:nvSpPr>
            <p:spPr bwMode="auto">
              <a:xfrm>
                <a:off x="1290034" y="2151746"/>
                <a:ext cx="250920" cy="226440"/>
              </a:xfrm>
              <a:prstGeom prst="rect">
                <a:avLst/>
              </a:prstGeom>
            </p:spPr>
            <p:txBody>
              <a:bodyPr/>
              <a:lstStyle/>
              <a:p>
                <a:pPr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40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sz="140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oMath>
                      </m:oMathPara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endParaRPr sz="1400"/>
              </a:p>
            </p:txBody>
          </p:sp>
        </mc:Choice>
        <mc:Fallback>
          <p:sp>
            <p:nvSpPr>
              <p:cNvPr id="106267556" name="Formula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0034" y="2151746"/>
                <a:ext cx="250920" cy="226440"/>
              </a:xfrm>
              <a:prstGeom prst="rect">
                <a:avLst/>
              </a:prstGeom>
              <a:blipFill rotWithShape="0">
                <a:blip r:embed="rId21"/>
                <a:stretch>
                  <a:fillRect r="-4878" b="-2702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6215952" name="Line 73"/>
          <p:cNvSpPr/>
          <p:nvPr/>
        </p:nvSpPr>
        <p:spPr bwMode="auto">
          <a:xfrm>
            <a:off x="1696908" y="2122470"/>
            <a:ext cx="0" cy="534652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cxnSp>
        <p:nvCxnSpPr>
          <p:cNvPr id="2101257362" name="Connecteur droit 2101257361"/>
          <p:cNvCxnSpPr>
            <a:cxnSpLocks/>
          </p:cNvCxnSpPr>
          <p:nvPr/>
        </p:nvCxnSpPr>
        <p:spPr bwMode="auto">
          <a:xfrm flipH="1" flipV="1">
            <a:off x="1073238" y="2346601"/>
            <a:ext cx="275749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2339155" name="Line 17"/>
          <p:cNvSpPr/>
          <p:nvPr/>
        </p:nvSpPr>
        <p:spPr bwMode="auto">
          <a:xfrm flipH="1">
            <a:off x="1577408" y="2346241"/>
            <a:ext cx="112341" cy="2063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5309369" name="Line 76"/>
          <p:cNvSpPr/>
          <p:nvPr/>
        </p:nvSpPr>
        <p:spPr bwMode="auto">
          <a:xfrm>
            <a:off x="1900730" y="2765457"/>
            <a:ext cx="0" cy="244499"/>
          </a:xfrm>
          <a:prstGeom prst="line">
            <a:avLst/>
          </a:prstGeom>
          <a:ln w="7619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7841642" name="Line 76"/>
          <p:cNvSpPr/>
          <p:nvPr/>
        </p:nvSpPr>
        <p:spPr bwMode="auto">
          <a:xfrm>
            <a:off x="1501820" y="4293179"/>
            <a:ext cx="0" cy="244499"/>
          </a:xfrm>
          <a:prstGeom prst="line">
            <a:avLst/>
          </a:prstGeom>
          <a:ln w="7619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0563229" name="Formula 77"/>
              <p:cNvSpPr txBox="1"/>
              <p:nvPr/>
            </p:nvSpPr>
            <p:spPr bwMode="auto">
              <a:xfrm>
                <a:off x="1231840" y="613833"/>
                <a:ext cx="237971" cy="279529"/>
              </a:xfrm>
              <a:prstGeom prst="rect">
                <a:avLst/>
              </a:prstGeom>
            </p:spPr>
            <p:txBody>
              <a:bodyPr/>
              <a:lstStyle/>
              <a:p>
                <a:pPr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sz="140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𝐸</m:t>
                          </m:r>
                        </m:oMath>
                      </m:oMathPara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endParaRPr sz="140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200563229" name="Formula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31840" y="613833"/>
                <a:ext cx="237971" cy="279529"/>
              </a:xfrm>
              <a:prstGeom prst="rect">
                <a:avLst/>
              </a:prstGeom>
              <a:blipFill rotWithShape="0">
                <a:blip r:embed="rId22"/>
                <a:stretch>
                  <a:fillRect r="-102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1410413" name="Formula 77"/>
              <p:cNvSpPr txBox="1"/>
              <p:nvPr/>
            </p:nvSpPr>
            <p:spPr bwMode="auto">
              <a:xfrm>
                <a:off x="1830251" y="607483"/>
                <a:ext cx="237971" cy="279528"/>
              </a:xfrm>
              <a:prstGeom prst="rect">
                <a:avLst/>
              </a:prstGeom>
            </p:spPr>
            <p:txBody>
              <a:bodyPr/>
              <a:lstStyle/>
              <a:p>
                <a:pPr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sz="140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𝑃</m:t>
                          </m:r>
                        </m:oMath>
                      </m:oMathPara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endParaRPr sz="140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951410413" name="Formula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30251" y="607483"/>
                <a:ext cx="237971" cy="279528"/>
              </a:xfrm>
              <a:prstGeom prst="rect">
                <a:avLst/>
              </a:prstGeom>
              <a:blipFill rotWithShape="0">
                <a:blip r:embed="rId23"/>
                <a:stretch>
                  <a:fillRect r="-102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27286782" name="Line 24"/>
          <p:cNvSpPr/>
          <p:nvPr/>
        </p:nvSpPr>
        <p:spPr bwMode="auto">
          <a:xfrm flipV="1">
            <a:off x="1794781" y="3208130"/>
            <a:ext cx="222956" cy="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9474734" name="Line 24"/>
          <p:cNvSpPr/>
          <p:nvPr/>
        </p:nvSpPr>
        <p:spPr bwMode="auto">
          <a:xfrm flipV="1">
            <a:off x="2410491" y="3202216"/>
            <a:ext cx="416737" cy="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8326395" name="Line 24"/>
          <p:cNvSpPr/>
          <p:nvPr/>
        </p:nvSpPr>
        <p:spPr bwMode="auto">
          <a:xfrm>
            <a:off x="1956771" y="3946071"/>
            <a:ext cx="0" cy="260909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8468382" name="Line 24"/>
          <p:cNvSpPr/>
          <p:nvPr/>
        </p:nvSpPr>
        <p:spPr bwMode="auto">
          <a:xfrm>
            <a:off x="2867618" y="3561291"/>
            <a:ext cx="0" cy="159278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82899129" name="Formula 31"/>
              <p:cNvSpPr txBox="1"/>
              <p:nvPr/>
            </p:nvSpPr>
            <p:spPr bwMode="auto">
              <a:xfrm>
                <a:off x="1929087" y="3648067"/>
                <a:ext cx="347229" cy="226440"/>
              </a:xfrm>
              <a:prstGeom prst="rect">
                <a:avLst/>
              </a:prstGeom>
            </p:spPr>
            <p:txBody>
              <a:bodyPr/>
              <a:lstStyle/>
              <a:p>
                <a:pPr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sz="120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sz="120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sz="1200">
                              <a:latin typeface="Cambria Math" panose="02040503050406030204" pitchFamily="18" charset="0"/>
                            </a:rPr>
                            <m:t>9</m:t>
                          </m:r>
                        </m:oMath>
                      </m:oMathPara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endParaRPr sz="1200"/>
              </a:p>
            </p:txBody>
          </p:sp>
        </mc:Choice>
        <mc:Fallback>
          <p:sp>
            <p:nvSpPr>
              <p:cNvPr id="1282899129" name="Formula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29087" y="3648067"/>
                <a:ext cx="347229" cy="226440"/>
              </a:xfrm>
              <a:prstGeom prst="rect">
                <a:avLst/>
              </a:prstGeom>
              <a:blipFill rotWithShape="0">
                <a:blip r:embed="rId24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34805532" name="Formula 39"/>
              <p:cNvSpPr txBox="1"/>
              <p:nvPr/>
            </p:nvSpPr>
            <p:spPr bwMode="auto">
              <a:xfrm>
                <a:off x="3251192" y="3983145"/>
                <a:ext cx="730080" cy="245880"/>
              </a:xfrm>
              <a:prstGeom prst="rect">
                <a:avLst/>
              </a:prstGeom>
            </p:spPr>
            <p:txBody>
              <a:bodyPr/>
              <a:lstStyle/>
              <a:p>
                <a:pPr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sz="1400">
                              <a:latin typeface="Cambria Math"/>
                              <a:ea typeface="Cambria Math"/>
                              <a:cs typeface="Cambria Math"/>
                            </a:rPr>
                            <m:t>𝑙</m:t>
                          </m:r>
                          <m:d>
                            <m:dPr>
                              <m:ctrlPr>
                                <a:rPr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sz="14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sz="1400">
                                      <a:solidFill>
                                        <a:srgbClr val="FFC000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sz="1400">
                                      <a:solidFill>
                                        <a:srgbClr val="FFC000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𝑒𝑥𝑐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endParaRPr sz="1400"/>
              </a:p>
            </p:txBody>
          </p:sp>
        </mc:Choice>
        <mc:Fallback>
          <p:sp>
            <p:nvSpPr>
              <p:cNvPr id="1834805532" name="Formula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51192" y="3983145"/>
                <a:ext cx="730080" cy="245880"/>
              </a:xfrm>
              <a:prstGeom prst="rect">
                <a:avLst/>
              </a:prstGeom>
              <a:blipFill rotWithShape="0">
                <a:blip r:embed="rId25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16026205" name="Organigramme : Ou 2116026204"/>
          <p:cNvSpPr/>
          <p:nvPr/>
        </p:nvSpPr>
        <p:spPr bwMode="auto">
          <a:xfrm>
            <a:off x="3115417" y="5007908"/>
            <a:ext cx="82766" cy="86364"/>
          </a:xfrm>
          <a:prstGeom prst="flowChartOr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0156630" name="Organigramme : Ou 510156629"/>
          <p:cNvSpPr/>
          <p:nvPr/>
        </p:nvSpPr>
        <p:spPr bwMode="auto">
          <a:xfrm>
            <a:off x="2827146" y="3159034"/>
            <a:ext cx="82765" cy="86364"/>
          </a:xfrm>
          <a:prstGeom prst="flowChartOr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1768844" name="Line 50"/>
          <p:cNvSpPr/>
          <p:nvPr/>
        </p:nvSpPr>
        <p:spPr bwMode="auto">
          <a:xfrm>
            <a:off x="1949793" y="4929151"/>
            <a:ext cx="0" cy="125024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3547205" name="Line 50"/>
          <p:cNvSpPr/>
          <p:nvPr/>
        </p:nvSpPr>
        <p:spPr bwMode="auto">
          <a:xfrm>
            <a:off x="3153295" y="4886120"/>
            <a:ext cx="0" cy="125024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171988639" name="Group 40"/>
          <p:cNvGrpSpPr/>
          <p:nvPr/>
        </p:nvGrpSpPr>
        <p:grpSpPr bwMode="auto">
          <a:xfrm>
            <a:off x="3268906" y="4262784"/>
            <a:ext cx="200579" cy="201560"/>
            <a:chOff x="0" y="0"/>
            <a:chExt cx="200579" cy="201560"/>
          </a:xfrm>
        </p:grpSpPr>
        <p:sp>
          <p:nvSpPr>
            <p:cNvPr id="1620481782" name="CustomShape 41"/>
            <p:cNvSpPr/>
            <p:nvPr/>
          </p:nvSpPr>
          <p:spPr bwMode="auto">
            <a:xfrm flipV="1">
              <a:off x="0" y="-271"/>
              <a:ext cx="150215" cy="122463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pPr>
                <a:defRPr/>
              </a:pPr>
              <a:endParaRPr sz="1400"/>
            </a:p>
          </p:txBody>
        </p:sp>
        <p:sp>
          <p:nvSpPr>
            <p:cNvPr id="1810580596" name="CustomShape 42"/>
            <p:cNvSpPr/>
            <p:nvPr/>
          </p:nvSpPr>
          <p:spPr bwMode="auto">
            <a:xfrm flipH="1">
              <a:off x="50364" y="79096"/>
              <a:ext cx="150215" cy="122463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pPr>
                <a:defRPr/>
              </a:pPr>
              <a:endParaRPr sz="1400"/>
            </a:p>
          </p:txBody>
        </p:sp>
      </p:grpSp>
      <p:sp>
        <p:nvSpPr>
          <p:cNvPr id="711737178" name="Line 24"/>
          <p:cNvSpPr/>
          <p:nvPr/>
        </p:nvSpPr>
        <p:spPr bwMode="auto">
          <a:xfrm>
            <a:off x="2866560" y="3210982"/>
            <a:ext cx="0" cy="159277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4979460" name="Line 2"/>
          <p:cNvSpPr/>
          <p:nvPr/>
        </p:nvSpPr>
        <p:spPr bwMode="auto">
          <a:xfrm flipH="1">
            <a:off x="6677138" y="2076733"/>
            <a:ext cx="196560" cy="16344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262688227" name="Group 3"/>
          <p:cNvGrpSpPr/>
          <p:nvPr/>
        </p:nvGrpSpPr>
        <p:grpSpPr bwMode="auto">
          <a:xfrm>
            <a:off x="5794956" y="2581664"/>
            <a:ext cx="970920" cy="412560"/>
            <a:chOff x="4047120" y="1939320"/>
            <a:chExt cx="970920" cy="412560"/>
          </a:xfrm>
        </p:grpSpPr>
        <p:sp>
          <p:nvSpPr>
            <p:cNvPr id="1076617497" name="CustomShape 4"/>
            <p:cNvSpPr/>
            <p:nvPr/>
          </p:nvSpPr>
          <p:spPr bwMode="auto">
            <a:xfrm>
              <a:off x="4047120" y="2052720"/>
              <a:ext cx="970920" cy="298438"/>
            </a:xfrm>
            <a:prstGeom prst="rect">
              <a:avLst/>
            </a:prstGeom>
            <a:solidFill>
              <a:srgbClr val="BFBFBF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pPr>
                <a:defRPr/>
              </a:pPr>
              <a:endParaRPr sz="1400"/>
            </a:p>
          </p:txBody>
        </p:sp>
        <p:grpSp>
          <p:nvGrpSpPr>
            <p:cNvPr id="306827571" name="Group 5"/>
            <p:cNvGrpSpPr/>
            <p:nvPr/>
          </p:nvGrpSpPr>
          <p:grpSpPr bwMode="auto">
            <a:xfrm>
              <a:off x="4049640" y="1939320"/>
              <a:ext cx="966240" cy="412560"/>
              <a:chOff x="4049640" y="1939320"/>
              <a:chExt cx="966240" cy="412560"/>
            </a:xfrm>
          </p:grpSpPr>
          <p:sp>
            <p:nvSpPr>
              <p:cNvPr id="698007471" name="Line 6"/>
              <p:cNvSpPr/>
              <p:nvPr/>
            </p:nvSpPr>
            <p:spPr bwMode="auto">
              <a:xfrm>
                <a:off x="4049640" y="1939320"/>
                <a:ext cx="0" cy="412560"/>
              </a:xfrm>
              <a:prstGeom prst="line">
                <a:avLst/>
              </a:prstGeom>
              <a:ln w="12600" cap="rnd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28361313" name="Line 7"/>
              <p:cNvSpPr/>
              <p:nvPr/>
            </p:nvSpPr>
            <p:spPr bwMode="auto">
              <a:xfrm>
                <a:off x="4057920" y="2349360"/>
                <a:ext cx="957600" cy="0"/>
              </a:xfrm>
              <a:prstGeom prst="line">
                <a:avLst/>
              </a:prstGeom>
              <a:ln w="12600" cap="rnd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12059184" name="Line 8"/>
              <p:cNvSpPr/>
              <p:nvPr/>
            </p:nvSpPr>
            <p:spPr bwMode="auto">
              <a:xfrm>
                <a:off x="5015880" y="1939320"/>
                <a:ext cx="0" cy="412560"/>
              </a:xfrm>
              <a:prstGeom prst="line">
                <a:avLst/>
              </a:prstGeom>
              <a:ln w="12600" cap="rnd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1585972295" name="Group 9"/>
          <p:cNvGrpSpPr/>
          <p:nvPr/>
        </p:nvGrpSpPr>
        <p:grpSpPr bwMode="auto">
          <a:xfrm>
            <a:off x="5484411" y="3931626"/>
            <a:ext cx="970920" cy="412560"/>
            <a:chOff x="3294720" y="3927600"/>
            <a:chExt cx="970920" cy="412560"/>
          </a:xfrm>
        </p:grpSpPr>
        <p:sp>
          <p:nvSpPr>
            <p:cNvPr id="815666034" name="CustomShape 10"/>
            <p:cNvSpPr/>
            <p:nvPr/>
          </p:nvSpPr>
          <p:spPr bwMode="auto">
            <a:xfrm>
              <a:off x="3294720" y="4041360"/>
              <a:ext cx="970920" cy="298438"/>
            </a:xfrm>
            <a:prstGeom prst="rect">
              <a:avLst/>
            </a:prstGeom>
            <a:solidFill>
              <a:srgbClr val="BFBFBF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pPr>
                <a:defRPr/>
              </a:pPr>
              <a:endParaRPr sz="1400"/>
            </a:p>
          </p:txBody>
        </p:sp>
        <p:grpSp>
          <p:nvGrpSpPr>
            <p:cNvPr id="785884164" name="Group 11"/>
            <p:cNvGrpSpPr/>
            <p:nvPr/>
          </p:nvGrpSpPr>
          <p:grpSpPr bwMode="auto">
            <a:xfrm>
              <a:off x="3297240" y="3927600"/>
              <a:ext cx="965878" cy="412560"/>
              <a:chOff x="3297240" y="3927600"/>
              <a:chExt cx="965878" cy="412560"/>
            </a:xfrm>
          </p:grpSpPr>
          <p:sp>
            <p:nvSpPr>
              <p:cNvPr id="947731900" name="Line 12"/>
              <p:cNvSpPr/>
              <p:nvPr/>
            </p:nvSpPr>
            <p:spPr bwMode="auto">
              <a:xfrm>
                <a:off x="3297240" y="3927600"/>
                <a:ext cx="0" cy="412560"/>
              </a:xfrm>
              <a:prstGeom prst="line">
                <a:avLst/>
              </a:prstGeom>
              <a:ln w="12600" cap="rnd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3027683" name="Line 13"/>
              <p:cNvSpPr/>
              <p:nvPr/>
            </p:nvSpPr>
            <p:spPr bwMode="auto">
              <a:xfrm>
                <a:off x="3305518" y="4337640"/>
                <a:ext cx="957240" cy="0"/>
              </a:xfrm>
              <a:prstGeom prst="line">
                <a:avLst/>
              </a:prstGeom>
              <a:ln w="12600" cap="rnd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93310620" name="Line 14"/>
              <p:cNvSpPr/>
              <p:nvPr/>
            </p:nvSpPr>
            <p:spPr bwMode="auto">
              <a:xfrm>
                <a:off x="4263120" y="3927600"/>
                <a:ext cx="0" cy="412560"/>
              </a:xfrm>
              <a:prstGeom prst="line">
                <a:avLst/>
              </a:prstGeom>
              <a:ln w="12600" cap="rnd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1016911808" name="Line 15"/>
          <p:cNvSpPr/>
          <p:nvPr/>
        </p:nvSpPr>
        <p:spPr bwMode="auto">
          <a:xfrm>
            <a:off x="6873698" y="2076733"/>
            <a:ext cx="196560" cy="16344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6740967" name="Formula 16"/>
              <p:cNvSpPr txBox="1"/>
              <p:nvPr/>
            </p:nvSpPr>
            <p:spPr bwMode="auto">
              <a:xfrm>
                <a:off x="6435579" y="2147831"/>
                <a:ext cx="250920" cy="226440"/>
              </a:xfrm>
              <a:prstGeom prst="rect">
                <a:avLst/>
              </a:prstGeom>
            </p:spPr>
            <p:txBody>
              <a:bodyPr/>
              <a:lstStyle/>
              <a:p>
                <a:pPr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40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sz="140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oMath>
                      </m:oMathPara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endParaRPr sz="1400"/>
              </a:p>
            </p:txBody>
          </p:sp>
        </mc:Choice>
        <mc:Fallback>
          <p:sp>
            <p:nvSpPr>
              <p:cNvPr id="436740967" name="Formula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35579" y="2147831"/>
                <a:ext cx="250920" cy="226440"/>
              </a:xfrm>
              <a:prstGeom prst="rect">
                <a:avLst/>
              </a:prstGeom>
              <a:blipFill rotWithShape="0">
                <a:blip r:embed="rId3"/>
                <a:stretch>
                  <a:fillRect r="-9756" b="-405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3693295" name="Line 17"/>
          <p:cNvSpPr/>
          <p:nvPr/>
        </p:nvSpPr>
        <p:spPr bwMode="auto">
          <a:xfrm>
            <a:off x="6658757" y="2458845"/>
            <a:ext cx="0" cy="158458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80192990" name="Formula 23"/>
              <p:cNvSpPr txBox="1"/>
              <p:nvPr/>
            </p:nvSpPr>
            <p:spPr bwMode="auto">
              <a:xfrm>
                <a:off x="6157220" y="2680625"/>
                <a:ext cx="264960" cy="264960"/>
              </a:xfrm>
              <a:prstGeom prst="rect">
                <a:avLst/>
              </a:prstGeom>
            </p:spPr>
            <p:txBody>
              <a:bodyPr/>
              <a:lstStyle/>
              <a:p>
                <a:pPr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a:rPr sz="14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sz="14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endParaRPr sz="140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380192990" name="Formula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57220" y="2680625"/>
                <a:ext cx="264960" cy="264960"/>
              </a:xfrm>
              <a:prstGeom prst="rect">
                <a:avLst/>
              </a:prstGeom>
              <a:blipFill rotWithShape="0">
                <a:blip r:embed="rId26"/>
                <a:stretch>
                  <a:fillRect r="-18182" b="-232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4491557" name="Formula 25"/>
              <p:cNvSpPr txBox="1"/>
              <p:nvPr/>
            </p:nvSpPr>
            <p:spPr bwMode="auto">
              <a:xfrm>
                <a:off x="7007961" y="2152030"/>
                <a:ext cx="1081006" cy="226440"/>
              </a:xfrm>
              <a:prstGeom prst="rect">
                <a:avLst/>
              </a:prstGeom>
            </p:spPr>
            <p:txBody>
              <a:bodyPr/>
              <a:lstStyle/>
              <a:p>
                <a:pPr>
                  <a:defRPr/>
                </a:pPr>
                <mc:AlternateContent>
                  <mc:Choice Requires="a14">
                    <a14:m>
                      <m:oMath xmlns:m="http://schemas.openxmlformats.org/officeDocument/2006/math">
                        <m:sSub>
                          <m:sSubPr>
                            <m:ctrlPr>
                              <a:rPr sz="140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sz="1400">
                                <a:latin typeface="Cambria Math"/>
                                <a:ea typeface="Cambria Math"/>
                                <a:cs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sz="140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sz="1400">
                                <a:latin typeface="Cambria Math"/>
                                <a:ea typeface="Cambria Math"/>
                                <a:cs typeface="Cambria Math"/>
                              </a:rPr>
                              <m:t> </m:t>
                            </m:r>
                          </m:sub>
                        </m:sSub>
                      </m:oMath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r>
                  <a:rPr sz="1400"/>
                  <a:t>- </a:t>
                </a:r>
                <mc:AlternateContent>
                  <mc:Choice Requires="a14">
                    <a14:m>
                      <m:oMath xmlns:m="http://schemas.openxmlformats.org/officeDocument/2006/math">
                        <m:sSub>
                          <m:sSubPr>
                            <m:ctrlPr>
                              <a:rPr sz="1400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sz="140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sz="140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sz="1400">
                                <a:latin typeface="Cambria Math"/>
                                <a:ea typeface="Cambria Math"/>
                                <a:cs typeface="Cambria Math"/>
                              </a:rPr>
                              <m:t> </m:t>
                            </m:r>
                          </m:sub>
                        </m:sSub>
                      </m:oMath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endParaRPr sz="1400"/>
              </a:p>
            </p:txBody>
          </p:sp>
        </mc:Choice>
        <mc:Fallback>
          <p:sp>
            <p:nvSpPr>
              <p:cNvPr id="974491557" name="Formula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07961" y="2152030"/>
                <a:ext cx="1081006" cy="226440"/>
              </a:xfrm>
              <a:prstGeom prst="rect">
                <a:avLst/>
              </a:prstGeom>
              <a:blipFill rotWithShape="0">
                <a:blip r:embed="rId27"/>
                <a:stretch>
                  <a:fillRect t="-5405" b="-648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005510" name="Line 26"/>
          <p:cNvSpPr/>
          <p:nvPr/>
        </p:nvSpPr>
        <p:spPr bwMode="auto">
          <a:xfrm flipH="1">
            <a:off x="6294478" y="3505281"/>
            <a:ext cx="917449" cy="217274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5997460" name="Line 28"/>
          <p:cNvSpPr/>
          <p:nvPr/>
        </p:nvSpPr>
        <p:spPr bwMode="auto">
          <a:xfrm>
            <a:off x="7211928" y="3505281"/>
            <a:ext cx="293040" cy="217274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5685360" name="Line 35"/>
          <p:cNvSpPr/>
          <p:nvPr/>
        </p:nvSpPr>
        <p:spPr bwMode="auto">
          <a:xfrm>
            <a:off x="7500200" y="3725945"/>
            <a:ext cx="0" cy="743673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22843620" name="Formula 39"/>
              <p:cNvSpPr txBox="1"/>
              <p:nvPr/>
            </p:nvSpPr>
            <p:spPr bwMode="auto">
              <a:xfrm>
                <a:off x="6585392" y="3836444"/>
                <a:ext cx="516456" cy="245880"/>
              </a:xfrm>
              <a:prstGeom prst="rect">
                <a:avLst/>
              </a:prstGeom>
            </p:spPr>
            <p:txBody>
              <a:bodyPr/>
              <a:lstStyle/>
              <a:p>
                <a:pPr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sz="1400">
                              <a:latin typeface="Cambria Math"/>
                              <a:ea typeface="Cambria Math"/>
                              <a:cs typeface="Cambria Math"/>
                            </a:rPr>
                            <m:t>𝑙</m:t>
                          </m:r>
                          <m:d>
                            <m:dPr>
                              <m:ctrlPr>
                                <a:rPr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sz="14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sz="1400">
                                      <a:solidFill>
                                        <a:srgbClr val="FFC000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sz="1400">
                                      <a:solidFill>
                                        <a:srgbClr val="FFC000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𝑒𝑥𝑐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endParaRPr sz="1400"/>
              </a:p>
            </p:txBody>
          </p:sp>
        </mc:Choice>
        <mc:Fallback>
          <p:sp>
            <p:nvSpPr>
              <p:cNvPr id="1422843620" name="Formula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85392" y="3836444"/>
                <a:ext cx="516456" cy="245880"/>
              </a:xfrm>
              <a:prstGeom prst="rect">
                <a:avLst/>
              </a:prstGeom>
              <a:blipFill rotWithShape="0">
                <a:blip r:embed="rId28"/>
                <a:stretch>
                  <a:fillRect r="-17647" b="-1463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3909978" name="Group 40"/>
          <p:cNvGrpSpPr/>
          <p:nvPr/>
        </p:nvGrpSpPr>
        <p:grpSpPr bwMode="auto">
          <a:xfrm>
            <a:off x="6502070" y="4112765"/>
            <a:ext cx="263258" cy="134416"/>
            <a:chOff x="0" y="0"/>
            <a:chExt cx="263258" cy="134416"/>
          </a:xfrm>
        </p:grpSpPr>
        <p:sp>
          <p:nvSpPr>
            <p:cNvPr id="1821762707" name="CustomShape 41"/>
            <p:cNvSpPr/>
            <p:nvPr/>
          </p:nvSpPr>
          <p:spPr bwMode="auto">
            <a:xfrm flipV="1">
              <a:off x="0" y="-181"/>
              <a:ext cx="197156" cy="8166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pPr>
                <a:defRPr/>
              </a:pPr>
              <a:endParaRPr sz="1400"/>
            </a:p>
          </p:txBody>
        </p:sp>
        <p:sp>
          <p:nvSpPr>
            <p:cNvPr id="342235075" name="CustomShape 42"/>
            <p:cNvSpPr/>
            <p:nvPr/>
          </p:nvSpPr>
          <p:spPr bwMode="auto">
            <a:xfrm flipH="1">
              <a:off x="66102" y="52747"/>
              <a:ext cx="197156" cy="8166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pPr>
                <a:defRPr/>
              </a:pPr>
              <a:endParaRPr sz="140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96242306" name="Formula 47"/>
              <p:cNvSpPr txBox="1"/>
              <p:nvPr/>
            </p:nvSpPr>
            <p:spPr bwMode="auto">
              <a:xfrm>
                <a:off x="6142760" y="4376344"/>
                <a:ext cx="250920" cy="265680"/>
              </a:xfrm>
              <a:prstGeom prst="rect">
                <a:avLst/>
              </a:prstGeom>
            </p:spPr>
            <p:txBody>
              <a:bodyPr/>
              <a:lstStyle/>
              <a:p>
                <a:pPr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40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sz="1400">
                                  <a:latin typeface="Cambria Math" panose="02040503050406030204" pitchFamily="18" charset="0"/>
                                </a:rPr>
                                <m:t>𝑓𝑡</m:t>
                              </m:r>
                            </m:sub>
                          </m:sSub>
                        </m:oMath>
                      </m:oMathPara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endParaRPr sz="1400"/>
              </a:p>
            </p:txBody>
          </p:sp>
        </mc:Choice>
        <mc:Fallback>
          <p:sp>
            <p:nvSpPr>
              <p:cNvPr id="296242306" name="Formula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42760" y="4376344"/>
                <a:ext cx="250920" cy="265680"/>
              </a:xfrm>
              <a:prstGeom prst="rect">
                <a:avLst/>
              </a:prstGeom>
              <a:blipFill rotWithShape="0">
                <a:blip r:embed="rId29"/>
                <a:stretch>
                  <a:fillRect r="-48780" b="-279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27388755" name="Formula 49"/>
              <p:cNvSpPr txBox="1"/>
              <p:nvPr/>
            </p:nvSpPr>
            <p:spPr bwMode="auto">
              <a:xfrm>
                <a:off x="7354919" y="4382422"/>
                <a:ext cx="250920" cy="226440"/>
              </a:xfrm>
              <a:prstGeom prst="rect">
                <a:avLst/>
              </a:prstGeom>
            </p:spPr>
            <p:txBody>
              <a:bodyPr/>
              <a:lstStyle/>
              <a:p>
                <a:pPr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40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sz="140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endParaRPr sz="1400"/>
              </a:p>
            </p:txBody>
          </p:sp>
        </mc:Choice>
        <mc:Fallback>
          <p:sp>
            <p:nvSpPr>
              <p:cNvPr id="1627388755" name="Formula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54919" y="4382422"/>
                <a:ext cx="250920" cy="226440"/>
              </a:xfrm>
              <a:prstGeom prst="rect">
                <a:avLst/>
              </a:prstGeom>
              <a:blipFill rotWithShape="0">
                <a:blip r:embed="rId30"/>
                <a:stretch>
                  <a:fillRect r="-21951" b="-405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1567533" name="Line 50"/>
          <p:cNvSpPr/>
          <p:nvPr/>
        </p:nvSpPr>
        <p:spPr bwMode="auto">
          <a:xfrm>
            <a:off x="6283668" y="4344594"/>
            <a:ext cx="0" cy="125024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9612524" name="Line 51"/>
          <p:cNvSpPr/>
          <p:nvPr/>
        </p:nvSpPr>
        <p:spPr bwMode="auto">
          <a:xfrm>
            <a:off x="7211928" y="4834517"/>
            <a:ext cx="0" cy="129192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82889413" name="Line 52"/>
          <p:cNvSpPr/>
          <p:nvPr/>
        </p:nvSpPr>
        <p:spPr bwMode="auto">
          <a:xfrm>
            <a:off x="6294478" y="4800070"/>
            <a:ext cx="876148" cy="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32069639" name="Formula 54"/>
              <p:cNvSpPr txBox="1"/>
              <p:nvPr/>
            </p:nvSpPr>
            <p:spPr bwMode="auto">
              <a:xfrm>
                <a:off x="7017332" y="4877444"/>
                <a:ext cx="451665" cy="262786"/>
              </a:xfrm>
              <a:prstGeom prst="rect">
                <a:avLst/>
              </a:prstGeom>
            </p:spPr>
            <p:txBody>
              <a:bodyPr/>
              <a:lstStyle/>
              <a:p>
                <a:pPr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40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sz="14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endParaRPr sz="1400"/>
              </a:p>
            </p:txBody>
          </p:sp>
        </mc:Choice>
        <mc:Fallback>
          <p:sp>
            <p:nvSpPr>
              <p:cNvPr id="1132069639" name="Formula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17332" y="4877444"/>
                <a:ext cx="451665" cy="262786"/>
              </a:xfrm>
              <a:prstGeom prst="rect">
                <a:avLst/>
              </a:prstGeom>
              <a:blipFill rotWithShape="0">
                <a:blip r:embed="rId31"/>
                <a:stretch>
                  <a:fillRect b="-209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14488721" name="Group 55"/>
          <p:cNvGrpSpPr/>
          <p:nvPr/>
        </p:nvGrpSpPr>
        <p:grpSpPr bwMode="auto">
          <a:xfrm>
            <a:off x="5511073" y="1265472"/>
            <a:ext cx="970920" cy="412560"/>
            <a:chOff x="3691800" y="387360"/>
            <a:chExt cx="970920" cy="412560"/>
          </a:xfrm>
        </p:grpSpPr>
        <p:sp>
          <p:nvSpPr>
            <p:cNvPr id="1462365930" name="CustomShape 56"/>
            <p:cNvSpPr/>
            <p:nvPr/>
          </p:nvSpPr>
          <p:spPr bwMode="auto">
            <a:xfrm>
              <a:off x="3691800" y="500760"/>
              <a:ext cx="970920" cy="298438"/>
            </a:xfrm>
            <a:prstGeom prst="rect">
              <a:avLst/>
            </a:prstGeom>
            <a:solidFill>
              <a:srgbClr val="BFBFBF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pPr>
                <a:defRPr/>
              </a:pPr>
              <a:endParaRPr sz="1400"/>
            </a:p>
          </p:txBody>
        </p:sp>
        <p:grpSp>
          <p:nvGrpSpPr>
            <p:cNvPr id="171628440" name="Group 57"/>
            <p:cNvGrpSpPr/>
            <p:nvPr/>
          </p:nvGrpSpPr>
          <p:grpSpPr bwMode="auto">
            <a:xfrm>
              <a:off x="3694320" y="387360"/>
              <a:ext cx="966240" cy="412560"/>
              <a:chOff x="3694320" y="387360"/>
              <a:chExt cx="966240" cy="412560"/>
            </a:xfrm>
          </p:grpSpPr>
          <p:sp>
            <p:nvSpPr>
              <p:cNvPr id="1536627695" name="Line 58"/>
              <p:cNvSpPr/>
              <p:nvPr/>
            </p:nvSpPr>
            <p:spPr bwMode="auto">
              <a:xfrm>
                <a:off x="3694320" y="387360"/>
                <a:ext cx="0" cy="412560"/>
              </a:xfrm>
              <a:prstGeom prst="line">
                <a:avLst/>
              </a:prstGeom>
              <a:ln w="12600" cap="rnd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2804457" name="Line 59"/>
              <p:cNvSpPr/>
              <p:nvPr/>
            </p:nvSpPr>
            <p:spPr bwMode="auto">
              <a:xfrm>
                <a:off x="3702960" y="797400"/>
                <a:ext cx="957240" cy="0"/>
              </a:xfrm>
              <a:prstGeom prst="line">
                <a:avLst/>
              </a:prstGeom>
              <a:ln w="12600" cap="rnd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923621630" name="Line 60"/>
              <p:cNvSpPr/>
              <p:nvPr/>
            </p:nvSpPr>
            <p:spPr bwMode="auto">
              <a:xfrm>
                <a:off x="4660560" y="387360"/>
                <a:ext cx="0" cy="412560"/>
              </a:xfrm>
              <a:prstGeom prst="line">
                <a:avLst/>
              </a:prstGeom>
              <a:ln w="12600" cap="rnd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81348545" name="Formula 64"/>
              <p:cNvSpPr txBox="1"/>
              <p:nvPr/>
            </p:nvSpPr>
            <p:spPr bwMode="auto">
              <a:xfrm>
                <a:off x="5324319" y="845925"/>
                <a:ext cx="250920" cy="226440"/>
              </a:xfrm>
              <a:prstGeom prst="rect">
                <a:avLst/>
              </a:prstGeom>
            </p:spPr>
            <p:txBody>
              <a:bodyPr/>
              <a:lstStyle/>
              <a:p>
                <a:pPr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40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sz="14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endParaRPr sz="1400"/>
              </a:p>
            </p:txBody>
          </p:sp>
        </mc:Choice>
        <mc:Fallback>
          <p:sp>
            <p:nvSpPr>
              <p:cNvPr id="1081348545" name="Formula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24319" y="845925"/>
                <a:ext cx="250920" cy="226440"/>
              </a:xfrm>
              <a:prstGeom prst="rect">
                <a:avLst/>
              </a:prstGeom>
              <a:blipFill rotWithShape="0">
                <a:blip r:embed="rId32"/>
                <a:stretch>
                  <a:fillRect r="-2381" b="-3243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39599818" name="Formula 65"/>
              <p:cNvSpPr txBox="1"/>
              <p:nvPr/>
            </p:nvSpPr>
            <p:spPr bwMode="auto">
              <a:xfrm>
                <a:off x="6721906" y="1769335"/>
                <a:ext cx="250920" cy="245880"/>
              </a:xfrm>
              <a:prstGeom prst="rect">
                <a:avLst/>
              </a:prstGeom>
            </p:spPr>
            <p:txBody>
              <a:bodyPr/>
              <a:lstStyle/>
              <a:p>
                <a:pPr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40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sz="14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endParaRPr sz="1400"/>
              </a:p>
            </p:txBody>
          </p:sp>
        </mc:Choice>
        <mc:Fallback>
          <p:sp>
            <p:nvSpPr>
              <p:cNvPr id="2039599818" name="Formula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21906" y="1769335"/>
                <a:ext cx="250920" cy="245880"/>
              </a:xfrm>
              <a:prstGeom prst="rect">
                <a:avLst/>
              </a:prstGeom>
              <a:blipFill rotWithShape="0">
                <a:blip r:embed="rId33"/>
                <a:stretch>
                  <a:fillRect r="-19512" b="-268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2065450" name="Line 69"/>
          <p:cNvSpPr/>
          <p:nvPr/>
        </p:nvSpPr>
        <p:spPr bwMode="auto">
          <a:xfrm>
            <a:off x="6559391" y="1525392"/>
            <a:ext cx="314306" cy="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4204034" name="Line 70"/>
          <p:cNvSpPr/>
          <p:nvPr/>
        </p:nvSpPr>
        <p:spPr bwMode="auto">
          <a:xfrm>
            <a:off x="6869198" y="1525392"/>
            <a:ext cx="0" cy="2779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9480048" name="Formula 71"/>
              <p:cNvSpPr txBox="1"/>
              <p:nvPr/>
            </p:nvSpPr>
            <p:spPr bwMode="auto">
              <a:xfrm>
                <a:off x="5313586" y="1788413"/>
                <a:ext cx="1238894" cy="245880"/>
              </a:xfrm>
              <a:prstGeom prst="rect">
                <a:avLst/>
              </a:prstGeom>
            </p:spPr>
            <p:txBody>
              <a:bodyPr/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1400" i="1" smtClean="0"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ar-AE" sz="140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ar-AE" sz="1400">
                              <a:latin typeface="Cambria Math"/>
                              <a:ea typeface="Cambria Math"/>
                              <a:cs typeface="Cambria Math"/>
                            </a:rPr>
                            <m:t>𝑛</m:t>
                          </m:r>
                        </m:sub>
                      </m:sSub>
                      <m:r>
                        <a:rPr lang="ar-AE" sz="1400" b="0" i="0" smtClean="0">
                          <a:latin typeface="Cambria Math" panose="02040503050406030204" pitchFamily="18" charset="0"/>
                          <a:ea typeface="Cambria Math"/>
                          <a:cs typeface="Cambria Math"/>
                        </a:rPr>
                        <m:t>=</m:t>
                      </m:r>
                      <m:r>
                        <a:rPr lang="ar-AE" sz="140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𝐸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/>
                          <a:cs typeface="Cambria Math"/>
                        </a:rPr>
                        <m:t>−</m:t>
                      </m:r>
                      <m:sSub>
                        <m:sSubPr>
                          <m:ctrlPr>
                            <a:rPr lang="ar-AE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40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ar-AE" sz="14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sz="1400" dirty="0"/>
              </a:p>
            </p:txBody>
          </p:sp>
        </mc:Choice>
        <mc:Fallback>
          <p:sp>
            <p:nvSpPr>
              <p:cNvPr id="649480048" name="Formula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13586" y="1788413"/>
                <a:ext cx="1238894" cy="245880"/>
              </a:xfrm>
              <a:prstGeom prst="rect">
                <a:avLst/>
              </a:prstGeom>
              <a:blipFill rotWithShape="0">
                <a:blip r:embed="rId34"/>
                <a:stretch>
                  <a:fillRect b="-1951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0289995" name="Line 73"/>
          <p:cNvSpPr/>
          <p:nvPr/>
        </p:nvSpPr>
        <p:spPr bwMode="auto">
          <a:xfrm>
            <a:off x="5704735" y="850033"/>
            <a:ext cx="0" cy="462598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9218116" name="Line 74"/>
          <p:cNvSpPr/>
          <p:nvPr/>
        </p:nvSpPr>
        <p:spPr bwMode="auto">
          <a:xfrm>
            <a:off x="6288269" y="850033"/>
            <a:ext cx="0" cy="462958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0785263" name="Line 76"/>
          <p:cNvSpPr/>
          <p:nvPr/>
        </p:nvSpPr>
        <p:spPr bwMode="auto">
          <a:xfrm>
            <a:off x="5436190" y="1274112"/>
            <a:ext cx="0" cy="371208"/>
          </a:xfrm>
          <a:prstGeom prst="line">
            <a:avLst/>
          </a:prstGeom>
          <a:ln w="7618">
            <a:solidFill>
              <a:schemeClr val="tx1">
                <a:lumMod val="50196"/>
                <a:lumOff val="49804"/>
              </a:schemeClr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11129713" name="Formula 77"/>
              <p:cNvSpPr txBox="1"/>
              <p:nvPr/>
            </p:nvSpPr>
            <p:spPr bwMode="auto">
              <a:xfrm>
                <a:off x="5150170" y="1286172"/>
                <a:ext cx="174240" cy="245880"/>
              </a:xfrm>
              <a:prstGeom prst="rect">
                <a:avLst/>
              </a:prstGeom>
            </p:spPr>
            <p:txBody>
              <a:bodyPr/>
              <a:lstStyle/>
              <a:p>
                <a:pPr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a:rPr sz="1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sz="1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endParaRPr sz="14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11129713" name="Formula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50170" y="1286172"/>
                <a:ext cx="174240" cy="245880"/>
              </a:xfrm>
              <a:prstGeom prst="rect">
                <a:avLst/>
              </a:prstGeom>
              <a:blipFill rotWithShape="0">
                <a:blip r:embed="rId35"/>
                <a:stretch>
                  <a:fillRect r="-46429" b="-225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54516389" name="Line 76"/>
          <p:cNvSpPr/>
          <p:nvPr/>
        </p:nvSpPr>
        <p:spPr bwMode="auto">
          <a:xfrm>
            <a:off x="5701514" y="2546743"/>
            <a:ext cx="0" cy="432000"/>
          </a:xfrm>
          <a:prstGeom prst="line">
            <a:avLst/>
          </a:prstGeom>
          <a:ln w="7619">
            <a:solidFill>
              <a:srgbClr val="FC99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75514830" name="Formula 77"/>
              <p:cNvSpPr txBox="1"/>
              <p:nvPr/>
            </p:nvSpPr>
            <p:spPr bwMode="auto">
              <a:xfrm>
                <a:off x="5386253" y="2617304"/>
                <a:ext cx="237971" cy="352798"/>
              </a:xfrm>
              <a:prstGeom prst="rect">
                <a:avLst/>
              </a:prstGeom>
            </p:spPr>
            <p:txBody>
              <a:bodyPr/>
              <a:lstStyle/>
              <a:p>
                <a:pPr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sz="14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a:rPr sz="140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sz="1400">
                                  <a:solidFill>
                                    <a:srgbClr val="FFC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endParaRPr sz="140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1475514830" name="Formula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86253" y="2617304"/>
                <a:ext cx="237971" cy="352798"/>
              </a:xfrm>
              <a:prstGeom prst="rect">
                <a:avLst/>
              </a:prstGeom>
              <a:blipFill rotWithShape="0">
                <a:blip r:embed="rId36"/>
                <a:stretch>
                  <a:fillRect r="-205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4410050" name="Formula 23"/>
              <p:cNvSpPr txBox="1"/>
              <p:nvPr/>
            </p:nvSpPr>
            <p:spPr bwMode="auto">
              <a:xfrm>
                <a:off x="5904807" y="1357570"/>
                <a:ext cx="264960" cy="264960"/>
              </a:xfrm>
              <a:prstGeom prst="rect">
                <a:avLst/>
              </a:prstGeom>
            </p:spPr>
            <p:txBody>
              <a:bodyPr/>
              <a:lstStyle/>
              <a:p>
                <a:pPr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a:rPr sz="14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sz="14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endParaRPr sz="140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74410050" name="Formula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04807" y="1357570"/>
                <a:ext cx="264960" cy="264960"/>
              </a:xfrm>
              <a:prstGeom prst="rect">
                <a:avLst/>
              </a:prstGeom>
              <a:blipFill rotWithShape="0">
                <a:blip r:embed="rId37"/>
                <a:stretch>
                  <a:fillRect r="-4651" b="-1395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948447" name="Line 76"/>
          <p:cNvSpPr/>
          <p:nvPr/>
        </p:nvSpPr>
        <p:spPr bwMode="auto">
          <a:xfrm>
            <a:off x="5926873" y="1402648"/>
            <a:ext cx="0" cy="244499"/>
          </a:xfrm>
          <a:prstGeom prst="line">
            <a:avLst/>
          </a:prstGeom>
          <a:ln w="7619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6598119" name="Line 76"/>
          <p:cNvSpPr/>
          <p:nvPr/>
        </p:nvSpPr>
        <p:spPr bwMode="auto">
          <a:xfrm>
            <a:off x="5390877" y="3939365"/>
            <a:ext cx="0" cy="432000"/>
          </a:xfrm>
          <a:prstGeom prst="line">
            <a:avLst/>
          </a:prstGeom>
          <a:ln w="7619">
            <a:solidFill>
              <a:srgbClr val="FC99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80768602" name="Formula 77"/>
              <p:cNvSpPr txBox="1"/>
              <p:nvPr/>
            </p:nvSpPr>
            <p:spPr bwMode="auto">
              <a:xfrm>
                <a:off x="5075616" y="3983467"/>
                <a:ext cx="237970" cy="352797"/>
              </a:xfrm>
              <a:prstGeom prst="rect">
                <a:avLst/>
              </a:prstGeom>
            </p:spPr>
            <p:txBody>
              <a:bodyPr/>
              <a:lstStyle/>
              <a:p>
                <a:pPr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sz="14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a:rPr sz="140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sz="1400">
                                  <a:solidFill>
                                    <a:srgbClr val="FFC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endParaRPr sz="140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1480768602" name="Formula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75616" y="3983467"/>
                <a:ext cx="237970" cy="352797"/>
              </a:xfrm>
              <a:prstGeom prst="rect">
                <a:avLst/>
              </a:prstGeom>
              <a:blipFill rotWithShape="0">
                <a:blip r:embed="rId38"/>
                <a:stretch>
                  <a:fillRect r="-102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2690944" name="Formula 23"/>
              <p:cNvSpPr txBox="1"/>
              <p:nvPr/>
            </p:nvSpPr>
            <p:spPr bwMode="auto">
              <a:xfrm>
                <a:off x="5825968" y="4024509"/>
                <a:ext cx="264960" cy="264960"/>
              </a:xfrm>
              <a:prstGeom prst="rect">
                <a:avLst/>
              </a:prstGeom>
            </p:spPr>
            <p:txBody>
              <a:bodyPr/>
              <a:lstStyle/>
              <a:p>
                <a:pPr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a:rPr sz="14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sz="14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endParaRPr sz="140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12690944" name="Formula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25968" y="4024509"/>
                <a:ext cx="264960" cy="264960"/>
              </a:xfrm>
              <a:prstGeom prst="rect">
                <a:avLst/>
              </a:prstGeom>
              <a:blipFill rotWithShape="0">
                <a:blip r:embed="rId39"/>
                <a:stretch>
                  <a:fillRect r="-9302" b="-1136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1692846" name="Line 24"/>
          <p:cNvSpPr/>
          <p:nvPr/>
        </p:nvSpPr>
        <p:spPr bwMode="auto">
          <a:xfrm>
            <a:off x="6141843" y="3057680"/>
            <a:ext cx="0" cy="183785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25834787" name="Formula 16"/>
              <p:cNvSpPr txBox="1"/>
              <p:nvPr/>
            </p:nvSpPr>
            <p:spPr bwMode="auto">
              <a:xfrm>
                <a:off x="6320369" y="3043120"/>
                <a:ext cx="250920" cy="226440"/>
              </a:xfrm>
              <a:prstGeom prst="rect">
                <a:avLst/>
              </a:prstGeom>
            </p:spPr>
            <p:txBody>
              <a:bodyPr/>
              <a:lstStyle/>
              <a:p>
                <a:pPr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sz="1400" i="1"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a:rPr sz="140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sz="14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𝑒𝑟𝑐</m:t>
                              </m:r>
                              <m:r>
                                <a:rPr sz="14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endParaRPr sz="1400"/>
              </a:p>
            </p:txBody>
          </p:sp>
        </mc:Choice>
        <mc:Fallback>
          <p:sp>
            <p:nvSpPr>
              <p:cNvPr id="1825834787" name="Formula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20369" y="3043120"/>
                <a:ext cx="250920" cy="226440"/>
              </a:xfrm>
              <a:prstGeom prst="rect">
                <a:avLst/>
              </a:prstGeom>
              <a:blipFill rotWithShape="0">
                <a:blip r:embed="rId40"/>
                <a:stretch>
                  <a:fillRect r="-70732" b="-405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81848677" name="Formula 31"/>
              <p:cNvSpPr txBox="1"/>
              <p:nvPr/>
            </p:nvSpPr>
            <p:spPr bwMode="auto">
              <a:xfrm>
                <a:off x="7307308" y="3407544"/>
                <a:ext cx="347229" cy="226440"/>
              </a:xfrm>
              <a:prstGeom prst="rect">
                <a:avLst/>
              </a:prstGeom>
            </p:spPr>
            <p:txBody>
              <a:bodyPr/>
              <a:lstStyle/>
              <a:p>
                <a:pPr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sz="120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sz="120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sz="120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endParaRPr sz="1400"/>
              </a:p>
            </p:txBody>
          </p:sp>
        </mc:Choice>
        <mc:Fallback>
          <p:sp>
            <p:nvSpPr>
              <p:cNvPr id="1881848677" name="Formula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07308" y="3407544"/>
                <a:ext cx="347229" cy="226440"/>
              </a:xfrm>
              <a:prstGeom prst="rect">
                <a:avLst/>
              </a:prstGeom>
              <a:blipFill rotWithShape="0">
                <a:blip r:embed="rId41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368227" name="Line 24"/>
          <p:cNvSpPr/>
          <p:nvPr/>
        </p:nvSpPr>
        <p:spPr bwMode="auto">
          <a:xfrm>
            <a:off x="7211018" y="2458845"/>
            <a:ext cx="0" cy="725678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cxnSp>
        <p:nvCxnSpPr>
          <p:cNvPr id="453470087" name="Connecteur droit 453470086"/>
          <p:cNvCxnSpPr>
            <a:cxnSpLocks/>
          </p:cNvCxnSpPr>
          <p:nvPr/>
        </p:nvCxnSpPr>
        <p:spPr bwMode="auto">
          <a:xfrm flipH="1" flipV="1">
            <a:off x="5107523" y="1040780"/>
            <a:ext cx="275749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1155144" name="Line 17"/>
          <p:cNvSpPr/>
          <p:nvPr/>
        </p:nvSpPr>
        <p:spPr bwMode="auto">
          <a:xfrm flipH="1">
            <a:off x="5585233" y="1040420"/>
            <a:ext cx="112341" cy="2063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5617964" name="Formula 64"/>
              <p:cNvSpPr txBox="1"/>
              <p:nvPr/>
            </p:nvSpPr>
            <p:spPr bwMode="auto">
              <a:xfrm>
                <a:off x="5585808" y="2113645"/>
                <a:ext cx="250920" cy="226440"/>
              </a:xfrm>
              <a:prstGeom prst="rect">
                <a:avLst/>
              </a:prstGeom>
            </p:spPr>
            <p:txBody>
              <a:bodyPr/>
              <a:lstStyle/>
              <a:p>
                <a:pPr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40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sz="140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oMath>
                      </m:oMathPara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endParaRPr sz="1400"/>
              </a:p>
            </p:txBody>
          </p:sp>
        </mc:Choice>
        <mc:Fallback>
          <p:sp>
            <p:nvSpPr>
              <p:cNvPr id="215617964" name="Formula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85808" y="2113645"/>
                <a:ext cx="250920" cy="226440"/>
              </a:xfrm>
              <a:prstGeom prst="rect">
                <a:avLst/>
              </a:prstGeom>
              <a:blipFill rotWithShape="0">
                <a:blip r:embed="rId42"/>
                <a:stretch>
                  <a:fillRect r="-7317" b="-2702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988866" name="Line 73"/>
          <p:cNvSpPr/>
          <p:nvPr/>
        </p:nvSpPr>
        <p:spPr bwMode="auto">
          <a:xfrm>
            <a:off x="5992683" y="2148928"/>
            <a:ext cx="0" cy="470092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cxnSp>
        <p:nvCxnSpPr>
          <p:cNvPr id="867816522" name="Connecteur droit 867816521"/>
          <p:cNvCxnSpPr>
            <a:cxnSpLocks/>
          </p:cNvCxnSpPr>
          <p:nvPr/>
        </p:nvCxnSpPr>
        <p:spPr bwMode="auto">
          <a:xfrm flipH="1" flipV="1">
            <a:off x="5369013" y="2308500"/>
            <a:ext cx="275749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0609621" name="Line 17"/>
          <p:cNvSpPr/>
          <p:nvPr/>
        </p:nvSpPr>
        <p:spPr bwMode="auto">
          <a:xfrm flipH="1">
            <a:off x="5873182" y="2308140"/>
            <a:ext cx="112341" cy="2063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2953581" name="Line 76"/>
          <p:cNvSpPr/>
          <p:nvPr/>
        </p:nvSpPr>
        <p:spPr bwMode="auto">
          <a:xfrm>
            <a:off x="6172692" y="2727356"/>
            <a:ext cx="0" cy="244499"/>
          </a:xfrm>
          <a:prstGeom prst="line">
            <a:avLst/>
          </a:prstGeom>
          <a:ln w="7619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7624861" name="Line 76"/>
          <p:cNvSpPr/>
          <p:nvPr/>
        </p:nvSpPr>
        <p:spPr bwMode="auto">
          <a:xfrm>
            <a:off x="5845219" y="4069665"/>
            <a:ext cx="0" cy="244499"/>
          </a:xfrm>
          <a:prstGeom prst="line">
            <a:avLst/>
          </a:prstGeom>
          <a:ln w="7619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33060358" name="Formula 77"/>
              <p:cNvSpPr txBox="1"/>
              <p:nvPr/>
            </p:nvSpPr>
            <p:spPr bwMode="auto">
              <a:xfrm>
                <a:off x="5575239" y="575732"/>
                <a:ext cx="237971" cy="279528"/>
              </a:xfrm>
              <a:prstGeom prst="rect">
                <a:avLst/>
              </a:prstGeom>
            </p:spPr>
            <p:txBody>
              <a:bodyPr/>
              <a:lstStyle/>
              <a:p>
                <a:pPr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sz="140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𝐸</m:t>
                          </m:r>
                        </m:oMath>
                      </m:oMathPara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endParaRPr sz="140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1033060358" name="Formula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75239" y="575732"/>
                <a:ext cx="237971" cy="279528"/>
              </a:xfrm>
              <a:prstGeom prst="rect">
                <a:avLst/>
              </a:prstGeom>
              <a:blipFill rotWithShape="0">
                <a:blip r:embed="rId43"/>
                <a:stretch>
                  <a:fillRect r="-102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7463416" name="Formula 77"/>
              <p:cNvSpPr txBox="1"/>
              <p:nvPr/>
            </p:nvSpPr>
            <p:spPr bwMode="auto">
              <a:xfrm>
                <a:off x="6173650" y="569382"/>
                <a:ext cx="237971" cy="279528"/>
              </a:xfrm>
              <a:prstGeom prst="rect">
                <a:avLst/>
              </a:prstGeom>
            </p:spPr>
            <p:txBody>
              <a:bodyPr/>
              <a:lstStyle/>
              <a:p>
                <a:pPr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sz="140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𝑃</m:t>
                          </m:r>
                        </m:oMath>
                      </m:oMathPara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endParaRPr sz="140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767463416" name="Formula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73650" y="569382"/>
                <a:ext cx="237971" cy="279528"/>
              </a:xfrm>
              <a:prstGeom prst="rect">
                <a:avLst/>
              </a:prstGeom>
              <a:blipFill rotWithShape="0">
                <a:blip r:embed="rId44"/>
                <a:stretch>
                  <a:fillRect r="-102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4316421" name="Line 24"/>
          <p:cNvSpPr/>
          <p:nvPr/>
        </p:nvSpPr>
        <p:spPr bwMode="auto">
          <a:xfrm flipV="1">
            <a:off x="6138180" y="3241467"/>
            <a:ext cx="222955" cy="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2079319" name="Line 24"/>
          <p:cNvSpPr/>
          <p:nvPr/>
        </p:nvSpPr>
        <p:spPr bwMode="auto">
          <a:xfrm flipV="1">
            <a:off x="6753890" y="3235553"/>
            <a:ext cx="416736" cy="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1314534" name="Line 24"/>
          <p:cNvSpPr/>
          <p:nvPr/>
        </p:nvSpPr>
        <p:spPr bwMode="auto">
          <a:xfrm>
            <a:off x="6300170" y="3722557"/>
            <a:ext cx="0" cy="260908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5262501" name="Line 24"/>
          <p:cNvSpPr/>
          <p:nvPr/>
        </p:nvSpPr>
        <p:spPr bwMode="auto">
          <a:xfrm>
            <a:off x="9075913" y="3210982"/>
            <a:ext cx="0" cy="159277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5657318" name="Formula 31"/>
              <p:cNvSpPr txBox="1"/>
              <p:nvPr/>
            </p:nvSpPr>
            <p:spPr bwMode="auto">
              <a:xfrm>
                <a:off x="6272486" y="3424553"/>
                <a:ext cx="347229" cy="226440"/>
              </a:xfrm>
              <a:prstGeom prst="rect">
                <a:avLst/>
              </a:prstGeom>
            </p:spPr>
            <p:txBody>
              <a:bodyPr/>
              <a:lstStyle/>
              <a:p>
                <a:pPr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sz="120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sz="120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sz="1200">
                              <a:latin typeface="Cambria Math" panose="02040503050406030204" pitchFamily="18" charset="0"/>
                            </a:rPr>
                            <m:t>9</m:t>
                          </m:r>
                        </m:oMath>
                      </m:oMathPara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endParaRPr sz="1200"/>
              </a:p>
            </p:txBody>
          </p:sp>
        </mc:Choice>
        <mc:Fallback>
          <p:sp>
            <p:nvSpPr>
              <p:cNvPr id="465657318" name="Formula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72486" y="3424553"/>
                <a:ext cx="347229" cy="226440"/>
              </a:xfrm>
              <a:prstGeom prst="rect">
                <a:avLst/>
              </a:prstGeom>
              <a:blipFill rotWithShape="0">
                <a:blip r:embed="rId45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27164419" name="Formula 39"/>
              <p:cNvSpPr txBox="1"/>
              <p:nvPr/>
            </p:nvSpPr>
            <p:spPr bwMode="auto">
              <a:xfrm>
                <a:off x="7594591" y="3759631"/>
                <a:ext cx="730080" cy="245880"/>
              </a:xfrm>
              <a:prstGeom prst="rect">
                <a:avLst/>
              </a:prstGeom>
            </p:spPr>
            <p:txBody>
              <a:bodyPr/>
              <a:lstStyle/>
              <a:p>
                <a:pPr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sz="1400">
                              <a:latin typeface="Cambria Math"/>
                              <a:ea typeface="Cambria Math"/>
                              <a:cs typeface="Cambria Math"/>
                            </a:rPr>
                            <m:t>𝑙</m:t>
                          </m:r>
                          <m:d>
                            <m:dPr>
                              <m:ctrlPr>
                                <a:rPr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sz="14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sz="1400">
                                      <a:solidFill>
                                        <a:srgbClr val="FFC000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sz="1400">
                                      <a:solidFill>
                                        <a:srgbClr val="FFC000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𝑒𝑥𝑐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endParaRPr sz="1400"/>
              </a:p>
            </p:txBody>
          </p:sp>
        </mc:Choice>
        <mc:Fallback>
          <p:sp>
            <p:nvSpPr>
              <p:cNvPr id="1327164419" name="Formula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94591" y="3759631"/>
                <a:ext cx="730080" cy="245880"/>
              </a:xfrm>
              <a:prstGeom prst="rect">
                <a:avLst/>
              </a:prstGeom>
              <a:blipFill rotWithShape="0">
                <a:blip r:embed="rId46"/>
                <a:stretch>
                  <a:fillRect b="-175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2815674" name="Organigramme : Ou 302815673"/>
          <p:cNvSpPr/>
          <p:nvPr/>
        </p:nvSpPr>
        <p:spPr bwMode="auto">
          <a:xfrm>
            <a:off x="7168576" y="4760953"/>
            <a:ext cx="82765" cy="86364"/>
          </a:xfrm>
          <a:prstGeom prst="flowChartOr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693346" name="Organigramme : Ou 85693345"/>
          <p:cNvSpPr/>
          <p:nvPr/>
        </p:nvSpPr>
        <p:spPr bwMode="auto">
          <a:xfrm>
            <a:off x="7170545" y="3192371"/>
            <a:ext cx="82765" cy="86364"/>
          </a:xfrm>
          <a:prstGeom prst="flowChartOr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29386562" name="Line 50"/>
          <p:cNvSpPr/>
          <p:nvPr/>
        </p:nvSpPr>
        <p:spPr bwMode="auto">
          <a:xfrm>
            <a:off x="6293192" y="4680572"/>
            <a:ext cx="0" cy="125024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8275980" name="Line 50"/>
          <p:cNvSpPr/>
          <p:nvPr/>
        </p:nvSpPr>
        <p:spPr bwMode="auto">
          <a:xfrm>
            <a:off x="7500200" y="4684204"/>
            <a:ext cx="0" cy="125024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553263" name="Line 24"/>
          <p:cNvSpPr/>
          <p:nvPr/>
        </p:nvSpPr>
        <p:spPr bwMode="auto">
          <a:xfrm>
            <a:off x="7209959" y="3244319"/>
            <a:ext cx="0" cy="269681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830926233" name="Group 40"/>
          <p:cNvGrpSpPr/>
          <p:nvPr/>
        </p:nvGrpSpPr>
        <p:grpSpPr bwMode="auto">
          <a:xfrm>
            <a:off x="7556543" y="4097077"/>
            <a:ext cx="263257" cy="134415"/>
            <a:chOff x="0" y="0"/>
            <a:chExt cx="263257" cy="134415"/>
          </a:xfrm>
        </p:grpSpPr>
        <p:sp>
          <p:nvSpPr>
            <p:cNvPr id="512541622" name="CustomShape 41"/>
            <p:cNvSpPr/>
            <p:nvPr/>
          </p:nvSpPr>
          <p:spPr bwMode="auto">
            <a:xfrm flipV="1">
              <a:off x="0" y="-180"/>
              <a:ext cx="197155" cy="81667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pPr>
                <a:defRPr/>
              </a:pPr>
              <a:endParaRPr sz="1400"/>
            </a:p>
          </p:txBody>
        </p:sp>
        <p:sp>
          <p:nvSpPr>
            <p:cNvPr id="2093298442" name="CustomShape 42"/>
            <p:cNvSpPr/>
            <p:nvPr/>
          </p:nvSpPr>
          <p:spPr bwMode="auto">
            <a:xfrm flipH="1">
              <a:off x="66101" y="52747"/>
              <a:ext cx="197155" cy="81667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pPr>
                <a:defRPr/>
              </a:pPr>
              <a:endParaRPr sz="1400"/>
            </a:p>
          </p:txBody>
        </p:sp>
      </p:grpSp>
      <p:sp>
        <p:nvSpPr>
          <p:cNvPr id="1969556896" name="Line 52"/>
          <p:cNvSpPr/>
          <p:nvPr/>
        </p:nvSpPr>
        <p:spPr bwMode="auto">
          <a:xfrm>
            <a:off x="7251342" y="4801426"/>
            <a:ext cx="253625" cy="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ZoneTexte 2"/>
          <p:cNvSpPr txBox="1"/>
          <p:nvPr/>
        </p:nvSpPr>
        <p:spPr>
          <a:xfrm>
            <a:off x="71760" y="26963"/>
            <a:ext cx="1410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GR4 – 5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p159="http://schemas.microsoft.com/office/powerpoint/2015/09/main" xmlns:w="http://schemas.openxmlformats.org/wordprocessingml/2006/main" xmlns:m="http://schemas.openxmlformats.org/officeDocument/2006/math" xmlns="" Requires="p159">
      <p:transition p14:dur="2000" advClick="1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/>
          <p:nvPr/>
        </p:nvSpPr>
        <p:spPr bwMode="auto">
          <a:xfrm flipH="1">
            <a:off x="6677138" y="2076733"/>
            <a:ext cx="196560" cy="16344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5" name="Group 3"/>
          <p:cNvGrpSpPr/>
          <p:nvPr/>
        </p:nvGrpSpPr>
        <p:grpSpPr bwMode="auto">
          <a:xfrm>
            <a:off x="5794956" y="2581664"/>
            <a:ext cx="970920" cy="412560"/>
            <a:chOff x="4047120" y="1939320"/>
            <a:chExt cx="970920" cy="412560"/>
          </a:xfrm>
        </p:grpSpPr>
        <p:sp>
          <p:nvSpPr>
            <p:cNvPr id="6" name="CustomShape 4"/>
            <p:cNvSpPr/>
            <p:nvPr/>
          </p:nvSpPr>
          <p:spPr bwMode="auto">
            <a:xfrm>
              <a:off x="4047120" y="2052720"/>
              <a:ext cx="970920" cy="298438"/>
            </a:xfrm>
            <a:prstGeom prst="rect">
              <a:avLst/>
            </a:prstGeom>
            <a:solidFill>
              <a:srgbClr val="BFBFBF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pPr>
                <a:defRPr/>
              </a:pPr>
              <a:endParaRPr sz="1400"/>
            </a:p>
          </p:txBody>
        </p:sp>
        <p:grpSp>
          <p:nvGrpSpPr>
            <p:cNvPr id="7" name="Group 5"/>
            <p:cNvGrpSpPr/>
            <p:nvPr/>
          </p:nvGrpSpPr>
          <p:grpSpPr bwMode="auto">
            <a:xfrm>
              <a:off x="4049640" y="1939320"/>
              <a:ext cx="966240" cy="412560"/>
              <a:chOff x="4049640" y="1939320"/>
              <a:chExt cx="966240" cy="412560"/>
            </a:xfrm>
          </p:grpSpPr>
          <p:sp>
            <p:nvSpPr>
              <p:cNvPr id="8" name="Line 6"/>
              <p:cNvSpPr/>
              <p:nvPr/>
            </p:nvSpPr>
            <p:spPr bwMode="auto">
              <a:xfrm>
                <a:off x="4049640" y="1939320"/>
                <a:ext cx="0" cy="412560"/>
              </a:xfrm>
              <a:prstGeom prst="line">
                <a:avLst/>
              </a:prstGeom>
              <a:ln w="12600" cap="rnd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" name="Line 7"/>
              <p:cNvSpPr/>
              <p:nvPr/>
            </p:nvSpPr>
            <p:spPr bwMode="auto">
              <a:xfrm>
                <a:off x="4057920" y="2349360"/>
                <a:ext cx="957600" cy="0"/>
              </a:xfrm>
              <a:prstGeom prst="line">
                <a:avLst/>
              </a:prstGeom>
              <a:ln w="12600" cap="rnd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" name="Line 8"/>
              <p:cNvSpPr/>
              <p:nvPr/>
            </p:nvSpPr>
            <p:spPr bwMode="auto">
              <a:xfrm>
                <a:off x="5015880" y="1939320"/>
                <a:ext cx="0" cy="412560"/>
              </a:xfrm>
              <a:prstGeom prst="line">
                <a:avLst/>
              </a:prstGeom>
              <a:ln w="12600" cap="rnd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11" name="Group 9"/>
          <p:cNvGrpSpPr/>
          <p:nvPr/>
        </p:nvGrpSpPr>
        <p:grpSpPr bwMode="auto">
          <a:xfrm>
            <a:off x="6733688" y="3501638"/>
            <a:ext cx="970920" cy="412560"/>
            <a:chOff x="3294720" y="3927600"/>
            <a:chExt cx="970920" cy="412560"/>
          </a:xfrm>
        </p:grpSpPr>
        <p:sp>
          <p:nvSpPr>
            <p:cNvPr id="12" name="CustomShape 10"/>
            <p:cNvSpPr/>
            <p:nvPr/>
          </p:nvSpPr>
          <p:spPr bwMode="auto">
            <a:xfrm>
              <a:off x="3294720" y="4041360"/>
              <a:ext cx="970920" cy="298438"/>
            </a:xfrm>
            <a:prstGeom prst="rect">
              <a:avLst/>
            </a:prstGeom>
            <a:solidFill>
              <a:srgbClr val="BFBFBF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pPr>
                <a:defRPr/>
              </a:pPr>
              <a:endParaRPr sz="1400"/>
            </a:p>
          </p:txBody>
        </p:sp>
        <p:grpSp>
          <p:nvGrpSpPr>
            <p:cNvPr id="13" name="Group 11"/>
            <p:cNvGrpSpPr/>
            <p:nvPr/>
          </p:nvGrpSpPr>
          <p:grpSpPr bwMode="auto">
            <a:xfrm>
              <a:off x="3297240" y="3927600"/>
              <a:ext cx="965878" cy="412560"/>
              <a:chOff x="3297240" y="3927600"/>
              <a:chExt cx="965878" cy="412560"/>
            </a:xfrm>
          </p:grpSpPr>
          <p:sp>
            <p:nvSpPr>
              <p:cNvPr id="14" name="Line 12"/>
              <p:cNvSpPr/>
              <p:nvPr/>
            </p:nvSpPr>
            <p:spPr bwMode="auto">
              <a:xfrm>
                <a:off x="3297240" y="3927600"/>
                <a:ext cx="0" cy="412560"/>
              </a:xfrm>
              <a:prstGeom prst="line">
                <a:avLst/>
              </a:prstGeom>
              <a:ln w="12600" cap="rnd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" name="Line 13"/>
              <p:cNvSpPr/>
              <p:nvPr/>
            </p:nvSpPr>
            <p:spPr bwMode="auto">
              <a:xfrm>
                <a:off x="3305518" y="4337640"/>
                <a:ext cx="957240" cy="0"/>
              </a:xfrm>
              <a:prstGeom prst="line">
                <a:avLst/>
              </a:prstGeom>
              <a:ln w="12600" cap="rnd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" name="Line 14"/>
              <p:cNvSpPr/>
              <p:nvPr/>
            </p:nvSpPr>
            <p:spPr bwMode="auto">
              <a:xfrm>
                <a:off x="4263120" y="3927600"/>
                <a:ext cx="0" cy="412560"/>
              </a:xfrm>
              <a:prstGeom prst="line">
                <a:avLst/>
              </a:prstGeom>
              <a:ln w="12600" cap="rnd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17" name="Line 15"/>
          <p:cNvSpPr/>
          <p:nvPr/>
        </p:nvSpPr>
        <p:spPr bwMode="auto">
          <a:xfrm>
            <a:off x="6873698" y="2076733"/>
            <a:ext cx="196560" cy="16344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Formula 16"/>
              <p:cNvSpPr txBox="1"/>
              <p:nvPr/>
            </p:nvSpPr>
            <p:spPr bwMode="auto">
              <a:xfrm>
                <a:off x="6435579" y="2147831"/>
                <a:ext cx="250920" cy="226440"/>
              </a:xfrm>
              <a:prstGeom prst="rect">
                <a:avLst/>
              </a:prstGeom>
            </p:spPr>
            <p:txBody>
              <a:bodyPr/>
              <a:lstStyle/>
              <a:p>
                <a:pPr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40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sz="140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oMath>
                      </m:oMathPara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endParaRPr sz="1400"/>
              </a:p>
            </p:txBody>
          </p:sp>
        </mc:Choice>
        <mc:Fallback>
          <p:sp>
            <p:nvSpPr>
              <p:cNvPr id="18" name="Formula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35579" y="2147831"/>
                <a:ext cx="250920" cy="226440"/>
              </a:xfrm>
              <a:prstGeom prst="rect">
                <a:avLst/>
              </a:prstGeom>
              <a:blipFill rotWithShape="0">
                <a:blip r:embed="rId3"/>
                <a:stretch>
                  <a:fillRect r="-9756" b="-405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Line 17"/>
          <p:cNvSpPr/>
          <p:nvPr/>
        </p:nvSpPr>
        <p:spPr bwMode="auto">
          <a:xfrm>
            <a:off x="6658757" y="2458845"/>
            <a:ext cx="0" cy="158458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Formula 23"/>
              <p:cNvSpPr txBox="1"/>
              <p:nvPr/>
            </p:nvSpPr>
            <p:spPr bwMode="auto">
              <a:xfrm>
                <a:off x="6157220" y="2680625"/>
                <a:ext cx="264960" cy="264960"/>
              </a:xfrm>
              <a:prstGeom prst="rect">
                <a:avLst/>
              </a:prstGeom>
            </p:spPr>
            <p:txBody>
              <a:bodyPr/>
              <a:lstStyle/>
              <a:p>
                <a:pPr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a:rPr sz="14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sz="14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endParaRPr sz="140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0" name="Formula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57220" y="2680625"/>
                <a:ext cx="264960" cy="264960"/>
              </a:xfrm>
              <a:prstGeom prst="rect">
                <a:avLst/>
              </a:prstGeom>
              <a:blipFill rotWithShape="0">
                <a:blip r:embed="rId4"/>
                <a:stretch>
                  <a:fillRect r="-18182" b="-232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Formula 25"/>
              <p:cNvSpPr txBox="1"/>
              <p:nvPr/>
            </p:nvSpPr>
            <p:spPr bwMode="auto">
              <a:xfrm>
                <a:off x="7007961" y="2152030"/>
                <a:ext cx="1081006" cy="226440"/>
              </a:xfrm>
              <a:prstGeom prst="rect">
                <a:avLst/>
              </a:prstGeom>
            </p:spPr>
            <p:txBody>
              <a:bodyPr/>
              <a:lstStyle/>
              <a:p>
                <a:pPr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sz="1400" i="1"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a:rPr sz="1400">
                            <a:latin typeface="Cambria Math"/>
                            <a:ea typeface="Cambria Math"/>
                            <a:cs typeface="Cambria Math"/>
                          </a:rPr>
                          <m:t>𝑝</m:t>
                        </m:r>
                      </m:e>
                      <m:sub>
                        <m:r>
                          <a:rPr sz="140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sz="1400">
                            <a:latin typeface="Cambria Math"/>
                            <a:ea typeface="Cambria Math"/>
                            <a:cs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sz="1400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1400" i="1"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a:rPr sz="14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sz="140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sz="1400">
                            <a:latin typeface="Cambria Math"/>
                            <a:ea typeface="Cambria Math"/>
                            <a:cs typeface="Cambria Math"/>
                          </a:rPr>
                          <m:t> </m:t>
                        </m:r>
                      </m:sub>
                    </m:sSub>
                  </m:oMath>
                </a14:m>
                <a:endParaRPr sz="1400" dirty="0"/>
              </a:p>
            </p:txBody>
          </p:sp>
        </mc:Choice>
        <mc:Fallback>
          <p:sp>
            <p:nvSpPr>
              <p:cNvPr id="21" name="Formula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07961" y="2152030"/>
                <a:ext cx="1081006" cy="226440"/>
              </a:xfrm>
              <a:prstGeom prst="rect">
                <a:avLst/>
              </a:prstGeom>
              <a:blipFill rotWithShape="0">
                <a:blip r:embed="rId5"/>
                <a:stretch>
                  <a:fillRect t="-5405" b="-648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Formula 54"/>
              <p:cNvSpPr txBox="1"/>
              <p:nvPr/>
            </p:nvSpPr>
            <p:spPr bwMode="auto">
              <a:xfrm>
                <a:off x="7017332" y="4131419"/>
                <a:ext cx="451665" cy="262786"/>
              </a:xfrm>
              <a:prstGeom prst="rect">
                <a:avLst/>
              </a:prstGeom>
            </p:spPr>
            <p:txBody>
              <a:bodyPr/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140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sz="140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sz="1400" dirty="0"/>
              </a:p>
            </p:txBody>
          </p:sp>
        </mc:Choice>
        <mc:Fallback>
          <p:sp>
            <p:nvSpPr>
              <p:cNvPr id="34" name="Formula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17332" y="4131419"/>
                <a:ext cx="451665" cy="262786"/>
              </a:xfrm>
              <a:prstGeom prst="rect">
                <a:avLst/>
              </a:prstGeom>
              <a:blipFill rotWithShape="0">
                <a:blip r:embed="rId6"/>
                <a:stretch>
                  <a:fillRect b="-209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55"/>
          <p:cNvGrpSpPr/>
          <p:nvPr/>
        </p:nvGrpSpPr>
        <p:grpSpPr bwMode="auto">
          <a:xfrm>
            <a:off x="5511073" y="1265472"/>
            <a:ext cx="970920" cy="412560"/>
            <a:chOff x="3691800" y="387360"/>
            <a:chExt cx="970920" cy="412560"/>
          </a:xfrm>
        </p:grpSpPr>
        <p:sp>
          <p:nvSpPr>
            <p:cNvPr id="36" name="CustomShape 56"/>
            <p:cNvSpPr/>
            <p:nvPr/>
          </p:nvSpPr>
          <p:spPr bwMode="auto">
            <a:xfrm>
              <a:off x="3691800" y="500760"/>
              <a:ext cx="970920" cy="298438"/>
            </a:xfrm>
            <a:prstGeom prst="rect">
              <a:avLst/>
            </a:prstGeom>
            <a:solidFill>
              <a:srgbClr val="BFBFBF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pPr>
                <a:defRPr/>
              </a:pPr>
              <a:endParaRPr sz="1400"/>
            </a:p>
          </p:txBody>
        </p:sp>
        <p:grpSp>
          <p:nvGrpSpPr>
            <p:cNvPr id="37" name="Group 57"/>
            <p:cNvGrpSpPr/>
            <p:nvPr/>
          </p:nvGrpSpPr>
          <p:grpSpPr bwMode="auto">
            <a:xfrm>
              <a:off x="3694320" y="387360"/>
              <a:ext cx="966240" cy="412560"/>
              <a:chOff x="3694320" y="387360"/>
              <a:chExt cx="966240" cy="412560"/>
            </a:xfrm>
          </p:grpSpPr>
          <p:sp>
            <p:nvSpPr>
              <p:cNvPr id="38" name="Line 58"/>
              <p:cNvSpPr/>
              <p:nvPr/>
            </p:nvSpPr>
            <p:spPr bwMode="auto">
              <a:xfrm>
                <a:off x="3694320" y="387360"/>
                <a:ext cx="0" cy="412560"/>
              </a:xfrm>
              <a:prstGeom prst="line">
                <a:avLst/>
              </a:prstGeom>
              <a:ln w="12600" cap="rnd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9" name="Line 59"/>
              <p:cNvSpPr/>
              <p:nvPr/>
            </p:nvSpPr>
            <p:spPr bwMode="auto">
              <a:xfrm>
                <a:off x="3702960" y="797400"/>
                <a:ext cx="957240" cy="0"/>
              </a:xfrm>
              <a:prstGeom prst="line">
                <a:avLst/>
              </a:prstGeom>
              <a:ln w="12600" cap="rnd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0" name="Line 60"/>
              <p:cNvSpPr/>
              <p:nvPr/>
            </p:nvSpPr>
            <p:spPr bwMode="auto">
              <a:xfrm>
                <a:off x="4660560" y="387360"/>
                <a:ext cx="0" cy="412560"/>
              </a:xfrm>
              <a:prstGeom prst="line">
                <a:avLst/>
              </a:prstGeom>
              <a:ln w="12600" cap="rnd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Formula 64"/>
              <p:cNvSpPr txBox="1"/>
              <p:nvPr/>
            </p:nvSpPr>
            <p:spPr bwMode="auto">
              <a:xfrm>
                <a:off x="5324319" y="845925"/>
                <a:ext cx="250920" cy="226440"/>
              </a:xfrm>
              <a:prstGeom prst="rect">
                <a:avLst/>
              </a:prstGeom>
            </p:spPr>
            <p:txBody>
              <a:bodyPr/>
              <a:lstStyle/>
              <a:p>
                <a:pPr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40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sz="14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endParaRPr sz="1400"/>
              </a:p>
            </p:txBody>
          </p:sp>
        </mc:Choice>
        <mc:Fallback>
          <p:sp>
            <p:nvSpPr>
              <p:cNvPr id="41" name="Formula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24319" y="845925"/>
                <a:ext cx="250920" cy="226440"/>
              </a:xfrm>
              <a:prstGeom prst="rect">
                <a:avLst/>
              </a:prstGeom>
              <a:blipFill rotWithShape="0">
                <a:blip r:embed="rId7"/>
                <a:stretch>
                  <a:fillRect r="-2381" b="-3243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Formula 65"/>
              <p:cNvSpPr txBox="1"/>
              <p:nvPr/>
            </p:nvSpPr>
            <p:spPr bwMode="auto">
              <a:xfrm>
                <a:off x="6721906" y="1769335"/>
                <a:ext cx="250920" cy="245880"/>
              </a:xfrm>
              <a:prstGeom prst="rect">
                <a:avLst/>
              </a:prstGeom>
            </p:spPr>
            <p:txBody>
              <a:bodyPr/>
              <a:lstStyle/>
              <a:p>
                <a:pPr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40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sz="14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endParaRPr sz="1400"/>
              </a:p>
            </p:txBody>
          </p:sp>
        </mc:Choice>
        <mc:Fallback>
          <p:sp>
            <p:nvSpPr>
              <p:cNvPr id="42" name="Formula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21906" y="1769335"/>
                <a:ext cx="250920" cy="245880"/>
              </a:xfrm>
              <a:prstGeom prst="rect">
                <a:avLst/>
              </a:prstGeom>
              <a:blipFill rotWithShape="0">
                <a:blip r:embed="rId8"/>
                <a:stretch>
                  <a:fillRect r="-19512" b="-268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Line 69"/>
          <p:cNvSpPr/>
          <p:nvPr/>
        </p:nvSpPr>
        <p:spPr bwMode="auto">
          <a:xfrm>
            <a:off x="6559391" y="1525392"/>
            <a:ext cx="314306" cy="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Line 70"/>
          <p:cNvSpPr/>
          <p:nvPr/>
        </p:nvSpPr>
        <p:spPr bwMode="auto">
          <a:xfrm>
            <a:off x="6869198" y="1525392"/>
            <a:ext cx="0" cy="2779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Formula 71"/>
              <p:cNvSpPr txBox="1"/>
              <p:nvPr/>
            </p:nvSpPr>
            <p:spPr bwMode="auto">
              <a:xfrm>
                <a:off x="5313586" y="1788413"/>
                <a:ext cx="1238894" cy="245880"/>
              </a:xfrm>
              <a:prstGeom prst="rect">
                <a:avLst/>
              </a:prstGeom>
            </p:spPr>
            <p:txBody>
              <a:bodyPr/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1400" i="1" smtClean="0">
                              <a:latin typeface="Cambria Math" panose="02040503050406030204" pitchFamily="18" charset="0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ar-AE" sz="140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ar-AE" sz="1400">
                              <a:latin typeface="Cambria Math"/>
                              <a:ea typeface="Cambria Math"/>
                              <a:cs typeface="Cambria Math"/>
                            </a:rPr>
                            <m:t>𝑛</m:t>
                          </m:r>
                        </m:sub>
                      </m:sSub>
                      <m:r>
                        <a:rPr lang="ar-AE" sz="1400" b="0" i="0" smtClean="0">
                          <a:latin typeface="Cambria Math" panose="02040503050406030204" pitchFamily="18" charset="0"/>
                          <a:ea typeface="Cambria Math"/>
                          <a:cs typeface="Cambria Math"/>
                        </a:rPr>
                        <m:t>=</m:t>
                      </m:r>
                      <m:r>
                        <a:rPr lang="ar-AE" sz="140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𝐸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/>
                          <a:cs typeface="Cambria Math"/>
                        </a:rPr>
                        <m:t>−</m:t>
                      </m:r>
                      <m:sSub>
                        <m:sSubPr>
                          <m:ctrlPr>
                            <a:rPr lang="ar-AE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40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ar-AE" sz="14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sz="1400" dirty="0"/>
              </a:p>
            </p:txBody>
          </p:sp>
        </mc:Choice>
        <mc:Fallback>
          <p:sp>
            <p:nvSpPr>
              <p:cNvPr id="45" name="Formula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13586" y="1788413"/>
                <a:ext cx="1238894" cy="245880"/>
              </a:xfrm>
              <a:prstGeom prst="rect">
                <a:avLst/>
              </a:prstGeom>
              <a:blipFill rotWithShape="0">
                <a:blip r:embed="rId9"/>
                <a:stretch>
                  <a:fillRect b="-1951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Line 73"/>
          <p:cNvSpPr/>
          <p:nvPr/>
        </p:nvSpPr>
        <p:spPr bwMode="auto">
          <a:xfrm>
            <a:off x="5704735" y="850033"/>
            <a:ext cx="0" cy="462598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Line 74"/>
          <p:cNvSpPr/>
          <p:nvPr/>
        </p:nvSpPr>
        <p:spPr bwMode="auto">
          <a:xfrm>
            <a:off x="6288269" y="850033"/>
            <a:ext cx="0" cy="462958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Line 76"/>
          <p:cNvSpPr/>
          <p:nvPr/>
        </p:nvSpPr>
        <p:spPr bwMode="auto">
          <a:xfrm>
            <a:off x="5436190" y="1274112"/>
            <a:ext cx="0" cy="371208"/>
          </a:xfrm>
          <a:prstGeom prst="line">
            <a:avLst/>
          </a:prstGeom>
          <a:ln w="7618">
            <a:solidFill>
              <a:schemeClr val="tx1">
                <a:lumMod val="50196"/>
                <a:lumOff val="49804"/>
              </a:schemeClr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Formula 77"/>
              <p:cNvSpPr txBox="1"/>
              <p:nvPr/>
            </p:nvSpPr>
            <p:spPr bwMode="auto">
              <a:xfrm>
                <a:off x="5150170" y="1286172"/>
                <a:ext cx="174240" cy="245880"/>
              </a:xfrm>
              <a:prstGeom prst="rect">
                <a:avLst/>
              </a:prstGeom>
            </p:spPr>
            <p:txBody>
              <a:bodyPr/>
              <a:lstStyle/>
              <a:p>
                <a:pPr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a:rPr sz="1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sz="1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endParaRPr sz="14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9" name="Formula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50170" y="1286172"/>
                <a:ext cx="174240" cy="245880"/>
              </a:xfrm>
              <a:prstGeom prst="rect">
                <a:avLst/>
              </a:prstGeom>
              <a:blipFill rotWithShape="0">
                <a:blip r:embed="rId10"/>
                <a:stretch>
                  <a:fillRect r="-46429" b="-225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Line 76"/>
          <p:cNvSpPr/>
          <p:nvPr/>
        </p:nvSpPr>
        <p:spPr bwMode="auto">
          <a:xfrm>
            <a:off x="5701514" y="2546743"/>
            <a:ext cx="0" cy="432000"/>
          </a:xfrm>
          <a:prstGeom prst="line">
            <a:avLst/>
          </a:prstGeom>
          <a:ln w="7619">
            <a:solidFill>
              <a:srgbClr val="FC99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Formula 77"/>
              <p:cNvSpPr txBox="1"/>
              <p:nvPr/>
            </p:nvSpPr>
            <p:spPr bwMode="auto">
              <a:xfrm>
                <a:off x="5386253" y="2617304"/>
                <a:ext cx="237971" cy="352798"/>
              </a:xfrm>
              <a:prstGeom prst="rect">
                <a:avLst/>
              </a:prstGeom>
            </p:spPr>
            <p:txBody>
              <a:bodyPr/>
              <a:lstStyle/>
              <a:p>
                <a:pPr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sz="14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a:rPr sz="140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sz="1400">
                                  <a:solidFill>
                                    <a:srgbClr val="FFC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endParaRPr sz="140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51" name="Formula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86253" y="2617304"/>
                <a:ext cx="237971" cy="352798"/>
              </a:xfrm>
              <a:prstGeom prst="rect">
                <a:avLst/>
              </a:prstGeom>
              <a:blipFill rotWithShape="0">
                <a:blip r:embed="rId11"/>
                <a:stretch>
                  <a:fillRect r="-205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Formula 23"/>
              <p:cNvSpPr txBox="1"/>
              <p:nvPr/>
            </p:nvSpPr>
            <p:spPr bwMode="auto">
              <a:xfrm>
                <a:off x="5904807" y="1357570"/>
                <a:ext cx="264960" cy="264960"/>
              </a:xfrm>
              <a:prstGeom prst="rect">
                <a:avLst/>
              </a:prstGeom>
            </p:spPr>
            <p:txBody>
              <a:bodyPr/>
              <a:lstStyle/>
              <a:p>
                <a:pPr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a:rPr sz="14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sz="14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endParaRPr sz="140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52" name="Formula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04807" y="1357570"/>
                <a:ext cx="264960" cy="264960"/>
              </a:xfrm>
              <a:prstGeom prst="rect">
                <a:avLst/>
              </a:prstGeom>
              <a:blipFill rotWithShape="0">
                <a:blip r:embed="rId12"/>
                <a:stretch>
                  <a:fillRect r="-4651" b="-1395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Line 76"/>
          <p:cNvSpPr/>
          <p:nvPr/>
        </p:nvSpPr>
        <p:spPr bwMode="auto">
          <a:xfrm>
            <a:off x="5926873" y="1402648"/>
            <a:ext cx="0" cy="244499"/>
          </a:xfrm>
          <a:prstGeom prst="line">
            <a:avLst/>
          </a:prstGeom>
          <a:ln w="7619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Line 76"/>
          <p:cNvSpPr/>
          <p:nvPr/>
        </p:nvSpPr>
        <p:spPr bwMode="auto">
          <a:xfrm>
            <a:off x="6640154" y="3509377"/>
            <a:ext cx="0" cy="432000"/>
          </a:xfrm>
          <a:prstGeom prst="line">
            <a:avLst/>
          </a:prstGeom>
          <a:ln w="7619">
            <a:solidFill>
              <a:srgbClr val="FC99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Formula 77"/>
              <p:cNvSpPr txBox="1"/>
              <p:nvPr/>
            </p:nvSpPr>
            <p:spPr bwMode="auto">
              <a:xfrm>
                <a:off x="6324893" y="3553479"/>
                <a:ext cx="237970" cy="352797"/>
              </a:xfrm>
              <a:prstGeom prst="rect">
                <a:avLst/>
              </a:prstGeom>
            </p:spPr>
            <p:txBody>
              <a:bodyPr/>
              <a:lstStyle/>
              <a:p>
                <a:pPr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sz="14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a:rPr sz="140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sz="1400">
                                  <a:solidFill>
                                    <a:srgbClr val="FFC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endParaRPr sz="140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55" name="Formula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24893" y="3553479"/>
                <a:ext cx="237970" cy="352797"/>
              </a:xfrm>
              <a:prstGeom prst="rect">
                <a:avLst/>
              </a:prstGeom>
              <a:blipFill rotWithShape="0">
                <a:blip r:embed="rId13"/>
                <a:stretch>
                  <a:fillRect r="-102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Formula 23"/>
              <p:cNvSpPr txBox="1"/>
              <p:nvPr/>
            </p:nvSpPr>
            <p:spPr bwMode="auto">
              <a:xfrm>
                <a:off x="7075245" y="3594521"/>
                <a:ext cx="264960" cy="264960"/>
              </a:xfrm>
              <a:prstGeom prst="rect">
                <a:avLst/>
              </a:prstGeom>
            </p:spPr>
            <p:txBody>
              <a:bodyPr/>
              <a:lstStyle/>
              <a:p>
                <a:pPr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a:rPr sz="14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sz="14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endParaRPr sz="140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56" name="Formula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75245" y="3594521"/>
                <a:ext cx="264960" cy="264960"/>
              </a:xfrm>
              <a:prstGeom prst="rect">
                <a:avLst/>
              </a:prstGeom>
              <a:blipFill rotWithShape="0">
                <a:blip r:embed="rId14"/>
                <a:stretch>
                  <a:fillRect r="-9302" b="-1162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Line 24"/>
          <p:cNvSpPr/>
          <p:nvPr/>
        </p:nvSpPr>
        <p:spPr bwMode="auto">
          <a:xfrm>
            <a:off x="6141843" y="3057680"/>
            <a:ext cx="0" cy="183785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Formula 16"/>
              <p:cNvSpPr txBox="1"/>
              <p:nvPr/>
            </p:nvSpPr>
            <p:spPr bwMode="auto">
              <a:xfrm>
                <a:off x="6320369" y="3043120"/>
                <a:ext cx="250920" cy="226440"/>
              </a:xfrm>
              <a:prstGeom prst="rect">
                <a:avLst/>
              </a:prstGeom>
            </p:spPr>
            <p:txBody>
              <a:bodyPr/>
              <a:lstStyle/>
              <a:p>
                <a:pPr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sz="1400" i="1"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a:rPr sz="140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sz="14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𝑒𝑟𝑐</m:t>
                              </m:r>
                              <m:r>
                                <a:rPr sz="14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endParaRPr sz="1400"/>
              </a:p>
            </p:txBody>
          </p:sp>
        </mc:Choice>
        <mc:Fallback>
          <p:sp>
            <p:nvSpPr>
              <p:cNvPr id="58" name="Formula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20369" y="3043120"/>
                <a:ext cx="250920" cy="226440"/>
              </a:xfrm>
              <a:prstGeom prst="rect">
                <a:avLst/>
              </a:prstGeom>
              <a:blipFill rotWithShape="0">
                <a:blip r:embed="rId15"/>
                <a:stretch>
                  <a:fillRect r="-70732" b="-405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Line 24"/>
          <p:cNvSpPr/>
          <p:nvPr/>
        </p:nvSpPr>
        <p:spPr bwMode="auto">
          <a:xfrm>
            <a:off x="7211018" y="2458845"/>
            <a:ext cx="0" cy="725678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cxnSp>
        <p:nvCxnSpPr>
          <p:cNvPr id="61" name="Connecteur droit 60"/>
          <p:cNvCxnSpPr>
            <a:cxnSpLocks/>
          </p:cNvCxnSpPr>
          <p:nvPr/>
        </p:nvCxnSpPr>
        <p:spPr bwMode="auto">
          <a:xfrm flipH="1" flipV="1">
            <a:off x="5107523" y="1040780"/>
            <a:ext cx="275749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Line 17"/>
          <p:cNvSpPr/>
          <p:nvPr/>
        </p:nvSpPr>
        <p:spPr bwMode="auto">
          <a:xfrm flipH="1">
            <a:off x="5585233" y="1040420"/>
            <a:ext cx="112341" cy="2063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Formula 64"/>
              <p:cNvSpPr txBox="1"/>
              <p:nvPr/>
            </p:nvSpPr>
            <p:spPr bwMode="auto">
              <a:xfrm>
                <a:off x="5585808" y="2113645"/>
                <a:ext cx="250920" cy="226440"/>
              </a:xfrm>
              <a:prstGeom prst="rect">
                <a:avLst/>
              </a:prstGeom>
            </p:spPr>
            <p:txBody>
              <a:bodyPr/>
              <a:lstStyle/>
              <a:p>
                <a:pPr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40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sz="140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oMath>
                      </m:oMathPara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endParaRPr sz="1400"/>
              </a:p>
            </p:txBody>
          </p:sp>
        </mc:Choice>
        <mc:Fallback>
          <p:sp>
            <p:nvSpPr>
              <p:cNvPr id="63" name="Formula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85808" y="2113645"/>
                <a:ext cx="250920" cy="226440"/>
              </a:xfrm>
              <a:prstGeom prst="rect">
                <a:avLst/>
              </a:prstGeom>
              <a:blipFill rotWithShape="0">
                <a:blip r:embed="rId16"/>
                <a:stretch>
                  <a:fillRect r="-7317" b="-2702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Line 73"/>
          <p:cNvSpPr/>
          <p:nvPr/>
        </p:nvSpPr>
        <p:spPr bwMode="auto">
          <a:xfrm>
            <a:off x="5992683" y="2148928"/>
            <a:ext cx="0" cy="470092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cxnSp>
        <p:nvCxnSpPr>
          <p:cNvPr id="65" name="Connecteur droit 64"/>
          <p:cNvCxnSpPr>
            <a:cxnSpLocks/>
          </p:cNvCxnSpPr>
          <p:nvPr/>
        </p:nvCxnSpPr>
        <p:spPr bwMode="auto">
          <a:xfrm flipH="1" flipV="1">
            <a:off x="5369013" y="2308500"/>
            <a:ext cx="275749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Line 17"/>
          <p:cNvSpPr/>
          <p:nvPr/>
        </p:nvSpPr>
        <p:spPr bwMode="auto">
          <a:xfrm flipH="1">
            <a:off x="5873182" y="2308140"/>
            <a:ext cx="112341" cy="2063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" name="Line 76"/>
          <p:cNvSpPr/>
          <p:nvPr/>
        </p:nvSpPr>
        <p:spPr bwMode="auto">
          <a:xfrm>
            <a:off x="6172692" y="2727356"/>
            <a:ext cx="0" cy="244499"/>
          </a:xfrm>
          <a:prstGeom prst="line">
            <a:avLst/>
          </a:prstGeom>
          <a:ln w="7619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" name="Line 76"/>
          <p:cNvSpPr/>
          <p:nvPr/>
        </p:nvSpPr>
        <p:spPr bwMode="auto">
          <a:xfrm>
            <a:off x="7094496" y="3639677"/>
            <a:ext cx="0" cy="244499"/>
          </a:xfrm>
          <a:prstGeom prst="line">
            <a:avLst/>
          </a:prstGeom>
          <a:ln w="7619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Formula 77"/>
              <p:cNvSpPr txBox="1"/>
              <p:nvPr/>
            </p:nvSpPr>
            <p:spPr bwMode="auto">
              <a:xfrm>
                <a:off x="5575239" y="575732"/>
                <a:ext cx="237971" cy="279528"/>
              </a:xfrm>
              <a:prstGeom prst="rect">
                <a:avLst/>
              </a:prstGeom>
            </p:spPr>
            <p:txBody>
              <a:bodyPr/>
              <a:lstStyle/>
              <a:p>
                <a:pPr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sz="140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𝐸</m:t>
                          </m:r>
                        </m:oMath>
                      </m:oMathPara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endParaRPr sz="140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69" name="Formula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75239" y="575732"/>
                <a:ext cx="237971" cy="279528"/>
              </a:xfrm>
              <a:prstGeom prst="rect">
                <a:avLst/>
              </a:prstGeom>
              <a:blipFill rotWithShape="0">
                <a:blip r:embed="rId17"/>
                <a:stretch>
                  <a:fillRect r="-102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Formula 77"/>
              <p:cNvSpPr txBox="1"/>
              <p:nvPr/>
            </p:nvSpPr>
            <p:spPr bwMode="auto">
              <a:xfrm>
                <a:off x="6173650" y="569382"/>
                <a:ext cx="237971" cy="279528"/>
              </a:xfrm>
              <a:prstGeom prst="rect">
                <a:avLst/>
              </a:prstGeom>
            </p:spPr>
            <p:txBody>
              <a:bodyPr/>
              <a:lstStyle/>
              <a:p>
                <a:pPr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sz="140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𝑃</m:t>
                          </m:r>
                        </m:oMath>
                      </m:oMathPara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endParaRPr sz="140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70" name="Formula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73650" y="569382"/>
                <a:ext cx="237971" cy="279528"/>
              </a:xfrm>
              <a:prstGeom prst="rect">
                <a:avLst/>
              </a:prstGeom>
              <a:blipFill rotWithShape="0">
                <a:blip r:embed="rId18"/>
                <a:stretch>
                  <a:fillRect r="-102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Line 24"/>
          <p:cNvSpPr/>
          <p:nvPr/>
        </p:nvSpPr>
        <p:spPr bwMode="auto">
          <a:xfrm flipV="1">
            <a:off x="6138180" y="3241467"/>
            <a:ext cx="222955" cy="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" name="Line 24"/>
          <p:cNvSpPr/>
          <p:nvPr/>
        </p:nvSpPr>
        <p:spPr bwMode="auto">
          <a:xfrm flipV="1">
            <a:off x="6753890" y="3235553"/>
            <a:ext cx="416736" cy="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" name="Line 24"/>
          <p:cNvSpPr/>
          <p:nvPr/>
        </p:nvSpPr>
        <p:spPr bwMode="auto">
          <a:xfrm>
            <a:off x="7199395" y="3942519"/>
            <a:ext cx="0" cy="260908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" name="Organigramme : Ou 76"/>
          <p:cNvSpPr/>
          <p:nvPr/>
        </p:nvSpPr>
        <p:spPr bwMode="auto">
          <a:xfrm>
            <a:off x="7170545" y="3192371"/>
            <a:ext cx="82765" cy="86364"/>
          </a:xfrm>
          <a:prstGeom prst="flowChartOr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" name="Line 24"/>
          <p:cNvSpPr/>
          <p:nvPr/>
        </p:nvSpPr>
        <p:spPr bwMode="auto">
          <a:xfrm>
            <a:off x="7209959" y="3244319"/>
            <a:ext cx="0" cy="269681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ZoneTexte 84"/>
          <p:cNvSpPr txBox="1"/>
          <p:nvPr/>
        </p:nvSpPr>
        <p:spPr bwMode="auto">
          <a:xfrm>
            <a:off x="71760" y="26963"/>
            <a:ext cx="1410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GRD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p159="http://schemas.microsoft.com/office/powerpoint/2015/09/main" xmlns:w="http://schemas.openxmlformats.org/wordprocessingml/2006/main" xmlns:m="http://schemas.openxmlformats.org/officeDocument/2006/math" xmlns="" Requires="p159">
      <p:transition p14:dur="2000" advClick="1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20</Words>
  <Application>Microsoft Office PowerPoint</Application>
  <DocSecurity>0</DocSecurity>
  <PresentationFormat>Personnalisé</PresentationFormat>
  <Paragraphs>65</Paragraphs>
  <Slides>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DejaVu Sans</vt:lpstr>
      <vt:lpstr>Symbol</vt:lpstr>
      <vt:lpstr>Times New Roman</vt:lpstr>
      <vt:lpstr>Wingdings</vt:lpstr>
      <vt:lpstr>Office Theme</vt:lpstr>
      <vt:lpstr>Présentation PowerPoint</vt:lpstr>
      <vt:lpstr>Présentation PowerPoint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PAG</dc:creator>
  <cp:keywords/>
  <dc:description/>
  <cp:lastModifiedBy>pierreA</cp:lastModifiedBy>
  <cp:revision>51</cp:revision>
  <dcterms:created xsi:type="dcterms:W3CDTF">2024-06-07T14:07:34Z</dcterms:created>
  <dcterms:modified xsi:type="dcterms:W3CDTF">2024-06-19T16:22:13Z</dcterms:modified>
  <cp:category/>
  <dc:identifier/>
  <cp:contentStatus/>
  <dc:language>fr-FR</dc:language>
  <cp:version/>
</cp:coreProperties>
</file>