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64F12-3D24-4337-BE44-6B2D3A855337}" type="datetimeFigureOut">
              <a:rPr lang="en-IN" smtClean="0"/>
              <a:t>27-01-2023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D1FA3-1B50-4E5B-84A8-F3DFD2CC2C1C}" type="slidenum">
              <a:rPr lang="en-IN" smtClean="0"/>
              <a:t>‹#›</a:t>
            </a:fld>
            <a:endParaRPr lang="en-IN"/>
          </a:p>
        </p:txBody>
      </p:sp>
    </p:spTree>
    <p:extLst>
      <p:ext uri="{BB962C8B-B14F-4D97-AF65-F5344CB8AC3E}">
        <p14:creationId xmlns:p14="http://schemas.microsoft.com/office/powerpoint/2010/main" val="4293818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27180B8-395F-4C27-9BE1-43E877512CDC}" type="datetime1">
              <a:rPr lang="en-IN" smtClean="0"/>
              <a:t>27-01-2023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A5BD87F-8093-4011-9DC5-437A14426C6A}" type="slidenum">
              <a:rPr lang="en-IN" smtClean="0"/>
              <a:t>‹#›</a:t>
            </a:fld>
            <a:endParaRPr lang="en-IN"/>
          </a:p>
        </p:txBody>
      </p:sp>
    </p:spTree>
    <p:extLst>
      <p:ext uri="{BB962C8B-B14F-4D97-AF65-F5344CB8AC3E}">
        <p14:creationId xmlns:p14="http://schemas.microsoft.com/office/powerpoint/2010/main" val="20089402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9B81-FE49-4559-8DFB-56045216F702}" type="datetime1">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86652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0CF8C-C97F-485A-8776-1687248A5F42}" type="datetime1">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210597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0777A5-A223-4042-85D8-89CF34E74D4C}" type="datetime1">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229329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726598E-454C-4F65-94FB-38B051BD8829}" type="datetime1">
              <a:rPr lang="en-IN" smtClean="0"/>
              <a:t>27-01-2023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22455256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380249-307D-47A1-BE5D-69FD960AD194}" type="datetime1">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260695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E575E-2AFE-42E5-A69A-7E4E8103CB41}" type="datetime1">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319470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D60F8-1551-48A1-9065-AB3949D979AF}" type="datetime1">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334869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023DE-B226-4E7E-AF7E-61D5F2C769DC}" type="datetime1">
              <a:rPr lang="en-IN" smtClean="0"/>
              <a:t>27-01-2023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188983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9E26A04-320F-474E-87B3-897392CD3CCD}" type="datetime1">
              <a:rPr lang="en-IN" smtClean="0"/>
              <a:t>27-01-2023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A5BD87F-8093-4011-9DC5-437A14426C6A}"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900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F1F71C-FE04-4D8A-B6E7-F4ABDF4889B2}" type="datetime1">
              <a:rPr lang="en-IN" smtClean="0"/>
              <a:t>27-01-2023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A5BD87F-8093-4011-9DC5-437A14426C6A}"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77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EB62E7-DFE1-44AC-8592-32603ABCBE13}" type="datetime1">
              <a:rPr lang="en-IN" smtClean="0"/>
              <a:t>27-01-2023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A5BD87F-8093-4011-9DC5-437A14426C6A}" type="slidenum">
              <a:rPr lang="en-IN" smtClean="0"/>
              <a:t>‹#›</a:t>
            </a:fld>
            <a:endParaRPr lang="en-IN"/>
          </a:p>
        </p:txBody>
      </p:sp>
    </p:spTree>
    <p:extLst>
      <p:ext uri="{BB962C8B-B14F-4D97-AF65-F5344CB8AC3E}">
        <p14:creationId xmlns:p14="http://schemas.microsoft.com/office/powerpoint/2010/main" val="2748602245"/>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customerintention.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07AF-EA7B-D4EE-8570-9334CE3E8984}"/>
              </a:ext>
            </a:extLst>
          </p:cNvPr>
          <p:cNvSpPr>
            <a:spLocks noGrp="1"/>
          </p:cNvSpPr>
          <p:nvPr>
            <p:ph type="ctrTitle"/>
          </p:nvPr>
        </p:nvSpPr>
        <p:spPr/>
        <p:txBody>
          <a:bodyPr>
            <a:normAutofit/>
          </a:bodyPr>
          <a:lstStyle/>
          <a:p>
            <a:pPr algn="ctr"/>
            <a:r>
              <a:rPr lang="en-IN" sz="4400" b="1" dirty="0">
                <a:solidFill>
                  <a:schemeClr val="accent2">
                    <a:lumMod val="75000"/>
                  </a:schemeClr>
                </a:solidFill>
                <a:latin typeface="Algerian" panose="04020705040A02060702" pitchFamily="82" charset="0"/>
              </a:rPr>
              <a:t>Online Shoppers Intention Analysis</a:t>
            </a:r>
          </a:p>
        </p:txBody>
      </p:sp>
      <p:sp>
        <p:nvSpPr>
          <p:cNvPr id="3" name="Subtitle 2">
            <a:extLst>
              <a:ext uri="{FF2B5EF4-FFF2-40B4-BE49-F238E27FC236}">
                <a16:creationId xmlns:a16="http://schemas.microsoft.com/office/drawing/2014/main" id="{394C8F1E-E80B-BA74-3666-17F4428F2F47}"/>
              </a:ext>
            </a:extLst>
          </p:cNvPr>
          <p:cNvSpPr>
            <a:spLocks noGrp="1"/>
          </p:cNvSpPr>
          <p:nvPr>
            <p:ph type="subTitle" idx="1"/>
          </p:nvPr>
        </p:nvSpPr>
        <p:spPr/>
        <p:txBody>
          <a:bodyPr/>
          <a:lstStyle/>
          <a:p>
            <a:r>
              <a:rPr lang="en-IN" dirty="0"/>
              <a:t>- By Ankit Arnav</a:t>
            </a:r>
          </a:p>
        </p:txBody>
      </p:sp>
      <p:sp>
        <p:nvSpPr>
          <p:cNvPr id="5" name="Slide Number Placeholder 4">
            <a:extLst>
              <a:ext uri="{FF2B5EF4-FFF2-40B4-BE49-F238E27FC236}">
                <a16:creationId xmlns:a16="http://schemas.microsoft.com/office/drawing/2014/main" id="{D01B07FE-957F-4B71-9D2E-18D9A3093BB1}"/>
              </a:ext>
            </a:extLst>
          </p:cNvPr>
          <p:cNvSpPr>
            <a:spLocks noGrp="1"/>
          </p:cNvSpPr>
          <p:nvPr>
            <p:ph type="sldNum" sz="quarter" idx="12"/>
          </p:nvPr>
        </p:nvSpPr>
        <p:spPr/>
        <p:txBody>
          <a:bodyPr/>
          <a:lstStyle/>
          <a:p>
            <a:fld id="{FA5BD87F-8093-4011-9DC5-437A14426C6A}" type="slidenum">
              <a:rPr lang="en-IN" smtClean="0"/>
              <a:t>1</a:t>
            </a:fld>
            <a:endParaRPr lang="en-IN"/>
          </a:p>
        </p:txBody>
      </p:sp>
    </p:spTree>
    <p:extLst>
      <p:ext uri="{BB962C8B-B14F-4D97-AF65-F5344CB8AC3E}">
        <p14:creationId xmlns:p14="http://schemas.microsoft.com/office/powerpoint/2010/main" val="389030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BD88-938F-66A9-D398-06AF1F8C3861}"/>
              </a:ext>
            </a:extLst>
          </p:cNvPr>
          <p:cNvSpPr>
            <a:spLocks noGrp="1"/>
          </p:cNvSpPr>
          <p:nvPr>
            <p:ph type="title"/>
          </p:nvPr>
        </p:nvSpPr>
        <p:spPr/>
        <p:txBody>
          <a:bodyPr/>
          <a:lstStyle/>
          <a:p>
            <a:r>
              <a:rPr lang="en-IN" b="1" u="sng" dirty="0"/>
              <a:t>Summary:</a:t>
            </a:r>
          </a:p>
        </p:txBody>
      </p:sp>
      <p:pic>
        <p:nvPicPr>
          <p:cNvPr id="6" name="Content Placeholder 5">
            <a:extLst>
              <a:ext uri="{FF2B5EF4-FFF2-40B4-BE49-F238E27FC236}">
                <a16:creationId xmlns:a16="http://schemas.microsoft.com/office/drawing/2014/main" id="{5FF7BA7A-FDF0-9E20-3A9B-0125E4B5F1F1}"/>
              </a:ext>
            </a:extLst>
          </p:cNvPr>
          <p:cNvPicPr>
            <a:picLocks noGrp="1" noChangeAspect="1"/>
          </p:cNvPicPr>
          <p:nvPr>
            <p:ph idx="1"/>
          </p:nvPr>
        </p:nvPicPr>
        <p:blipFill>
          <a:blip r:embed="rId2"/>
          <a:stretch>
            <a:fillRect/>
          </a:stretch>
        </p:blipFill>
        <p:spPr>
          <a:xfrm>
            <a:off x="7916784" y="2082669"/>
            <a:ext cx="3896269" cy="3162741"/>
          </a:xfrm>
        </p:spPr>
      </p:pic>
      <p:sp>
        <p:nvSpPr>
          <p:cNvPr id="4" name="Slide Number Placeholder 3">
            <a:extLst>
              <a:ext uri="{FF2B5EF4-FFF2-40B4-BE49-F238E27FC236}">
                <a16:creationId xmlns:a16="http://schemas.microsoft.com/office/drawing/2014/main" id="{5589C5C4-8078-361B-3D7F-D02D61E98964}"/>
              </a:ext>
            </a:extLst>
          </p:cNvPr>
          <p:cNvSpPr>
            <a:spLocks noGrp="1"/>
          </p:cNvSpPr>
          <p:nvPr>
            <p:ph type="sldNum" sz="quarter" idx="12"/>
          </p:nvPr>
        </p:nvSpPr>
        <p:spPr/>
        <p:txBody>
          <a:bodyPr/>
          <a:lstStyle/>
          <a:p>
            <a:fld id="{FA5BD87F-8093-4011-9DC5-437A14426C6A}" type="slidenum">
              <a:rPr lang="en-IN" smtClean="0"/>
              <a:t>10</a:t>
            </a:fld>
            <a:endParaRPr lang="en-IN"/>
          </a:p>
        </p:txBody>
      </p:sp>
      <p:sp>
        <p:nvSpPr>
          <p:cNvPr id="7" name="TextBox 6">
            <a:extLst>
              <a:ext uri="{FF2B5EF4-FFF2-40B4-BE49-F238E27FC236}">
                <a16:creationId xmlns:a16="http://schemas.microsoft.com/office/drawing/2014/main" id="{50AC446F-511C-08AA-D632-E5661EC1402C}"/>
              </a:ext>
            </a:extLst>
          </p:cNvPr>
          <p:cNvSpPr txBox="1"/>
          <p:nvPr/>
        </p:nvSpPr>
        <p:spPr>
          <a:xfrm>
            <a:off x="1066800" y="2483321"/>
            <a:ext cx="6304059" cy="1754326"/>
          </a:xfrm>
          <a:prstGeom prst="rect">
            <a:avLst/>
          </a:prstGeom>
          <a:noFill/>
        </p:spPr>
        <p:txBody>
          <a:bodyPr wrap="square" rtlCol="0">
            <a:spAutoFit/>
          </a:bodyPr>
          <a:lstStyle/>
          <a:p>
            <a:r>
              <a:rPr lang="en-IN" dirty="0"/>
              <a:t>Now our model can predict which online shoppers that visit the site will generate revenue or not.</a:t>
            </a:r>
          </a:p>
          <a:p>
            <a:endParaRPr lang="en-IN" dirty="0"/>
          </a:p>
          <a:p>
            <a:r>
              <a:rPr lang="en-IN" dirty="0"/>
              <a:t>We can also observe from the graph that the model values the PAGE VALUES as its utmost importance for predicting the same.</a:t>
            </a:r>
          </a:p>
        </p:txBody>
      </p:sp>
    </p:spTree>
    <p:extLst>
      <p:ext uri="{BB962C8B-B14F-4D97-AF65-F5344CB8AC3E}">
        <p14:creationId xmlns:p14="http://schemas.microsoft.com/office/powerpoint/2010/main" val="111703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1356">
              <a:schemeClr val="bg2">
                <a:lumMod val="25000"/>
              </a:schemeClr>
            </a:gs>
            <a:gs pos="0">
              <a:schemeClr val="accent1">
                <a:lumMod val="5000"/>
                <a:lumOff val="95000"/>
              </a:schemeClr>
            </a:gs>
            <a:gs pos="74000">
              <a:schemeClr val="accent1">
                <a:lumMod val="45000"/>
                <a:lumOff val="55000"/>
              </a:schemeClr>
            </a:gs>
            <a:gs pos="83000">
              <a:srgbClr val="FF000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DEA2-10C7-D801-310F-E238146C71C2}"/>
              </a:ext>
            </a:extLst>
          </p:cNvPr>
          <p:cNvSpPr>
            <a:spLocks noGrp="1"/>
          </p:cNvSpPr>
          <p:nvPr>
            <p:ph type="title"/>
          </p:nvPr>
        </p:nvSpPr>
        <p:spPr>
          <a:xfrm>
            <a:off x="5051995" y="597159"/>
            <a:ext cx="1687818" cy="1054359"/>
          </a:xfrm>
        </p:spPr>
        <p:txBody>
          <a:bodyPr/>
          <a:lstStyle/>
          <a:p>
            <a:r>
              <a:rPr lang="en-IN" dirty="0" err="1"/>
              <a:t>QnA</a:t>
            </a:r>
            <a:endParaRPr lang="en-IN" dirty="0"/>
          </a:p>
        </p:txBody>
      </p:sp>
      <p:sp>
        <p:nvSpPr>
          <p:cNvPr id="4" name="Slide Number Placeholder 3">
            <a:extLst>
              <a:ext uri="{FF2B5EF4-FFF2-40B4-BE49-F238E27FC236}">
                <a16:creationId xmlns:a16="http://schemas.microsoft.com/office/drawing/2014/main" id="{C1E19926-C260-9A5F-C6DD-AAED244A6634}"/>
              </a:ext>
            </a:extLst>
          </p:cNvPr>
          <p:cNvSpPr>
            <a:spLocks noGrp="1"/>
          </p:cNvSpPr>
          <p:nvPr>
            <p:ph type="sldNum" sz="quarter" idx="12"/>
          </p:nvPr>
        </p:nvSpPr>
        <p:spPr/>
        <p:txBody>
          <a:bodyPr/>
          <a:lstStyle/>
          <a:p>
            <a:fld id="{FA5BD87F-8093-4011-9DC5-437A14426C6A}" type="slidenum">
              <a:rPr lang="en-IN" smtClean="0"/>
              <a:t>11</a:t>
            </a:fld>
            <a:endParaRPr lang="en-IN"/>
          </a:p>
        </p:txBody>
      </p:sp>
      <p:sp>
        <p:nvSpPr>
          <p:cNvPr id="5" name="Rectangle 4">
            <a:extLst>
              <a:ext uri="{FF2B5EF4-FFF2-40B4-BE49-F238E27FC236}">
                <a16:creationId xmlns:a16="http://schemas.microsoft.com/office/drawing/2014/main" id="{FFAECB8C-C8BF-FA2F-3B62-6D936115E4C1}"/>
              </a:ext>
            </a:extLst>
          </p:cNvPr>
          <p:cNvSpPr/>
          <p:nvPr/>
        </p:nvSpPr>
        <p:spPr>
          <a:xfrm>
            <a:off x="4272426" y="2967335"/>
            <a:ext cx="364715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6703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0162-E8FB-14FF-09FB-349AE962399C}"/>
              </a:ext>
            </a:extLst>
          </p:cNvPr>
          <p:cNvSpPr>
            <a:spLocks noGrp="1"/>
          </p:cNvSpPr>
          <p:nvPr>
            <p:ph type="title"/>
          </p:nvPr>
        </p:nvSpPr>
        <p:spPr/>
        <p:txBody>
          <a:bodyPr>
            <a:normAutofit/>
          </a:bodyPr>
          <a:lstStyle/>
          <a:p>
            <a:r>
              <a:rPr lang="en-IN" sz="5400" b="1" u="sng" cap="none" dirty="0">
                <a:cs typeface="Times New Roman" panose="02020603050405020304" pitchFamily="18" charset="0"/>
              </a:rPr>
              <a:t>Problem</a:t>
            </a:r>
            <a:r>
              <a:rPr lang="en-IN" sz="5400" b="1" u="sng" cap="none" dirty="0">
                <a:latin typeface="Times New Roman" panose="02020603050405020304" pitchFamily="18" charset="0"/>
                <a:cs typeface="Times New Roman" panose="02020603050405020304" pitchFamily="18" charset="0"/>
              </a:rPr>
              <a:t> </a:t>
            </a:r>
            <a:r>
              <a:rPr lang="en-IN" sz="5400" b="1" u="sng" cap="none" dirty="0">
                <a:latin typeface="+mn-lt"/>
                <a:cs typeface="Times New Roman" panose="02020603050405020304" pitchFamily="18" charset="0"/>
              </a:rPr>
              <a:t>statement</a:t>
            </a:r>
            <a:r>
              <a:rPr lang="en-IN" sz="5400" b="1" u="sng" cap="none"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4DB4AD7-AA72-20A6-DA95-519F10BEE8B8}"/>
              </a:ext>
            </a:extLst>
          </p:cNvPr>
          <p:cNvSpPr>
            <a:spLocks noGrp="1"/>
          </p:cNvSpPr>
          <p:nvPr>
            <p:ph idx="1"/>
          </p:nvPr>
        </p:nvSpPr>
        <p:spPr>
          <a:xfrm>
            <a:off x="685801" y="3013544"/>
            <a:ext cx="5508266" cy="2250219"/>
          </a:xfrm>
        </p:spPr>
        <p:txBody>
          <a:bodyPr>
            <a:normAutofit/>
          </a:bodyPr>
          <a:lstStyle/>
          <a:p>
            <a:pPr marL="0" indent="0">
              <a:buNone/>
            </a:pPr>
            <a:r>
              <a:rPr lang="en-US" sz="2000" cap="none" dirty="0"/>
              <a:t>In an online retailing company where they are trying to find which online shopper will generate revenue by his/her online shoppers’ activity on their site.</a:t>
            </a:r>
            <a:endParaRPr lang="en-IN" cap="none" dirty="0"/>
          </a:p>
        </p:txBody>
      </p:sp>
      <p:pic>
        <p:nvPicPr>
          <p:cNvPr id="5" name="Picture 4">
            <a:extLst>
              <a:ext uri="{FF2B5EF4-FFF2-40B4-BE49-F238E27FC236}">
                <a16:creationId xmlns:a16="http://schemas.microsoft.com/office/drawing/2014/main" id="{C00B745B-9F67-AF6C-F928-8E9168E14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086" y="2292421"/>
            <a:ext cx="4475673" cy="2797296"/>
          </a:xfrm>
          <a:prstGeom prst="rect">
            <a:avLst/>
          </a:prstGeom>
        </p:spPr>
      </p:pic>
      <p:sp>
        <p:nvSpPr>
          <p:cNvPr id="7" name="Slide Number Placeholder 6">
            <a:extLst>
              <a:ext uri="{FF2B5EF4-FFF2-40B4-BE49-F238E27FC236}">
                <a16:creationId xmlns:a16="http://schemas.microsoft.com/office/drawing/2014/main" id="{5694BCDD-2938-ADB2-F1D1-4ADEC356ECF6}"/>
              </a:ext>
            </a:extLst>
          </p:cNvPr>
          <p:cNvSpPr>
            <a:spLocks noGrp="1"/>
          </p:cNvSpPr>
          <p:nvPr>
            <p:ph type="sldNum" sz="quarter" idx="12"/>
          </p:nvPr>
        </p:nvSpPr>
        <p:spPr/>
        <p:txBody>
          <a:bodyPr/>
          <a:lstStyle/>
          <a:p>
            <a:fld id="{FA5BD87F-8093-4011-9DC5-437A14426C6A}" type="slidenum">
              <a:rPr lang="en-IN" smtClean="0"/>
              <a:t>2</a:t>
            </a:fld>
            <a:endParaRPr lang="en-IN"/>
          </a:p>
        </p:txBody>
      </p:sp>
    </p:spTree>
    <p:extLst>
      <p:ext uri="{BB962C8B-B14F-4D97-AF65-F5344CB8AC3E}">
        <p14:creationId xmlns:p14="http://schemas.microsoft.com/office/powerpoint/2010/main" val="215665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EB78-6C47-C673-DE8F-69FDF11B0361}"/>
              </a:ext>
            </a:extLst>
          </p:cNvPr>
          <p:cNvSpPr>
            <a:spLocks noGrp="1"/>
          </p:cNvSpPr>
          <p:nvPr>
            <p:ph type="title"/>
          </p:nvPr>
        </p:nvSpPr>
        <p:spPr/>
        <p:txBody>
          <a:bodyPr/>
          <a:lstStyle/>
          <a:p>
            <a:r>
              <a:rPr lang="en-IN" b="1" u="sng" dirty="0"/>
              <a:t>Data Structure:</a:t>
            </a:r>
          </a:p>
        </p:txBody>
      </p:sp>
      <p:sp>
        <p:nvSpPr>
          <p:cNvPr id="3" name="Content Placeholder 2">
            <a:extLst>
              <a:ext uri="{FF2B5EF4-FFF2-40B4-BE49-F238E27FC236}">
                <a16:creationId xmlns:a16="http://schemas.microsoft.com/office/drawing/2014/main" id="{E31F9C65-AE00-B42E-35F8-7B21766D17C4}"/>
              </a:ext>
            </a:extLst>
          </p:cNvPr>
          <p:cNvSpPr>
            <a:spLocks noGrp="1"/>
          </p:cNvSpPr>
          <p:nvPr>
            <p:ph idx="1"/>
          </p:nvPr>
        </p:nvSpPr>
        <p:spPr/>
        <p:txBody>
          <a:bodyPr>
            <a:normAutofit fontScale="85000" lnSpcReduction="10000"/>
          </a:bodyPr>
          <a:lstStyle/>
          <a:p>
            <a:r>
              <a:rPr lang="en-IN" dirty="0"/>
              <a:t>Administrative	:		Page Name</a:t>
            </a:r>
          </a:p>
          <a:p>
            <a:r>
              <a:rPr lang="en-IN" dirty="0" err="1"/>
              <a:t>Administrative_Duration</a:t>
            </a:r>
            <a:r>
              <a:rPr lang="en-IN" dirty="0"/>
              <a:t>:		duration of stay in that Page</a:t>
            </a:r>
          </a:p>
          <a:p>
            <a:r>
              <a:rPr lang="en-IN" dirty="0"/>
              <a:t>Informational	:		Page Name</a:t>
            </a:r>
          </a:p>
          <a:p>
            <a:r>
              <a:rPr lang="en-IN" dirty="0" err="1"/>
              <a:t>Informational_Duration</a:t>
            </a:r>
            <a:r>
              <a:rPr lang="en-IN" dirty="0"/>
              <a:t>:		duration of stay in that Page</a:t>
            </a:r>
          </a:p>
          <a:p>
            <a:r>
              <a:rPr lang="en-IN" dirty="0"/>
              <a:t>"</a:t>
            </a:r>
            <a:r>
              <a:rPr lang="en-IN" dirty="0" err="1"/>
              <a:t>ProductRelated</a:t>
            </a:r>
            <a:endParaRPr lang="en-IN" dirty="0"/>
          </a:p>
          <a:p>
            <a:r>
              <a:rPr lang="en-IN" dirty="0"/>
              <a:t>(no of pages visited)“:		Page Name</a:t>
            </a:r>
          </a:p>
          <a:p>
            <a:r>
              <a:rPr lang="en-IN" dirty="0" err="1"/>
              <a:t>ProductRelated_Duration</a:t>
            </a:r>
            <a:r>
              <a:rPr lang="en-IN" dirty="0"/>
              <a:t> (in min):	duration of stay in that Page</a:t>
            </a:r>
          </a:p>
          <a:p>
            <a:r>
              <a:rPr lang="en-IN" dirty="0" err="1"/>
              <a:t>BounceRates</a:t>
            </a:r>
            <a:r>
              <a:rPr lang="en-IN" dirty="0"/>
              <a:t>	:		"Bounce rate is a metric that measures the percentage of visitors to a website who navigate away from the site after viewing only one page. A high bounce rate indicates that visitors are not finding the content or resources they are looking for on the site."</a:t>
            </a:r>
          </a:p>
          <a:p>
            <a:r>
              <a:rPr lang="en-IN" dirty="0" err="1"/>
              <a:t>ExitRates</a:t>
            </a:r>
            <a:r>
              <a:rPr lang="en-IN" dirty="0"/>
              <a:t> :			"Exit rate is a metric that measures the percentage of visitors who leave a website from a specific page, rather than continuing to view other pages on the site. A high exit rate on a specific page may indicate that the page is not providing the information or resources that visitors are looking for, or that there are issues with the design or functionality of the page."</a:t>
            </a:r>
          </a:p>
          <a:p>
            <a:endParaRPr lang="en-IN" dirty="0"/>
          </a:p>
        </p:txBody>
      </p:sp>
      <p:sp>
        <p:nvSpPr>
          <p:cNvPr id="5" name="Slide Number Placeholder 4">
            <a:extLst>
              <a:ext uri="{FF2B5EF4-FFF2-40B4-BE49-F238E27FC236}">
                <a16:creationId xmlns:a16="http://schemas.microsoft.com/office/drawing/2014/main" id="{F4E268CC-3C23-3173-5463-620795693619}"/>
              </a:ext>
            </a:extLst>
          </p:cNvPr>
          <p:cNvSpPr>
            <a:spLocks noGrp="1"/>
          </p:cNvSpPr>
          <p:nvPr>
            <p:ph type="sldNum" sz="quarter" idx="12"/>
          </p:nvPr>
        </p:nvSpPr>
        <p:spPr/>
        <p:txBody>
          <a:bodyPr/>
          <a:lstStyle/>
          <a:p>
            <a:fld id="{FA5BD87F-8093-4011-9DC5-437A14426C6A}" type="slidenum">
              <a:rPr lang="en-IN" smtClean="0"/>
              <a:t>3</a:t>
            </a:fld>
            <a:endParaRPr lang="en-IN"/>
          </a:p>
        </p:txBody>
      </p:sp>
    </p:spTree>
    <p:extLst>
      <p:ext uri="{BB962C8B-B14F-4D97-AF65-F5344CB8AC3E}">
        <p14:creationId xmlns:p14="http://schemas.microsoft.com/office/powerpoint/2010/main" val="348304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2F376-8EFC-3D6C-122B-B06522C128E7}"/>
              </a:ext>
            </a:extLst>
          </p:cNvPr>
          <p:cNvSpPr>
            <a:spLocks noGrp="1"/>
          </p:cNvSpPr>
          <p:nvPr>
            <p:ph idx="1"/>
          </p:nvPr>
        </p:nvSpPr>
        <p:spPr>
          <a:xfrm>
            <a:off x="1066800" y="556591"/>
            <a:ext cx="10058400" cy="5478449"/>
          </a:xfrm>
        </p:spPr>
        <p:txBody>
          <a:bodyPr>
            <a:normAutofit lnSpcReduction="10000"/>
          </a:bodyPr>
          <a:lstStyle/>
          <a:p>
            <a:r>
              <a:rPr lang="en-IN" dirty="0" err="1"/>
              <a:t>PageValues</a:t>
            </a:r>
            <a:r>
              <a:rPr lang="en-IN" dirty="0"/>
              <a:t> :"Page value is a metric that measures the average value of a webpage to a website's business. It should be used together with other metrics, as it only gives the average value of a page but it doesn't indicate how many people are actually converting or how many of them have a high or low lifetime value</a:t>
            </a:r>
          </a:p>
          <a:p>
            <a:r>
              <a:rPr lang="en-IN" dirty="0" err="1"/>
              <a:t>SpecialDay</a:t>
            </a:r>
            <a:r>
              <a:rPr lang="en-IN" dirty="0"/>
              <a:t> (probability)	:	Special days are considered as Mother's day, Valentine's day, etc.</a:t>
            </a:r>
          </a:p>
          <a:p>
            <a:r>
              <a:rPr lang="en-IN" dirty="0"/>
              <a:t>Month :		Data taken from different months in a year</a:t>
            </a:r>
          </a:p>
          <a:p>
            <a:r>
              <a:rPr lang="en-IN" dirty="0" err="1"/>
              <a:t>OperatingSystems</a:t>
            </a:r>
            <a:r>
              <a:rPr lang="en-IN" dirty="0"/>
              <a:t> :	The OS used by consumers</a:t>
            </a:r>
          </a:p>
          <a:p>
            <a:r>
              <a:rPr lang="en-IN" dirty="0"/>
              <a:t>Browser	Browser used by customers</a:t>
            </a:r>
          </a:p>
          <a:p>
            <a:r>
              <a:rPr lang="en-IN" dirty="0"/>
              <a:t>Region	Regions coded as numbers</a:t>
            </a:r>
          </a:p>
          <a:p>
            <a:r>
              <a:rPr lang="en-IN" dirty="0" err="1"/>
              <a:t>TrafficType</a:t>
            </a:r>
            <a:r>
              <a:rPr lang="en-IN" dirty="0"/>
              <a:t>	"Traffic type in online shopping refers to the different sources</a:t>
            </a:r>
          </a:p>
          <a:p>
            <a:r>
              <a:rPr lang="en-IN" dirty="0" err="1"/>
              <a:t>VisitorType</a:t>
            </a:r>
            <a:r>
              <a:rPr lang="en-IN" dirty="0"/>
              <a:t>	First Time visitors(who appears first time in a date range), Returning visitors (who switch from that website/particular page and come back again in a date range)</a:t>
            </a:r>
          </a:p>
          <a:p>
            <a:r>
              <a:rPr lang="en-IN" dirty="0"/>
              <a:t>Weekend	Whether the customers visited on weekend or not</a:t>
            </a:r>
          </a:p>
          <a:p>
            <a:r>
              <a:rPr lang="en-IN" dirty="0"/>
              <a:t>Revenue	Target Column ( the Customer generated the revenue or not)</a:t>
            </a:r>
          </a:p>
        </p:txBody>
      </p:sp>
      <p:sp>
        <p:nvSpPr>
          <p:cNvPr id="5" name="Slide Number Placeholder 4">
            <a:extLst>
              <a:ext uri="{FF2B5EF4-FFF2-40B4-BE49-F238E27FC236}">
                <a16:creationId xmlns:a16="http://schemas.microsoft.com/office/drawing/2014/main" id="{5EA7EA30-EAA7-3AC8-8D08-EA1A34E6F3AF}"/>
              </a:ext>
            </a:extLst>
          </p:cNvPr>
          <p:cNvSpPr>
            <a:spLocks noGrp="1"/>
          </p:cNvSpPr>
          <p:nvPr>
            <p:ph type="sldNum" sz="quarter" idx="12"/>
          </p:nvPr>
        </p:nvSpPr>
        <p:spPr/>
        <p:txBody>
          <a:bodyPr/>
          <a:lstStyle/>
          <a:p>
            <a:fld id="{FA5BD87F-8093-4011-9DC5-437A14426C6A}" type="slidenum">
              <a:rPr lang="en-IN" smtClean="0"/>
              <a:t>4</a:t>
            </a:fld>
            <a:endParaRPr lang="en-IN"/>
          </a:p>
        </p:txBody>
      </p:sp>
    </p:spTree>
    <p:extLst>
      <p:ext uri="{BB962C8B-B14F-4D97-AF65-F5344CB8AC3E}">
        <p14:creationId xmlns:p14="http://schemas.microsoft.com/office/powerpoint/2010/main" val="249260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245927-F261-5DF1-39E3-E7AED23E67A2}"/>
              </a:ext>
            </a:extLst>
          </p:cNvPr>
          <p:cNvPicPr>
            <a:picLocks noGrp="1" noChangeAspect="1"/>
          </p:cNvPicPr>
          <p:nvPr>
            <p:ph idx="1"/>
          </p:nvPr>
        </p:nvPicPr>
        <p:blipFill>
          <a:blip r:embed="rId2"/>
          <a:stretch>
            <a:fillRect/>
          </a:stretch>
        </p:blipFill>
        <p:spPr>
          <a:xfrm>
            <a:off x="452975" y="552935"/>
            <a:ext cx="6064523" cy="4512047"/>
          </a:xfrm>
        </p:spPr>
      </p:pic>
      <p:sp>
        <p:nvSpPr>
          <p:cNvPr id="7" name="Slide Number Placeholder 6">
            <a:extLst>
              <a:ext uri="{FF2B5EF4-FFF2-40B4-BE49-F238E27FC236}">
                <a16:creationId xmlns:a16="http://schemas.microsoft.com/office/drawing/2014/main" id="{FD173614-366C-68A8-A4E0-A484BB337391}"/>
              </a:ext>
            </a:extLst>
          </p:cNvPr>
          <p:cNvSpPr>
            <a:spLocks noGrp="1"/>
          </p:cNvSpPr>
          <p:nvPr>
            <p:ph type="sldNum" sz="quarter" idx="12"/>
          </p:nvPr>
        </p:nvSpPr>
        <p:spPr/>
        <p:txBody>
          <a:bodyPr/>
          <a:lstStyle/>
          <a:p>
            <a:fld id="{FA5BD87F-8093-4011-9DC5-437A14426C6A}" type="slidenum">
              <a:rPr lang="en-IN" smtClean="0"/>
              <a:t>5</a:t>
            </a:fld>
            <a:endParaRPr lang="en-IN"/>
          </a:p>
        </p:txBody>
      </p:sp>
      <p:sp>
        <p:nvSpPr>
          <p:cNvPr id="8" name="TextBox 7">
            <a:extLst>
              <a:ext uri="{FF2B5EF4-FFF2-40B4-BE49-F238E27FC236}">
                <a16:creationId xmlns:a16="http://schemas.microsoft.com/office/drawing/2014/main" id="{746D1632-4B98-9818-C169-CAEA38E83F9C}"/>
              </a:ext>
            </a:extLst>
          </p:cNvPr>
          <p:cNvSpPr txBox="1"/>
          <p:nvPr/>
        </p:nvSpPr>
        <p:spPr>
          <a:xfrm>
            <a:off x="7720717" y="906449"/>
            <a:ext cx="3593989" cy="5355312"/>
          </a:xfrm>
          <a:prstGeom prst="rect">
            <a:avLst/>
          </a:prstGeom>
          <a:noFill/>
        </p:spPr>
        <p:txBody>
          <a:bodyPr wrap="square" rtlCol="0">
            <a:spAutoFit/>
          </a:bodyPr>
          <a:lstStyle/>
          <a:p>
            <a:r>
              <a:rPr lang="en-IN" dirty="0"/>
              <a:t>Task:</a:t>
            </a:r>
          </a:p>
          <a:p>
            <a:r>
              <a:rPr lang="en-IN" dirty="0"/>
              <a:t>Binary Classification</a:t>
            </a:r>
          </a:p>
          <a:p>
            <a:endParaRPr lang="en-IN" dirty="0"/>
          </a:p>
          <a:p>
            <a:r>
              <a:rPr lang="en-IN" dirty="0"/>
              <a:t>Dataset Shape:</a:t>
            </a:r>
          </a:p>
          <a:p>
            <a:r>
              <a:rPr lang="en-IN" dirty="0"/>
              <a:t>12330 entries , 18 columns</a:t>
            </a:r>
          </a:p>
          <a:p>
            <a:endParaRPr lang="en-IN" dirty="0"/>
          </a:p>
          <a:p>
            <a:r>
              <a:rPr lang="en-IN" dirty="0"/>
              <a:t>Points about Dataset:</a:t>
            </a:r>
          </a:p>
          <a:p>
            <a:pPr marL="285750" indent="-285750">
              <a:buFont typeface="Arial" panose="020B0604020202020204" pitchFamily="34" charset="0"/>
              <a:buChar char="•"/>
            </a:pPr>
            <a:r>
              <a:rPr lang="en-IN" dirty="0"/>
              <a:t>18 variables don’t have NAs</a:t>
            </a:r>
          </a:p>
          <a:p>
            <a:pPr marL="285750" indent="-285750">
              <a:buFont typeface="Arial" panose="020B0604020202020204" pitchFamily="34" charset="0"/>
              <a:buChar char="•"/>
            </a:pPr>
            <a:r>
              <a:rPr lang="en-IN" dirty="0"/>
              <a:t>Plenty of categorical data</a:t>
            </a:r>
          </a:p>
          <a:p>
            <a:pPr marL="285750" indent="-285750">
              <a:buFont typeface="Arial" panose="020B0604020202020204" pitchFamily="34" charset="0"/>
              <a:buChar char="•"/>
            </a:pPr>
            <a:r>
              <a:rPr lang="en-IN" dirty="0"/>
              <a:t>No missing values</a:t>
            </a:r>
          </a:p>
          <a:p>
            <a:pPr marL="285750" indent="-285750">
              <a:buFont typeface="Arial" panose="020B0604020202020204" pitchFamily="34" charset="0"/>
              <a:buChar char="•"/>
            </a:pPr>
            <a:r>
              <a:rPr lang="en-IN" dirty="0"/>
              <a:t>Imbalanced dataset</a:t>
            </a:r>
          </a:p>
          <a:p>
            <a:pPr marL="285750" indent="-285750">
              <a:buFont typeface="Arial" panose="020B0604020202020204" pitchFamily="34" charset="0"/>
              <a:buChar char="•"/>
            </a:pPr>
            <a:r>
              <a:rPr lang="en-IN" dirty="0"/>
              <a:t>Lots of outliers</a:t>
            </a:r>
          </a:p>
          <a:p>
            <a:pPr marL="285750" indent="-285750">
              <a:buFont typeface="Arial" panose="020B0604020202020204" pitchFamily="34" charset="0"/>
              <a:buChar char="•"/>
            </a:pPr>
            <a:endParaRPr lang="en-IN" dirty="0"/>
          </a:p>
          <a:p>
            <a:r>
              <a:rPr lang="en-IN" dirty="0"/>
              <a:t>ML techniques:</a:t>
            </a:r>
          </a:p>
          <a:p>
            <a:pPr marL="285750" indent="-285750">
              <a:buFont typeface="Arial" panose="020B0604020202020204" pitchFamily="34" charset="0"/>
              <a:buChar char="•"/>
            </a:pPr>
            <a:r>
              <a:rPr lang="en-IN" dirty="0"/>
              <a:t>Logistic Regression</a:t>
            </a:r>
          </a:p>
          <a:p>
            <a:pPr marL="285750" indent="-285750">
              <a:buFont typeface="Arial" panose="020B0604020202020204" pitchFamily="34" charset="0"/>
              <a:buChar char="•"/>
            </a:pPr>
            <a:r>
              <a:rPr lang="en-IN" dirty="0"/>
              <a:t>Random Forest</a:t>
            </a:r>
          </a:p>
          <a:p>
            <a:pPr marL="285750" indent="-285750">
              <a:buFont typeface="Arial" panose="020B0604020202020204" pitchFamily="34" charset="0"/>
              <a:buChar char="•"/>
            </a:pPr>
            <a:r>
              <a:rPr lang="en-IN" dirty="0"/>
              <a:t>Decision Tree</a:t>
            </a:r>
          </a:p>
          <a:p>
            <a:pPr marL="285750" indent="-285750">
              <a:buFont typeface="Arial" panose="020B0604020202020204" pitchFamily="34" charset="0"/>
              <a:buChar char="•"/>
            </a:pPr>
            <a:r>
              <a:rPr lang="en-IN" dirty="0"/>
              <a:t>XG Boost</a:t>
            </a:r>
          </a:p>
          <a:p>
            <a:endParaRPr lang="en-IN" dirty="0"/>
          </a:p>
        </p:txBody>
      </p:sp>
    </p:spTree>
    <p:extLst>
      <p:ext uri="{BB962C8B-B14F-4D97-AF65-F5344CB8AC3E}">
        <p14:creationId xmlns:p14="http://schemas.microsoft.com/office/powerpoint/2010/main" val="389118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3F29-947C-7226-4A3C-91722CC6CF82}"/>
              </a:ext>
            </a:extLst>
          </p:cNvPr>
          <p:cNvSpPr>
            <a:spLocks noGrp="1"/>
          </p:cNvSpPr>
          <p:nvPr>
            <p:ph type="title"/>
          </p:nvPr>
        </p:nvSpPr>
        <p:spPr/>
        <p:txBody>
          <a:bodyPr/>
          <a:lstStyle/>
          <a:p>
            <a:r>
              <a:rPr lang="en-IN" b="1" u="sng" dirty="0"/>
              <a:t>Data </a:t>
            </a:r>
            <a:r>
              <a:rPr lang="en-IN" b="1" u="sng" dirty="0" err="1"/>
              <a:t>Preprocessing</a:t>
            </a:r>
            <a:r>
              <a:rPr lang="en-IN" b="1" u="sng" dirty="0"/>
              <a:t>:</a:t>
            </a:r>
          </a:p>
        </p:txBody>
      </p:sp>
      <p:sp>
        <p:nvSpPr>
          <p:cNvPr id="3" name="Content Placeholder 2">
            <a:extLst>
              <a:ext uri="{FF2B5EF4-FFF2-40B4-BE49-F238E27FC236}">
                <a16:creationId xmlns:a16="http://schemas.microsoft.com/office/drawing/2014/main" id="{5D739DBB-E66A-F174-9616-16F7A5A20852}"/>
              </a:ext>
            </a:extLst>
          </p:cNvPr>
          <p:cNvSpPr>
            <a:spLocks noGrp="1"/>
          </p:cNvSpPr>
          <p:nvPr>
            <p:ph idx="1"/>
          </p:nvPr>
        </p:nvSpPr>
        <p:spPr/>
        <p:txBody>
          <a:bodyPr/>
          <a:lstStyle/>
          <a:p>
            <a:pPr>
              <a:buFont typeface="Wingdings" panose="05000000000000000000" pitchFamily="2" charset="2"/>
              <a:buChar char="v"/>
            </a:pPr>
            <a:r>
              <a:rPr lang="en-IN" dirty="0"/>
              <a:t> Checking for null values.</a:t>
            </a:r>
          </a:p>
          <a:p>
            <a:pPr>
              <a:buFont typeface="Wingdings" panose="05000000000000000000" pitchFamily="2" charset="2"/>
              <a:buChar char="v"/>
            </a:pPr>
            <a:r>
              <a:rPr lang="en-IN" dirty="0"/>
              <a:t> Removing duplicates.</a:t>
            </a:r>
          </a:p>
          <a:p>
            <a:pPr>
              <a:buFont typeface="Wingdings" panose="05000000000000000000" pitchFamily="2" charset="2"/>
              <a:buChar char="v"/>
            </a:pPr>
            <a:r>
              <a:rPr lang="en-IN" dirty="0"/>
              <a:t> Checking the skewness and significance of the variables.</a:t>
            </a:r>
          </a:p>
          <a:p>
            <a:pPr>
              <a:buFont typeface="Wingdings" panose="05000000000000000000" pitchFamily="2" charset="2"/>
              <a:buChar char="v"/>
            </a:pPr>
            <a:r>
              <a:rPr lang="en-IN" dirty="0"/>
              <a:t> Splitting the dataset into features and target variables.</a:t>
            </a:r>
          </a:p>
          <a:p>
            <a:pPr>
              <a:buFont typeface="Wingdings" panose="05000000000000000000" pitchFamily="2" charset="2"/>
              <a:buChar char="v"/>
            </a:pPr>
            <a:r>
              <a:rPr lang="en-IN" dirty="0"/>
              <a:t> Outlier Treatment if necessary</a:t>
            </a:r>
          </a:p>
          <a:p>
            <a:pPr>
              <a:buFont typeface="Wingdings" panose="05000000000000000000" pitchFamily="2" charset="2"/>
              <a:buChar char="v"/>
            </a:pPr>
            <a:r>
              <a:rPr lang="en-IN" dirty="0"/>
              <a:t> Checking whether dataset is imbalanced or not.</a:t>
            </a:r>
          </a:p>
          <a:p>
            <a:pPr>
              <a:buFont typeface="Wingdings" panose="05000000000000000000" pitchFamily="2" charset="2"/>
              <a:buChar char="v"/>
            </a:pPr>
            <a:r>
              <a:rPr lang="en-IN" dirty="0"/>
              <a:t> Feature Scaling the dataset using standardization as there are outliers.</a:t>
            </a:r>
          </a:p>
          <a:p>
            <a:pPr>
              <a:buFont typeface="Wingdings" panose="05000000000000000000" pitchFamily="2" charset="2"/>
              <a:buChar char="v"/>
            </a:pPr>
            <a:r>
              <a:rPr lang="en-IN" dirty="0"/>
              <a:t> Using One Hot encoder and dummy variables to get numeric data from labelled data.</a:t>
            </a:r>
          </a:p>
          <a:p>
            <a:pPr>
              <a:buFont typeface="Wingdings" panose="05000000000000000000" pitchFamily="2" charset="2"/>
              <a:buChar char="v"/>
            </a:pPr>
            <a:r>
              <a:rPr lang="en-IN" dirty="0"/>
              <a:t> Splitting the data into train set and test set.</a:t>
            </a:r>
          </a:p>
        </p:txBody>
      </p:sp>
      <p:sp>
        <p:nvSpPr>
          <p:cNvPr id="4" name="Slide Number Placeholder 3">
            <a:extLst>
              <a:ext uri="{FF2B5EF4-FFF2-40B4-BE49-F238E27FC236}">
                <a16:creationId xmlns:a16="http://schemas.microsoft.com/office/drawing/2014/main" id="{4ECC1CCB-B4B4-058C-FD43-88B967C6FA2D}"/>
              </a:ext>
            </a:extLst>
          </p:cNvPr>
          <p:cNvSpPr>
            <a:spLocks noGrp="1"/>
          </p:cNvSpPr>
          <p:nvPr>
            <p:ph type="sldNum" sz="quarter" idx="12"/>
          </p:nvPr>
        </p:nvSpPr>
        <p:spPr/>
        <p:txBody>
          <a:bodyPr/>
          <a:lstStyle/>
          <a:p>
            <a:fld id="{FA5BD87F-8093-4011-9DC5-437A14426C6A}" type="slidenum">
              <a:rPr lang="en-IN" smtClean="0"/>
              <a:t>6</a:t>
            </a:fld>
            <a:endParaRPr lang="en-IN"/>
          </a:p>
        </p:txBody>
      </p:sp>
    </p:spTree>
    <p:extLst>
      <p:ext uri="{BB962C8B-B14F-4D97-AF65-F5344CB8AC3E}">
        <p14:creationId xmlns:p14="http://schemas.microsoft.com/office/powerpoint/2010/main" val="157417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77EA-45E7-AF7F-56C3-E1F1142E378E}"/>
              </a:ext>
            </a:extLst>
          </p:cNvPr>
          <p:cNvSpPr>
            <a:spLocks noGrp="1"/>
          </p:cNvSpPr>
          <p:nvPr>
            <p:ph type="title"/>
          </p:nvPr>
        </p:nvSpPr>
        <p:spPr/>
        <p:txBody>
          <a:bodyPr/>
          <a:lstStyle/>
          <a:p>
            <a:r>
              <a:rPr lang="en-IN" b="1" u="sng" dirty="0"/>
              <a:t>Exploratory Data Analysis</a:t>
            </a:r>
          </a:p>
        </p:txBody>
      </p:sp>
      <p:sp>
        <p:nvSpPr>
          <p:cNvPr id="3" name="Content Placeholder 2">
            <a:extLst>
              <a:ext uri="{FF2B5EF4-FFF2-40B4-BE49-F238E27FC236}">
                <a16:creationId xmlns:a16="http://schemas.microsoft.com/office/drawing/2014/main" id="{8562F04A-F178-9451-6144-45A9FBB8B5CD}"/>
              </a:ext>
            </a:extLst>
          </p:cNvPr>
          <p:cNvSpPr>
            <a:spLocks noGrp="1"/>
          </p:cNvSpPr>
          <p:nvPr>
            <p:ph idx="1"/>
          </p:nvPr>
        </p:nvSpPr>
        <p:spPr>
          <a:xfrm>
            <a:off x="1137037" y="2175756"/>
            <a:ext cx="5628198" cy="3275937"/>
          </a:xfrm>
        </p:spPr>
        <p:txBody>
          <a:bodyPr/>
          <a:lstStyle/>
          <a:p>
            <a:r>
              <a:rPr lang="en-IN" dirty="0">
                <a:hlinkClick r:id="rId2" action="ppaction://hlinkfile"/>
              </a:rPr>
              <a:t>customerintention.html</a:t>
            </a:r>
            <a:r>
              <a:rPr lang="en-IN" dirty="0"/>
              <a:t> The given link will give a keen visualization of the dataset whether the variables are correlated , imbalances, Multi collinearity , outliers , missing values and also QQ plots against all independent and dependent variables.</a:t>
            </a:r>
          </a:p>
          <a:p>
            <a:endParaRPr lang="en-IN" dirty="0"/>
          </a:p>
          <a:p>
            <a:endParaRPr lang="en-IN" dirty="0"/>
          </a:p>
        </p:txBody>
      </p:sp>
      <p:sp>
        <p:nvSpPr>
          <p:cNvPr id="4" name="Slide Number Placeholder 3">
            <a:extLst>
              <a:ext uri="{FF2B5EF4-FFF2-40B4-BE49-F238E27FC236}">
                <a16:creationId xmlns:a16="http://schemas.microsoft.com/office/drawing/2014/main" id="{880B56AA-CD41-57F2-1D5F-3E5D099D05B3}"/>
              </a:ext>
            </a:extLst>
          </p:cNvPr>
          <p:cNvSpPr>
            <a:spLocks noGrp="1"/>
          </p:cNvSpPr>
          <p:nvPr>
            <p:ph type="sldNum" sz="quarter" idx="12"/>
          </p:nvPr>
        </p:nvSpPr>
        <p:spPr/>
        <p:txBody>
          <a:bodyPr/>
          <a:lstStyle/>
          <a:p>
            <a:fld id="{FA5BD87F-8093-4011-9DC5-437A14426C6A}" type="slidenum">
              <a:rPr lang="en-IN" smtClean="0"/>
              <a:t>7</a:t>
            </a:fld>
            <a:endParaRPr lang="en-IN"/>
          </a:p>
        </p:txBody>
      </p:sp>
      <p:pic>
        <p:nvPicPr>
          <p:cNvPr id="6" name="Picture 5">
            <a:extLst>
              <a:ext uri="{FF2B5EF4-FFF2-40B4-BE49-F238E27FC236}">
                <a16:creationId xmlns:a16="http://schemas.microsoft.com/office/drawing/2014/main" id="{EC0962B5-DD43-A8F2-9BA2-5E67D4052F8D}"/>
              </a:ext>
            </a:extLst>
          </p:cNvPr>
          <p:cNvPicPr>
            <a:picLocks noChangeAspect="1"/>
          </p:cNvPicPr>
          <p:nvPr/>
        </p:nvPicPr>
        <p:blipFill>
          <a:blip r:embed="rId3"/>
          <a:stretch>
            <a:fillRect/>
          </a:stretch>
        </p:blipFill>
        <p:spPr>
          <a:xfrm>
            <a:off x="6835472" y="2014194"/>
            <a:ext cx="4954500" cy="4201212"/>
          </a:xfrm>
          <a:prstGeom prst="rect">
            <a:avLst/>
          </a:prstGeom>
        </p:spPr>
      </p:pic>
      <p:pic>
        <p:nvPicPr>
          <p:cNvPr id="8" name="Picture 7">
            <a:extLst>
              <a:ext uri="{FF2B5EF4-FFF2-40B4-BE49-F238E27FC236}">
                <a16:creationId xmlns:a16="http://schemas.microsoft.com/office/drawing/2014/main" id="{106526A5-1C82-0483-0288-70DFFF3188FB}"/>
              </a:ext>
            </a:extLst>
          </p:cNvPr>
          <p:cNvPicPr>
            <a:picLocks noChangeAspect="1"/>
          </p:cNvPicPr>
          <p:nvPr/>
        </p:nvPicPr>
        <p:blipFill>
          <a:blip r:embed="rId4"/>
          <a:stretch>
            <a:fillRect/>
          </a:stretch>
        </p:blipFill>
        <p:spPr>
          <a:xfrm>
            <a:off x="1402976" y="3987826"/>
            <a:ext cx="3797178" cy="2319845"/>
          </a:xfrm>
          <a:prstGeom prst="rect">
            <a:avLst/>
          </a:prstGeom>
        </p:spPr>
      </p:pic>
    </p:spTree>
    <p:extLst>
      <p:ext uri="{BB962C8B-B14F-4D97-AF65-F5344CB8AC3E}">
        <p14:creationId xmlns:p14="http://schemas.microsoft.com/office/powerpoint/2010/main" val="426414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B39B-2EBA-26EB-8278-3D361DD75516}"/>
              </a:ext>
            </a:extLst>
          </p:cNvPr>
          <p:cNvSpPr>
            <a:spLocks noGrp="1"/>
          </p:cNvSpPr>
          <p:nvPr>
            <p:ph type="title"/>
          </p:nvPr>
        </p:nvSpPr>
        <p:spPr/>
        <p:txBody>
          <a:bodyPr/>
          <a:lstStyle/>
          <a:p>
            <a:r>
              <a:rPr lang="en-IN" b="1" u="sng" dirty="0"/>
              <a:t>Model Building:</a:t>
            </a:r>
          </a:p>
        </p:txBody>
      </p:sp>
      <p:sp>
        <p:nvSpPr>
          <p:cNvPr id="3" name="Content Placeholder 2">
            <a:extLst>
              <a:ext uri="{FF2B5EF4-FFF2-40B4-BE49-F238E27FC236}">
                <a16:creationId xmlns:a16="http://schemas.microsoft.com/office/drawing/2014/main" id="{CB33964F-F80E-9CE7-D25C-641514B6CCA8}"/>
              </a:ext>
            </a:extLst>
          </p:cNvPr>
          <p:cNvSpPr>
            <a:spLocks noGrp="1"/>
          </p:cNvSpPr>
          <p:nvPr>
            <p:ph idx="1"/>
          </p:nvPr>
        </p:nvSpPr>
        <p:spPr/>
        <p:txBody>
          <a:bodyPr/>
          <a:lstStyle/>
          <a:p>
            <a:pPr marL="0" indent="0">
              <a:buNone/>
            </a:pPr>
            <a:r>
              <a:rPr lang="en-IN" dirty="0"/>
              <a:t>Since the problem statement is a classification problem we used few models including Logistic Regression , Decision tree , Random Forest ,</a:t>
            </a:r>
            <a:r>
              <a:rPr lang="en-IN" dirty="0" err="1"/>
              <a:t>XGBoost</a:t>
            </a:r>
            <a:r>
              <a:rPr lang="en-IN" dirty="0"/>
              <a:t> . </a:t>
            </a:r>
          </a:p>
          <a:p>
            <a:pPr marL="0" indent="0">
              <a:buNone/>
            </a:pPr>
            <a:endParaRPr lang="en-IN" dirty="0"/>
          </a:p>
          <a:p>
            <a:pPr marL="0" indent="0">
              <a:buNone/>
            </a:pPr>
            <a:r>
              <a:rPr lang="en-IN" dirty="0"/>
              <a:t>We observed that except Logistic Regression all other models gave tremendous results and out of them Random Forest was chosen as the nest fit model for the dataset and problem statement.</a:t>
            </a:r>
          </a:p>
          <a:p>
            <a:pPr marL="0" indent="0">
              <a:buNone/>
            </a:pPr>
            <a:endParaRPr lang="en-IN" dirty="0"/>
          </a:p>
          <a:p>
            <a:pPr marL="0" indent="0">
              <a:buNone/>
            </a:pPr>
            <a:r>
              <a:rPr lang="en-IN" dirty="0"/>
              <a:t>Although for confirmation and cross </a:t>
            </a:r>
          </a:p>
          <a:p>
            <a:pPr marL="0" indent="0">
              <a:buNone/>
            </a:pPr>
            <a:r>
              <a:rPr lang="en-IN" dirty="0"/>
              <a:t>validation we went for classification report</a:t>
            </a:r>
          </a:p>
          <a:p>
            <a:pPr marL="0" indent="0">
              <a:buNone/>
            </a:pPr>
            <a:r>
              <a:rPr lang="en-IN" dirty="0"/>
              <a:t>combining with accuracy scores.</a:t>
            </a:r>
          </a:p>
          <a:p>
            <a:pPr marL="0" indent="0">
              <a:buNone/>
            </a:pPr>
            <a:endParaRPr lang="en-IN" dirty="0"/>
          </a:p>
        </p:txBody>
      </p:sp>
      <p:sp>
        <p:nvSpPr>
          <p:cNvPr id="4" name="Slide Number Placeholder 3">
            <a:extLst>
              <a:ext uri="{FF2B5EF4-FFF2-40B4-BE49-F238E27FC236}">
                <a16:creationId xmlns:a16="http://schemas.microsoft.com/office/drawing/2014/main" id="{328DD4DA-7CA0-823B-BDDE-F511371D342E}"/>
              </a:ext>
            </a:extLst>
          </p:cNvPr>
          <p:cNvSpPr>
            <a:spLocks noGrp="1"/>
          </p:cNvSpPr>
          <p:nvPr>
            <p:ph type="sldNum" sz="quarter" idx="12"/>
          </p:nvPr>
        </p:nvSpPr>
        <p:spPr/>
        <p:txBody>
          <a:bodyPr/>
          <a:lstStyle/>
          <a:p>
            <a:fld id="{FA5BD87F-8093-4011-9DC5-437A14426C6A}" type="slidenum">
              <a:rPr lang="en-IN" smtClean="0"/>
              <a:t>8</a:t>
            </a:fld>
            <a:endParaRPr lang="en-IN"/>
          </a:p>
        </p:txBody>
      </p:sp>
      <p:pic>
        <p:nvPicPr>
          <p:cNvPr id="6" name="Picture 5">
            <a:extLst>
              <a:ext uri="{FF2B5EF4-FFF2-40B4-BE49-F238E27FC236}">
                <a16:creationId xmlns:a16="http://schemas.microsoft.com/office/drawing/2014/main" id="{F2610053-6380-5DBF-B2CD-6CDE6C48E0CA}"/>
              </a:ext>
            </a:extLst>
          </p:cNvPr>
          <p:cNvPicPr>
            <a:picLocks noChangeAspect="1"/>
          </p:cNvPicPr>
          <p:nvPr/>
        </p:nvPicPr>
        <p:blipFill>
          <a:blip r:embed="rId2"/>
          <a:stretch>
            <a:fillRect/>
          </a:stretch>
        </p:blipFill>
        <p:spPr>
          <a:xfrm>
            <a:off x="5920305" y="4213791"/>
            <a:ext cx="5147167" cy="1423684"/>
          </a:xfrm>
          <a:prstGeom prst="rect">
            <a:avLst/>
          </a:prstGeom>
        </p:spPr>
      </p:pic>
    </p:spTree>
    <p:extLst>
      <p:ext uri="{BB962C8B-B14F-4D97-AF65-F5344CB8AC3E}">
        <p14:creationId xmlns:p14="http://schemas.microsoft.com/office/powerpoint/2010/main" val="201537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51EC249-2D31-1E96-76BE-24403873F034}"/>
              </a:ext>
            </a:extLst>
          </p:cNvPr>
          <p:cNvGraphicFramePr>
            <a:graphicFrameLocks noGrp="1"/>
          </p:cNvGraphicFramePr>
          <p:nvPr>
            <p:ph idx="1"/>
            <p:extLst>
              <p:ext uri="{D42A27DB-BD31-4B8C-83A1-F6EECF244321}">
                <p14:modId xmlns:p14="http://schemas.microsoft.com/office/powerpoint/2010/main" val="556121115"/>
              </p:ext>
            </p:extLst>
          </p:nvPr>
        </p:nvGraphicFramePr>
        <p:xfrm>
          <a:off x="1066800" y="357809"/>
          <a:ext cx="10058400" cy="361307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617783731"/>
                    </a:ext>
                  </a:extLst>
                </a:gridCol>
                <a:gridCol w="2514600">
                  <a:extLst>
                    <a:ext uri="{9D8B030D-6E8A-4147-A177-3AD203B41FA5}">
                      <a16:colId xmlns:a16="http://schemas.microsoft.com/office/drawing/2014/main" val="2597731703"/>
                    </a:ext>
                  </a:extLst>
                </a:gridCol>
                <a:gridCol w="2514600">
                  <a:extLst>
                    <a:ext uri="{9D8B030D-6E8A-4147-A177-3AD203B41FA5}">
                      <a16:colId xmlns:a16="http://schemas.microsoft.com/office/drawing/2014/main" val="2378847145"/>
                    </a:ext>
                  </a:extLst>
                </a:gridCol>
                <a:gridCol w="2514600">
                  <a:extLst>
                    <a:ext uri="{9D8B030D-6E8A-4147-A177-3AD203B41FA5}">
                      <a16:colId xmlns:a16="http://schemas.microsoft.com/office/drawing/2014/main" val="232007517"/>
                    </a:ext>
                  </a:extLst>
                </a:gridCol>
              </a:tblGrid>
              <a:tr h="1199056">
                <a:tc>
                  <a:txBody>
                    <a:bodyPr/>
                    <a:lstStyle/>
                    <a:p>
                      <a:r>
                        <a:rPr lang="en-IN" dirty="0"/>
                        <a:t>Logistic Regression</a:t>
                      </a:r>
                    </a:p>
                  </a:txBody>
                  <a:tcPr/>
                </a:tc>
                <a:tc>
                  <a:txBody>
                    <a:bodyPr/>
                    <a:lstStyle/>
                    <a:p>
                      <a:r>
                        <a:rPr lang="en-IN" dirty="0"/>
                        <a:t>Decision Tree</a:t>
                      </a:r>
                    </a:p>
                  </a:txBody>
                  <a:tcPr/>
                </a:tc>
                <a:tc>
                  <a:txBody>
                    <a:bodyPr/>
                    <a:lstStyle/>
                    <a:p>
                      <a:r>
                        <a:rPr lang="en-IN" dirty="0"/>
                        <a:t>Random Forest</a:t>
                      </a:r>
                    </a:p>
                  </a:txBody>
                  <a:tcPr/>
                </a:tc>
                <a:tc>
                  <a:txBody>
                    <a:bodyPr/>
                    <a:lstStyle/>
                    <a:p>
                      <a:r>
                        <a:rPr lang="en-IN" dirty="0" err="1"/>
                        <a:t>XGBoost</a:t>
                      </a:r>
                      <a:endParaRPr lang="en-IN" dirty="0"/>
                    </a:p>
                  </a:txBody>
                  <a:tcPr/>
                </a:tc>
                <a:extLst>
                  <a:ext uri="{0D108BD9-81ED-4DB2-BD59-A6C34878D82A}">
                    <a16:rowId xmlns:a16="http://schemas.microsoft.com/office/drawing/2014/main" val="4098870818"/>
                  </a:ext>
                </a:extLst>
              </a:tr>
              <a:tr h="120700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49977587"/>
                  </a:ext>
                </a:extLst>
              </a:tr>
              <a:tr h="1207008">
                <a:tc>
                  <a:txBody>
                    <a:bodyPr/>
                    <a:lstStyle/>
                    <a:p>
                      <a:r>
                        <a:rPr lang="en-IN" sz="1400" dirty="0"/>
                        <a:t>Accuracy train vs test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Accuracy train vs test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Accuracy train vs test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Accuracy train vs test</a:t>
                      </a:r>
                    </a:p>
                    <a:p>
                      <a:endParaRPr lang="en-IN" dirty="0"/>
                    </a:p>
                  </a:txBody>
                  <a:tcPr/>
                </a:tc>
                <a:extLst>
                  <a:ext uri="{0D108BD9-81ED-4DB2-BD59-A6C34878D82A}">
                    <a16:rowId xmlns:a16="http://schemas.microsoft.com/office/drawing/2014/main" val="1442108068"/>
                  </a:ext>
                </a:extLst>
              </a:tr>
            </a:tbl>
          </a:graphicData>
        </a:graphic>
      </p:graphicFrame>
      <p:sp>
        <p:nvSpPr>
          <p:cNvPr id="4" name="Slide Number Placeholder 3">
            <a:extLst>
              <a:ext uri="{FF2B5EF4-FFF2-40B4-BE49-F238E27FC236}">
                <a16:creationId xmlns:a16="http://schemas.microsoft.com/office/drawing/2014/main" id="{3D0B21CF-9549-BA41-9086-33AE124035DD}"/>
              </a:ext>
            </a:extLst>
          </p:cNvPr>
          <p:cNvSpPr>
            <a:spLocks noGrp="1"/>
          </p:cNvSpPr>
          <p:nvPr>
            <p:ph type="sldNum" sz="quarter" idx="12"/>
          </p:nvPr>
        </p:nvSpPr>
        <p:spPr/>
        <p:txBody>
          <a:bodyPr/>
          <a:lstStyle/>
          <a:p>
            <a:fld id="{FA5BD87F-8093-4011-9DC5-437A14426C6A}" type="slidenum">
              <a:rPr lang="en-IN" smtClean="0"/>
              <a:t>9</a:t>
            </a:fld>
            <a:endParaRPr lang="en-IN"/>
          </a:p>
        </p:txBody>
      </p:sp>
      <p:pic>
        <p:nvPicPr>
          <p:cNvPr id="7" name="Picture 6">
            <a:extLst>
              <a:ext uri="{FF2B5EF4-FFF2-40B4-BE49-F238E27FC236}">
                <a16:creationId xmlns:a16="http://schemas.microsoft.com/office/drawing/2014/main" id="{ADDBB6B0-3F5F-D468-1D90-C676BF93CA47}"/>
              </a:ext>
            </a:extLst>
          </p:cNvPr>
          <p:cNvPicPr>
            <a:picLocks noChangeAspect="1"/>
          </p:cNvPicPr>
          <p:nvPr/>
        </p:nvPicPr>
        <p:blipFill>
          <a:blip r:embed="rId2"/>
          <a:stretch>
            <a:fillRect/>
          </a:stretch>
        </p:blipFill>
        <p:spPr>
          <a:xfrm>
            <a:off x="1066800" y="1718886"/>
            <a:ext cx="2503336" cy="873240"/>
          </a:xfrm>
          <a:prstGeom prst="rect">
            <a:avLst/>
          </a:prstGeom>
        </p:spPr>
      </p:pic>
      <p:pic>
        <p:nvPicPr>
          <p:cNvPr id="9" name="Picture 8">
            <a:extLst>
              <a:ext uri="{FF2B5EF4-FFF2-40B4-BE49-F238E27FC236}">
                <a16:creationId xmlns:a16="http://schemas.microsoft.com/office/drawing/2014/main" id="{2CFF9981-1277-742C-F1A9-46374C45EEA4}"/>
              </a:ext>
            </a:extLst>
          </p:cNvPr>
          <p:cNvPicPr>
            <a:picLocks noChangeAspect="1"/>
          </p:cNvPicPr>
          <p:nvPr/>
        </p:nvPicPr>
        <p:blipFill>
          <a:blip r:embed="rId3"/>
          <a:stretch>
            <a:fillRect/>
          </a:stretch>
        </p:blipFill>
        <p:spPr>
          <a:xfrm>
            <a:off x="1445515" y="3210605"/>
            <a:ext cx="1286054" cy="352474"/>
          </a:xfrm>
          <a:prstGeom prst="rect">
            <a:avLst/>
          </a:prstGeom>
        </p:spPr>
      </p:pic>
      <p:pic>
        <p:nvPicPr>
          <p:cNvPr id="11" name="Picture 10">
            <a:extLst>
              <a:ext uri="{FF2B5EF4-FFF2-40B4-BE49-F238E27FC236}">
                <a16:creationId xmlns:a16="http://schemas.microsoft.com/office/drawing/2014/main" id="{FC03DFC0-6516-DB09-FF7A-47F4B36D7FE0}"/>
              </a:ext>
            </a:extLst>
          </p:cNvPr>
          <p:cNvPicPr>
            <a:picLocks noChangeAspect="1"/>
          </p:cNvPicPr>
          <p:nvPr/>
        </p:nvPicPr>
        <p:blipFill>
          <a:blip r:embed="rId4"/>
          <a:stretch>
            <a:fillRect/>
          </a:stretch>
        </p:blipFill>
        <p:spPr>
          <a:xfrm>
            <a:off x="3570136" y="1718886"/>
            <a:ext cx="2503336" cy="873240"/>
          </a:xfrm>
          <a:prstGeom prst="rect">
            <a:avLst/>
          </a:prstGeom>
        </p:spPr>
      </p:pic>
      <p:pic>
        <p:nvPicPr>
          <p:cNvPr id="13" name="Picture 12">
            <a:extLst>
              <a:ext uri="{FF2B5EF4-FFF2-40B4-BE49-F238E27FC236}">
                <a16:creationId xmlns:a16="http://schemas.microsoft.com/office/drawing/2014/main" id="{032729B3-B69C-4710-C666-A5E8CD27F8A9}"/>
              </a:ext>
            </a:extLst>
          </p:cNvPr>
          <p:cNvPicPr>
            <a:picLocks noChangeAspect="1"/>
          </p:cNvPicPr>
          <p:nvPr/>
        </p:nvPicPr>
        <p:blipFill>
          <a:blip r:embed="rId5"/>
          <a:stretch>
            <a:fillRect/>
          </a:stretch>
        </p:blipFill>
        <p:spPr>
          <a:xfrm>
            <a:off x="4169250" y="3181613"/>
            <a:ext cx="1305107" cy="371527"/>
          </a:xfrm>
          <a:prstGeom prst="rect">
            <a:avLst/>
          </a:prstGeom>
        </p:spPr>
      </p:pic>
      <p:pic>
        <p:nvPicPr>
          <p:cNvPr id="15" name="Picture 14">
            <a:extLst>
              <a:ext uri="{FF2B5EF4-FFF2-40B4-BE49-F238E27FC236}">
                <a16:creationId xmlns:a16="http://schemas.microsoft.com/office/drawing/2014/main" id="{16AFD3B9-791F-FA74-53AD-ED870C0A3D75}"/>
              </a:ext>
            </a:extLst>
          </p:cNvPr>
          <p:cNvPicPr>
            <a:picLocks noChangeAspect="1"/>
          </p:cNvPicPr>
          <p:nvPr/>
        </p:nvPicPr>
        <p:blipFill>
          <a:blip r:embed="rId6"/>
          <a:stretch>
            <a:fillRect/>
          </a:stretch>
        </p:blipFill>
        <p:spPr>
          <a:xfrm>
            <a:off x="6073473" y="1718887"/>
            <a:ext cx="2548394" cy="873240"/>
          </a:xfrm>
          <a:prstGeom prst="rect">
            <a:avLst/>
          </a:prstGeom>
        </p:spPr>
      </p:pic>
      <p:pic>
        <p:nvPicPr>
          <p:cNvPr id="17" name="Picture 16">
            <a:extLst>
              <a:ext uri="{FF2B5EF4-FFF2-40B4-BE49-F238E27FC236}">
                <a16:creationId xmlns:a16="http://schemas.microsoft.com/office/drawing/2014/main" id="{CC130AA9-4DE4-FA6F-31EA-B931AA41B8B2}"/>
              </a:ext>
            </a:extLst>
          </p:cNvPr>
          <p:cNvPicPr>
            <a:picLocks noChangeAspect="1"/>
          </p:cNvPicPr>
          <p:nvPr/>
        </p:nvPicPr>
        <p:blipFill>
          <a:blip r:embed="rId7"/>
          <a:stretch>
            <a:fillRect/>
          </a:stretch>
        </p:blipFill>
        <p:spPr>
          <a:xfrm>
            <a:off x="6426297" y="3181613"/>
            <a:ext cx="1707887" cy="350936"/>
          </a:xfrm>
          <a:prstGeom prst="rect">
            <a:avLst/>
          </a:prstGeom>
        </p:spPr>
      </p:pic>
      <p:pic>
        <p:nvPicPr>
          <p:cNvPr id="19" name="Picture 18">
            <a:extLst>
              <a:ext uri="{FF2B5EF4-FFF2-40B4-BE49-F238E27FC236}">
                <a16:creationId xmlns:a16="http://schemas.microsoft.com/office/drawing/2014/main" id="{F5A0B99C-3437-6E36-EAE1-8222B558ACE7}"/>
              </a:ext>
            </a:extLst>
          </p:cNvPr>
          <p:cNvPicPr>
            <a:picLocks noChangeAspect="1"/>
          </p:cNvPicPr>
          <p:nvPr/>
        </p:nvPicPr>
        <p:blipFill>
          <a:blip r:embed="rId8"/>
          <a:stretch>
            <a:fillRect/>
          </a:stretch>
        </p:blipFill>
        <p:spPr>
          <a:xfrm>
            <a:off x="8621866" y="1718887"/>
            <a:ext cx="2503334" cy="873240"/>
          </a:xfrm>
          <a:prstGeom prst="rect">
            <a:avLst/>
          </a:prstGeom>
        </p:spPr>
      </p:pic>
      <p:pic>
        <p:nvPicPr>
          <p:cNvPr id="21" name="Picture 20">
            <a:extLst>
              <a:ext uri="{FF2B5EF4-FFF2-40B4-BE49-F238E27FC236}">
                <a16:creationId xmlns:a16="http://schemas.microsoft.com/office/drawing/2014/main" id="{B06DCF77-83AB-D4AB-AAEF-8B342DBE0550}"/>
              </a:ext>
            </a:extLst>
          </p:cNvPr>
          <p:cNvPicPr>
            <a:picLocks noChangeAspect="1"/>
          </p:cNvPicPr>
          <p:nvPr/>
        </p:nvPicPr>
        <p:blipFill>
          <a:blip r:embed="rId9"/>
          <a:stretch>
            <a:fillRect/>
          </a:stretch>
        </p:blipFill>
        <p:spPr>
          <a:xfrm>
            <a:off x="8948559" y="3181613"/>
            <a:ext cx="1672794" cy="350936"/>
          </a:xfrm>
          <a:prstGeom prst="rect">
            <a:avLst/>
          </a:prstGeom>
        </p:spPr>
      </p:pic>
      <p:sp>
        <p:nvSpPr>
          <p:cNvPr id="22" name="TextBox 21">
            <a:extLst>
              <a:ext uri="{FF2B5EF4-FFF2-40B4-BE49-F238E27FC236}">
                <a16:creationId xmlns:a16="http://schemas.microsoft.com/office/drawing/2014/main" id="{76135D69-8306-D0D9-86F8-8E1E0D1F903D}"/>
              </a:ext>
            </a:extLst>
          </p:cNvPr>
          <p:cNvSpPr txBox="1"/>
          <p:nvPr/>
        </p:nvSpPr>
        <p:spPr>
          <a:xfrm>
            <a:off x="1137037" y="4468633"/>
            <a:ext cx="10219484" cy="646331"/>
          </a:xfrm>
          <a:prstGeom prst="rect">
            <a:avLst/>
          </a:prstGeom>
          <a:noFill/>
        </p:spPr>
        <p:txBody>
          <a:bodyPr wrap="square" rtlCol="0">
            <a:spAutoFit/>
          </a:bodyPr>
          <a:lstStyle/>
          <a:p>
            <a:r>
              <a:rPr lang="en-IN" dirty="0"/>
              <a:t>So after analysing classification report and accuracy score the model appropriate for </a:t>
            </a:r>
          </a:p>
          <a:p>
            <a:r>
              <a:rPr lang="en-IN" dirty="0"/>
              <a:t>the problem is “</a:t>
            </a:r>
            <a:r>
              <a:rPr lang="en-IN" b="1" dirty="0"/>
              <a:t>RANDOM FOREST</a:t>
            </a:r>
            <a:r>
              <a:rPr lang="en-IN" dirty="0"/>
              <a:t>” and is selected. </a:t>
            </a:r>
          </a:p>
        </p:txBody>
      </p:sp>
    </p:spTree>
    <p:extLst>
      <p:ext uri="{BB962C8B-B14F-4D97-AF65-F5344CB8AC3E}">
        <p14:creationId xmlns:p14="http://schemas.microsoft.com/office/powerpoint/2010/main" val="805233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351</TotalTime>
  <Words>773</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Century Gothic</vt:lpstr>
      <vt:lpstr>Garamond</vt:lpstr>
      <vt:lpstr>Times New Roman</vt:lpstr>
      <vt:lpstr>Wingdings</vt:lpstr>
      <vt:lpstr>Savon</vt:lpstr>
      <vt:lpstr>Online Shoppers Intention Analysis</vt:lpstr>
      <vt:lpstr>Problem statement:</vt:lpstr>
      <vt:lpstr>Data Structure:</vt:lpstr>
      <vt:lpstr>PowerPoint Presentation</vt:lpstr>
      <vt:lpstr>PowerPoint Presentation</vt:lpstr>
      <vt:lpstr>Data Preprocessing:</vt:lpstr>
      <vt:lpstr>Exploratory Data Analysis</vt:lpstr>
      <vt:lpstr>Model Building:</vt:lpstr>
      <vt:lpstr>PowerPoint Presentation</vt:lpstr>
      <vt:lpstr>Summary:</vt:lpstr>
      <vt:lpstr>QnA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Intention Analysis</dc:title>
  <dc:creator>Ankit Arnav</dc:creator>
  <cp:lastModifiedBy>Ankit Arnav</cp:lastModifiedBy>
  <cp:revision>9</cp:revision>
  <dcterms:created xsi:type="dcterms:W3CDTF">2023-01-24T10:11:58Z</dcterms:created>
  <dcterms:modified xsi:type="dcterms:W3CDTF">2023-01-27T11:15:36Z</dcterms:modified>
</cp:coreProperties>
</file>