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notesMasterIdLst>
    <p:notesMasterId r:id="rId13"/>
  </p:notesMasterIdLst>
  <p:sldIdLst>
    <p:sldId id="256" r:id="rId2"/>
    <p:sldId id="257" r:id="rId3"/>
    <p:sldId id="258" r:id="rId4"/>
    <p:sldId id="259" r:id="rId5"/>
    <p:sldId id="267" r:id="rId6"/>
    <p:sldId id="260" r:id="rId7"/>
    <p:sldId id="261" r:id="rId8"/>
    <p:sldId id="262"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6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64F12-3D24-4337-BE44-6B2D3A855337}" type="datetimeFigureOut">
              <a:rPr lang="en-IN" smtClean="0"/>
              <a:t>10-03-2023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D1FA3-1B50-4E5B-84A8-F3DFD2CC2C1C}" type="slidenum">
              <a:rPr lang="en-IN" smtClean="0"/>
              <a:t>‹#›</a:t>
            </a:fld>
            <a:endParaRPr lang="en-IN"/>
          </a:p>
        </p:txBody>
      </p:sp>
    </p:spTree>
    <p:extLst>
      <p:ext uri="{BB962C8B-B14F-4D97-AF65-F5344CB8AC3E}">
        <p14:creationId xmlns:p14="http://schemas.microsoft.com/office/powerpoint/2010/main" val="4293818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27180B8-395F-4C27-9BE1-43E877512CDC}" type="datetime1">
              <a:rPr lang="en-IN" smtClean="0"/>
              <a:t>10-03-2023</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FA5BD87F-8093-4011-9DC5-437A14426C6A}" type="slidenum">
              <a:rPr lang="en-IN" smtClean="0"/>
              <a:t>‹#›</a:t>
            </a:fld>
            <a:endParaRPr lang="en-IN"/>
          </a:p>
        </p:txBody>
      </p:sp>
    </p:spTree>
    <p:extLst>
      <p:ext uri="{BB962C8B-B14F-4D97-AF65-F5344CB8AC3E}">
        <p14:creationId xmlns:p14="http://schemas.microsoft.com/office/powerpoint/2010/main" val="200894028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C9B81-FE49-4559-8DFB-56045216F702}" type="datetime1">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BD87F-8093-4011-9DC5-437A14426C6A}" type="slidenum">
              <a:rPr lang="en-IN" smtClean="0"/>
              <a:t>‹#›</a:t>
            </a:fld>
            <a:endParaRPr lang="en-IN"/>
          </a:p>
        </p:txBody>
      </p:sp>
    </p:spTree>
    <p:extLst>
      <p:ext uri="{BB962C8B-B14F-4D97-AF65-F5344CB8AC3E}">
        <p14:creationId xmlns:p14="http://schemas.microsoft.com/office/powerpoint/2010/main" val="866520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F0CF8C-C97F-485A-8776-1687248A5F42}" type="datetime1">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BD87F-8093-4011-9DC5-437A14426C6A}" type="slidenum">
              <a:rPr lang="en-IN" smtClean="0"/>
              <a:t>‹#›</a:t>
            </a:fld>
            <a:endParaRPr lang="en-IN"/>
          </a:p>
        </p:txBody>
      </p:sp>
    </p:spTree>
    <p:extLst>
      <p:ext uri="{BB962C8B-B14F-4D97-AF65-F5344CB8AC3E}">
        <p14:creationId xmlns:p14="http://schemas.microsoft.com/office/powerpoint/2010/main" val="2105976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0777A5-A223-4042-85D8-89CF34E74D4C}" type="datetime1">
              <a:rPr lang="en-IN" smtClean="0"/>
              <a:t>10-03-2023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5BD87F-8093-4011-9DC5-437A14426C6A}" type="slidenum">
              <a:rPr lang="en-IN" smtClean="0"/>
              <a:t>‹#›</a:t>
            </a:fld>
            <a:endParaRPr lang="en-IN"/>
          </a:p>
        </p:txBody>
      </p:sp>
    </p:spTree>
    <p:extLst>
      <p:ext uri="{BB962C8B-B14F-4D97-AF65-F5344CB8AC3E}">
        <p14:creationId xmlns:p14="http://schemas.microsoft.com/office/powerpoint/2010/main" val="2293295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726598E-454C-4F65-94FB-38B051BD8829}" type="datetime1">
              <a:rPr lang="en-IN" smtClean="0"/>
              <a:t>10-03-2023</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FA5BD87F-8093-4011-9DC5-437A14426C6A}" type="slidenum">
              <a:rPr lang="en-IN" smtClean="0"/>
              <a:t>‹#›</a:t>
            </a:fld>
            <a:endParaRPr lang="en-IN"/>
          </a:p>
        </p:txBody>
      </p:sp>
    </p:spTree>
    <p:extLst>
      <p:ext uri="{BB962C8B-B14F-4D97-AF65-F5344CB8AC3E}">
        <p14:creationId xmlns:p14="http://schemas.microsoft.com/office/powerpoint/2010/main" val="224552568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380249-307D-47A1-BE5D-69FD960AD194}" type="datetime1">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BD87F-8093-4011-9DC5-437A14426C6A}" type="slidenum">
              <a:rPr lang="en-IN" smtClean="0"/>
              <a:t>‹#›</a:t>
            </a:fld>
            <a:endParaRPr lang="en-IN"/>
          </a:p>
        </p:txBody>
      </p:sp>
    </p:spTree>
    <p:extLst>
      <p:ext uri="{BB962C8B-B14F-4D97-AF65-F5344CB8AC3E}">
        <p14:creationId xmlns:p14="http://schemas.microsoft.com/office/powerpoint/2010/main" val="2606952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DE575E-2AFE-42E5-A69A-7E4E8103CB41}" type="datetime1">
              <a:rPr lang="en-IN" smtClean="0"/>
              <a:t>10-03-2023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5BD87F-8093-4011-9DC5-437A14426C6A}" type="slidenum">
              <a:rPr lang="en-IN" smtClean="0"/>
              <a:t>‹#›</a:t>
            </a:fld>
            <a:endParaRPr lang="en-IN"/>
          </a:p>
        </p:txBody>
      </p:sp>
    </p:spTree>
    <p:extLst>
      <p:ext uri="{BB962C8B-B14F-4D97-AF65-F5344CB8AC3E}">
        <p14:creationId xmlns:p14="http://schemas.microsoft.com/office/powerpoint/2010/main" val="319470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DD60F8-1551-48A1-9065-AB3949D979AF}" type="datetime1">
              <a:rPr lang="en-IN" smtClean="0"/>
              <a:t>10-03-2023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5BD87F-8093-4011-9DC5-437A14426C6A}" type="slidenum">
              <a:rPr lang="en-IN" smtClean="0"/>
              <a:t>‹#›</a:t>
            </a:fld>
            <a:endParaRPr lang="en-IN"/>
          </a:p>
        </p:txBody>
      </p:sp>
    </p:spTree>
    <p:extLst>
      <p:ext uri="{BB962C8B-B14F-4D97-AF65-F5344CB8AC3E}">
        <p14:creationId xmlns:p14="http://schemas.microsoft.com/office/powerpoint/2010/main" val="334869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023DE-B226-4E7E-AF7E-61D5F2C769DC}" type="datetime1">
              <a:rPr lang="en-IN" smtClean="0"/>
              <a:t>10-03-2023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5BD87F-8093-4011-9DC5-437A14426C6A}" type="slidenum">
              <a:rPr lang="en-IN" smtClean="0"/>
              <a:t>‹#›</a:t>
            </a:fld>
            <a:endParaRPr lang="en-IN"/>
          </a:p>
        </p:txBody>
      </p:sp>
    </p:spTree>
    <p:extLst>
      <p:ext uri="{BB962C8B-B14F-4D97-AF65-F5344CB8AC3E}">
        <p14:creationId xmlns:p14="http://schemas.microsoft.com/office/powerpoint/2010/main" val="1889836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9E26A04-320F-474E-87B3-897392CD3CCD}" type="datetime1">
              <a:rPr lang="en-IN" smtClean="0"/>
              <a:t>10-03-2023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FA5BD87F-8093-4011-9DC5-437A14426C6A}"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900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EF1F71C-FE04-4D8A-B6E7-F4ABDF4889B2}" type="datetime1">
              <a:rPr lang="en-IN" smtClean="0"/>
              <a:t>10-03-2023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FA5BD87F-8093-4011-9DC5-437A14426C6A}"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77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8EB62E7-DFE1-44AC-8592-32603ABCBE13}" type="datetime1">
              <a:rPr lang="en-IN" smtClean="0"/>
              <a:t>10-03-2023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A5BD87F-8093-4011-9DC5-437A14426C6A}" type="slidenum">
              <a:rPr lang="en-IN" smtClean="0"/>
              <a:t>‹#›</a:t>
            </a:fld>
            <a:endParaRPr lang="en-IN"/>
          </a:p>
        </p:txBody>
      </p:sp>
    </p:spTree>
    <p:extLst>
      <p:ext uri="{BB962C8B-B14F-4D97-AF65-F5344CB8AC3E}">
        <p14:creationId xmlns:p14="http://schemas.microsoft.com/office/powerpoint/2010/main" val="2748602245"/>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EDA.html"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D07AF-EA7B-D4EE-8570-9334CE3E8984}"/>
              </a:ext>
            </a:extLst>
          </p:cNvPr>
          <p:cNvSpPr>
            <a:spLocks noGrp="1"/>
          </p:cNvSpPr>
          <p:nvPr>
            <p:ph type="ctrTitle"/>
          </p:nvPr>
        </p:nvSpPr>
        <p:spPr/>
        <p:txBody>
          <a:bodyPr>
            <a:normAutofit/>
          </a:bodyPr>
          <a:lstStyle/>
          <a:p>
            <a:pPr algn="ctr"/>
            <a:r>
              <a:rPr lang="en-IN" sz="4400" b="1" dirty="0">
                <a:solidFill>
                  <a:schemeClr val="accent2">
                    <a:lumMod val="75000"/>
                  </a:schemeClr>
                </a:solidFill>
                <a:latin typeface="Algerian" panose="04020705040A02060702" pitchFamily="82" charset="0"/>
              </a:rPr>
              <a:t>Supply Chain management</a:t>
            </a:r>
          </a:p>
        </p:txBody>
      </p:sp>
      <p:sp>
        <p:nvSpPr>
          <p:cNvPr id="3" name="Subtitle 2">
            <a:extLst>
              <a:ext uri="{FF2B5EF4-FFF2-40B4-BE49-F238E27FC236}">
                <a16:creationId xmlns:a16="http://schemas.microsoft.com/office/drawing/2014/main" id="{394C8F1E-E80B-BA74-3666-17F4428F2F47}"/>
              </a:ext>
            </a:extLst>
          </p:cNvPr>
          <p:cNvSpPr>
            <a:spLocks noGrp="1"/>
          </p:cNvSpPr>
          <p:nvPr>
            <p:ph type="subTitle" idx="1"/>
          </p:nvPr>
        </p:nvSpPr>
        <p:spPr/>
        <p:txBody>
          <a:bodyPr/>
          <a:lstStyle/>
          <a:p>
            <a:r>
              <a:rPr lang="en-IN" dirty="0"/>
              <a:t>- By Ankit Arnav</a:t>
            </a:r>
          </a:p>
        </p:txBody>
      </p:sp>
      <p:sp>
        <p:nvSpPr>
          <p:cNvPr id="5" name="Slide Number Placeholder 4">
            <a:extLst>
              <a:ext uri="{FF2B5EF4-FFF2-40B4-BE49-F238E27FC236}">
                <a16:creationId xmlns:a16="http://schemas.microsoft.com/office/drawing/2014/main" id="{D01B07FE-957F-4B71-9D2E-18D9A3093BB1}"/>
              </a:ext>
            </a:extLst>
          </p:cNvPr>
          <p:cNvSpPr>
            <a:spLocks noGrp="1"/>
          </p:cNvSpPr>
          <p:nvPr>
            <p:ph type="sldNum" sz="quarter" idx="12"/>
          </p:nvPr>
        </p:nvSpPr>
        <p:spPr/>
        <p:txBody>
          <a:bodyPr/>
          <a:lstStyle/>
          <a:p>
            <a:fld id="{FA5BD87F-8093-4011-9DC5-437A14426C6A}" type="slidenum">
              <a:rPr lang="en-IN" smtClean="0"/>
              <a:t>1</a:t>
            </a:fld>
            <a:endParaRPr lang="en-IN"/>
          </a:p>
        </p:txBody>
      </p:sp>
    </p:spTree>
    <p:extLst>
      <p:ext uri="{BB962C8B-B14F-4D97-AF65-F5344CB8AC3E}">
        <p14:creationId xmlns:p14="http://schemas.microsoft.com/office/powerpoint/2010/main" val="3890304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BD88-938F-66A9-D398-06AF1F8C3861}"/>
              </a:ext>
            </a:extLst>
          </p:cNvPr>
          <p:cNvSpPr>
            <a:spLocks noGrp="1"/>
          </p:cNvSpPr>
          <p:nvPr>
            <p:ph type="title"/>
          </p:nvPr>
        </p:nvSpPr>
        <p:spPr/>
        <p:txBody>
          <a:bodyPr/>
          <a:lstStyle/>
          <a:p>
            <a:r>
              <a:rPr lang="en-IN" b="1" u="sng" dirty="0"/>
              <a:t>Summary:</a:t>
            </a:r>
          </a:p>
        </p:txBody>
      </p:sp>
      <p:sp>
        <p:nvSpPr>
          <p:cNvPr id="4" name="Slide Number Placeholder 3">
            <a:extLst>
              <a:ext uri="{FF2B5EF4-FFF2-40B4-BE49-F238E27FC236}">
                <a16:creationId xmlns:a16="http://schemas.microsoft.com/office/drawing/2014/main" id="{5589C5C4-8078-361B-3D7F-D02D61E98964}"/>
              </a:ext>
            </a:extLst>
          </p:cNvPr>
          <p:cNvSpPr>
            <a:spLocks noGrp="1"/>
          </p:cNvSpPr>
          <p:nvPr>
            <p:ph type="sldNum" sz="quarter" idx="12"/>
          </p:nvPr>
        </p:nvSpPr>
        <p:spPr/>
        <p:txBody>
          <a:bodyPr/>
          <a:lstStyle/>
          <a:p>
            <a:fld id="{FA5BD87F-8093-4011-9DC5-437A14426C6A}" type="slidenum">
              <a:rPr lang="en-IN" smtClean="0"/>
              <a:t>10</a:t>
            </a:fld>
            <a:endParaRPr lang="en-IN"/>
          </a:p>
        </p:txBody>
      </p:sp>
      <p:sp>
        <p:nvSpPr>
          <p:cNvPr id="7" name="TextBox 6">
            <a:extLst>
              <a:ext uri="{FF2B5EF4-FFF2-40B4-BE49-F238E27FC236}">
                <a16:creationId xmlns:a16="http://schemas.microsoft.com/office/drawing/2014/main" id="{50AC446F-511C-08AA-D632-E5661EC1402C}"/>
              </a:ext>
            </a:extLst>
          </p:cNvPr>
          <p:cNvSpPr txBox="1"/>
          <p:nvPr/>
        </p:nvSpPr>
        <p:spPr>
          <a:xfrm>
            <a:off x="1066800" y="2483321"/>
            <a:ext cx="6304059" cy="2585323"/>
          </a:xfrm>
          <a:prstGeom prst="rect">
            <a:avLst/>
          </a:prstGeom>
          <a:noFill/>
        </p:spPr>
        <p:txBody>
          <a:bodyPr wrap="square" rtlCol="0">
            <a:spAutoFit/>
          </a:bodyPr>
          <a:lstStyle/>
          <a:p>
            <a:r>
              <a:rPr lang="en-IN" dirty="0"/>
              <a:t>Now our model can find the optimum weight with </a:t>
            </a:r>
            <a:r>
              <a:rPr lang="en-IN" dirty="0" err="1"/>
              <a:t>acuuracy</a:t>
            </a:r>
            <a:r>
              <a:rPr lang="en-IN" dirty="0"/>
              <a:t> of 98%. Also it came into account that more optimum weight is found on the basis of history of storage issues </a:t>
            </a:r>
          </a:p>
          <a:p>
            <a:endParaRPr lang="en-IN" dirty="0"/>
          </a:p>
          <a:p>
            <a:endParaRPr lang="en-IN" dirty="0"/>
          </a:p>
          <a:p>
            <a:r>
              <a:rPr lang="en-IN" dirty="0"/>
              <a:t>We can say that more clean or well maintained storage facilities gave greater returns as there was no spoil of products</a:t>
            </a:r>
          </a:p>
        </p:txBody>
      </p:sp>
      <p:pic>
        <p:nvPicPr>
          <p:cNvPr id="9" name="Content Placeholder 8">
            <a:extLst>
              <a:ext uri="{FF2B5EF4-FFF2-40B4-BE49-F238E27FC236}">
                <a16:creationId xmlns:a16="http://schemas.microsoft.com/office/drawing/2014/main" id="{916F772B-D91D-099F-7151-C77A80C9DC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0858" y="1328394"/>
            <a:ext cx="4410833" cy="3932237"/>
          </a:xfrm>
        </p:spPr>
      </p:pic>
    </p:spTree>
    <p:extLst>
      <p:ext uri="{BB962C8B-B14F-4D97-AF65-F5344CB8AC3E}">
        <p14:creationId xmlns:p14="http://schemas.microsoft.com/office/powerpoint/2010/main" val="111703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1356">
              <a:schemeClr val="bg2">
                <a:lumMod val="25000"/>
              </a:schemeClr>
            </a:gs>
            <a:gs pos="0">
              <a:schemeClr val="accent1">
                <a:lumMod val="5000"/>
                <a:lumOff val="95000"/>
              </a:schemeClr>
            </a:gs>
            <a:gs pos="74000">
              <a:schemeClr val="accent1">
                <a:lumMod val="45000"/>
                <a:lumOff val="55000"/>
              </a:schemeClr>
            </a:gs>
            <a:gs pos="83000">
              <a:srgbClr val="FF000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DEA2-10C7-D801-310F-E238146C71C2}"/>
              </a:ext>
            </a:extLst>
          </p:cNvPr>
          <p:cNvSpPr>
            <a:spLocks noGrp="1"/>
          </p:cNvSpPr>
          <p:nvPr>
            <p:ph type="title"/>
          </p:nvPr>
        </p:nvSpPr>
        <p:spPr>
          <a:xfrm>
            <a:off x="5051995" y="597159"/>
            <a:ext cx="1687818" cy="1054359"/>
          </a:xfrm>
        </p:spPr>
        <p:txBody>
          <a:bodyPr/>
          <a:lstStyle/>
          <a:p>
            <a:r>
              <a:rPr lang="en-IN" dirty="0" err="1"/>
              <a:t>QnA</a:t>
            </a:r>
            <a:endParaRPr lang="en-IN" dirty="0"/>
          </a:p>
        </p:txBody>
      </p:sp>
      <p:sp>
        <p:nvSpPr>
          <p:cNvPr id="4" name="Slide Number Placeholder 3">
            <a:extLst>
              <a:ext uri="{FF2B5EF4-FFF2-40B4-BE49-F238E27FC236}">
                <a16:creationId xmlns:a16="http://schemas.microsoft.com/office/drawing/2014/main" id="{C1E19926-C260-9A5F-C6DD-AAED244A6634}"/>
              </a:ext>
            </a:extLst>
          </p:cNvPr>
          <p:cNvSpPr>
            <a:spLocks noGrp="1"/>
          </p:cNvSpPr>
          <p:nvPr>
            <p:ph type="sldNum" sz="quarter" idx="12"/>
          </p:nvPr>
        </p:nvSpPr>
        <p:spPr/>
        <p:txBody>
          <a:bodyPr/>
          <a:lstStyle/>
          <a:p>
            <a:fld id="{FA5BD87F-8093-4011-9DC5-437A14426C6A}" type="slidenum">
              <a:rPr lang="en-IN" smtClean="0"/>
              <a:t>11</a:t>
            </a:fld>
            <a:endParaRPr lang="en-IN"/>
          </a:p>
        </p:txBody>
      </p:sp>
      <p:sp>
        <p:nvSpPr>
          <p:cNvPr id="5" name="Rectangle 4">
            <a:extLst>
              <a:ext uri="{FF2B5EF4-FFF2-40B4-BE49-F238E27FC236}">
                <a16:creationId xmlns:a16="http://schemas.microsoft.com/office/drawing/2014/main" id="{FFAECB8C-C8BF-FA2F-3B62-6D936115E4C1}"/>
              </a:ext>
            </a:extLst>
          </p:cNvPr>
          <p:cNvSpPr/>
          <p:nvPr/>
        </p:nvSpPr>
        <p:spPr>
          <a:xfrm>
            <a:off x="4272426" y="2967335"/>
            <a:ext cx="3647152"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167033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0162-E8FB-14FF-09FB-349AE962399C}"/>
              </a:ext>
            </a:extLst>
          </p:cNvPr>
          <p:cNvSpPr>
            <a:spLocks noGrp="1"/>
          </p:cNvSpPr>
          <p:nvPr>
            <p:ph type="title"/>
          </p:nvPr>
        </p:nvSpPr>
        <p:spPr/>
        <p:txBody>
          <a:bodyPr>
            <a:normAutofit/>
          </a:bodyPr>
          <a:lstStyle/>
          <a:p>
            <a:r>
              <a:rPr lang="en-IN" sz="5400" b="1" u="sng" cap="none" dirty="0">
                <a:latin typeface="Arial Black" panose="020B0A04020102020204" pitchFamily="34"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4DB4AD7-AA72-20A6-DA95-519F10BEE8B8}"/>
              </a:ext>
            </a:extLst>
          </p:cNvPr>
          <p:cNvSpPr>
            <a:spLocks noGrp="1"/>
          </p:cNvSpPr>
          <p:nvPr>
            <p:ph idx="1"/>
          </p:nvPr>
        </p:nvSpPr>
        <p:spPr>
          <a:xfrm>
            <a:off x="685801" y="3013544"/>
            <a:ext cx="5508266" cy="2250219"/>
          </a:xfrm>
        </p:spPr>
        <p:txBody>
          <a:bodyPr>
            <a:normAutofit fontScale="85000" lnSpcReduction="20000"/>
          </a:bodyPr>
          <a:lstStyle/>
          <a:p>
            <a:r>
              <a:rPr lang="en-US" sz="2000" dirty="0"/>
              <a:t>An FMCG company entered into the instant noodles business two years back. Their higher management has noticed that there is a miss match in the demand and supply. Where the demand is high, supply is pretty low and where the demand is low, supply is pretty high. In both ways, it is an inventory cost loss to the company; hence, the higher management wants to optimize the supply quantity in every warehouse in the entire country.</a:t>
            </a:r>
            <a:endParaRPr lang="en-IN" sz="2000" dirty="0"/>
          </a:p>
        </p:txBody>
      </p:sp>
      <p:sp>
        <p:nvSpPr>
          <p:cNvPr id="7" name="Slide Number Placeholder 6">
            <a:extLst>
              <a:ext uri="{FF2B5EF4-FFF2-40B4-BE49-F238E27FC236}">
                <a16:creationId xmlns:a16="http://schemas.microsoft.com/office/drawing/2014/main" id="{5694BCDD-2938-ADB2-F1D1-4ADEC356ECF6}"/>
              </a:ext>
            </a:extLst>
          </p:cNvPr>
          <p:cNvSpPr>
            <a:spLocks noGrp="1"/>
          </p:cNvSpPr>
          <p:nvPr>
            <p:ph type="sldNum" sz="quarter" idx="12"/>
          </p:nvPr>
        </p:nvSpPr>
        <p:spPr/>
        <p:txBody>
          <a:bodyPr/>
          <a:lstStyle/>
          <a:p>
            <a:fld id="{FA5BD87F-8093-4011-9DC5-437A14426C6A}" type="slidenum">
              <a:rPr lang="en-IN" smtClean="0"/>
              <a:t>2</a:t>
            </a:fld>
            <a:endParaRPr lang="en-IN"/>
          </a:p>
        </p:txBody>
      </p:sp>
      <p:pic>
        <p:nvPicPr>
          <p:cNvPr id="6" name="Picture 5">
            <a:extLst>
              <a:ext uri="{FF2B5EF4-FFF2-40B4-BE49-F238E27FC236}">
                <a16:creationId xmlns:a16="http://schemas.microsoft.com/office/drawing/2014/main" id="{92124911-A93D-A99B-F97A-C5A578DF7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5969" y="1881394"/>
            <a:ext cx="4977544" cy="4514517"/>
          </a:xfrm>
          <a:prstGeom prst="rect">
            <a:avLst/>
          </a:prstGeom>
        </p:spPr>
      </p:pic>
    </p:spTree>
    <p:extLst>
      <p:ext uri="{BB962C8B-B14F-4D97-AF65-F5344CB8AC3E}">
        <p14:creationId xmlns:p14="http://schemas.microsoft.com/office/powerpoint/2010/main" val="215665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7EB78-6C47-C673-DE8F-69FDF11B0361}"/>
              </a:ext>
            </a:extLst>
          </p:cNvPr>
          <p:cNvSpPr>
            <a:spLocks noGrp="1"/>
          </p:cNvSpPr>
          <p:nvPr>
            <p:ph type="title"/>
          </p:nvPr>
        </p:nvSpPr>
        <p:spPr/>
        <p:txBody>
          <a:bodyPr/>
          <a:lstStyle/>
          <a:p>
            <a:r>
              <a:rPr lang="en-IN" b="1" u="sng" dirty="0">
                <a:latin typeface="Arial Black" panose="020B0A04020102020204" pitchFamily="34" charset="0"/>
              </a:rPr>
              <a:t>Data Structure:</a:t>
            </a:r>
          </a:p>
        </p:txBody>
      </p:sp>
      <p:sp>
        <p:nvSpPr>
          <p:cNvPr id="5" name="Slide Number Placeholder 4">
            <a:extLst>
              <a:ext uri="{FF2B5EF4-FFF2-40B4-BE49-F238E27FC236}">
                <a16:creationId xmlns:a16="http://schemas.microsoft.com/office/drawing/2014/main" id="{F4E268CC-3C23-3173-5463-620795693619}"/>
              </a:ext>
            </a:extLst>
          </p:cNvPr>
          <p:cNvSpPr>
            <a:spLocks noGrp="1"/>
          </p:cNvSpPr>
          <p:nvPr>
            <p:ph type="sldNum" sz="quarter" idx="12"/>
          </p:nvPr>
        </p:nvSpPr>
        <p:spPr/>
        <p:txBody>
          <a:bodyPr/>
          <a:lstStyle/>
          <a:p>
            <a:fld id="{FA5BD87F-8093-4011-9DC5-437A14426C6A}" type="slidenum">
              <a:rPr lang="en-IN" smtClean="0"/>
              <a:t>3</a:t>
            </a:fld>
            <a:endParaRPr lang="en-IN"/>
          </a:p>
        </p:txBody>
      </p:sp>
      <p:graphicFrame>
        <p:nvGraphicFramePr>
          <p:cNvPr id="7" name="Content Placeholder 6">
            <a:extLst>
              <a:ext uri="{FF2B5EF4-FFF2-40B4-BE49-F238E27FC236}">
                <a16:creationId xmlns:a16="http://schemas.microsoft.com/office/drawing/2014/main" id="{E73157CA-24B2-86BE-533C-2729CAB19135}"/>
              </a:ext>
            </a:extLst>
          </p:cNvPr>
          <p:cNvGraphicFramePr>
            <a:graphicFrameLocks noGrp="1"/>
          </p:cNvGraphicFramePr>
          <p:nvPr>
            <p:ph idx="1"/>
            <p:extLst>
              <p:ext uri="{D42A27DB-BD31-4B8C-83A1-F6EECF244321}">
                <p14:modId xmlns:p14="http://schemas.microsoft.com/office/powerpoint/2010/main" val="1924190936"/>
              </p:ext>
            </p:extLst>
          </p:nvPr>
        </p:nvGraphicFramePr>
        <p:xfrm>
          <a:off x="1066800" y="1909788"/>
          <a:ext cx="9690756" cy="4147789"/>
        </p:xfrm>
        <a:graphic>
          <a:graphicData uri="http://schemas.openxmlformats.org/drawingml/2006/table">
            <a:tbl>
              <a:tblPr/>
              <a:tblGrid>
                <a:gridCol w="784412">
                  <a:extLst>
                    <a:ext uri="{9D8B030D-6E8A-4147-A177-3AD203B41FA5}">
                      <a16:colId xmlns:a16="http://schemas.microsoft.com/office/drawing/2014/main" val="2261718672"/>
                    </a:ext>
                  </a:extLst>
                </a:gridCol>
                <a:gridCol w="2467629">
                  <a:extLst>
                    <a:ext uri="{9D8B030D-6E8A-4147-A177-3AD203B41FA5}">
                      <a16:colId xmlns:a16="http://schemas.microsoft.com/office/drawing/2014/main" val="4012982495"/>
                    </a:ext>
                  </a:extLst>
                </a:gridCol>
                <a:gridCol w="6438715">
                  <a:extLst>
                    <a:ext uri="{9D8B030D-6E8A-4147-A177-3AD203B41FA5}">
                      <a16:colId xmlns:a16="http://schemas.microsoft.com/office/drawing/2014/main" val="1620081918"/>
                    </a:ext>
                  </a:extLst>
                </a:gridCol>
              </a:tblGrid>
              <a:tr h="829557">
                <a:tc>
                  <a:txBody>
                    <a:bodyPr/>
                    <a:lstStyle/>
                    <a:p>
                      <a:pPr algn="l" rtl="0" fontAlgn="ctr"/>
                      <a:r>
                        <a:rPr lang="en-IN" sz="1800" b="0" i="0" u="none" strike="noStrike">
                          <a:solidFill>
                            <a:srgbClr val="B71E42"/>
                          </a:solidFill>
                          <a:effectLst/>
                          <a:latin typeface="Arial" panose="020B0604020202020204" pitchFamily="34" charset="0"/>
                        </a:rPr>
                        <a:t>S_no</a:t>
                      </a: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buClr>
                          <a:schemeClr val="accent1"/>
                        </a:buClr>
                        <a:buSzPts val="1100"/>
                        <a:buFont typeface="Arial" panose="020B0604020202020204" pitchFamily="34" charset="0"/>
                        <a:buNone/>
                      </a:pPr>
                      <a:r>
                        <a:rPr lang="en-US" sz="1800" b="0" i="0" u="none" strike="noStrike" dirty="0">
                          <a:solidFill>
                            <a:schemeClr val="accent1"/>
                          </a:solidFill>
                          <a:effectLst/>
                          <a:latin typeface="Arial" panose="020B0604020202020204" pitchFamily="34" charset="0"/>
                        </a:rPr>
                        <a:t>Field's Name</a:t>
                      </a:r>
                      <a:endParaRPr lang="en-US" sz="1800" b="0" i="0" u="none" strike="noStrike" dirty="0">
                        <a:solidFill>
                          <a:srgbClr val="B71E42"/>
                        </a:solidFill>
                        <a:effectLst/>
                        <a:latin typeface="Arial" panose="020B0604020202020204" pitchFamily="34" charset="0"/>
                      </a:endParaRP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800" b="0" i="0" u="none" strike="noStrike">
                          <a:solidFill>
                            <a:srgbClr val="B71E42"/>
                          </a:solidFill>
                          <a:effectLst/>
                          <a:latin typeface="Arial" panose="020B0604020202020204" pitchFamily="34" charset="0"/>
                        </a:rPr>
                        <a:t>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2452706"/>
                  </a:ext>
                </a:extLst>
              </a:tr>
              <a:tr h="414779">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buClr>
                          <a:schemeClr val="accent1"/>
                        </a:buClr>
                        <a:buSzPts val="1100"/>
                        <a:buFont typeface="Calibri" panose="020F0502020204030204" pitchFamily="34" charset="0"/>
                        <a:buNone/>
                      </a:pPr>
                      <a:r>
                        <a:rPr lang="en-GB" sz="1800" b="0" i="0" u="none" strike="noStrike" dirty="0" err="1">
                          <a:solidFill>
                            <a:srgbClr val="000000"/>
                          </a:solidFill>
                          <a:effectLst/>
                          <a:latin typeface="Calibri" panose="020F0502020204030204" pitchFamily="34" charset="0"/>
                        </a:rPr>
                        <a:t>Warehouse_id</a:t>
                      </a:r>
                      <a:endParaRPr lang="en-IN" sz="18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Product warehouse_id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5458408"/>
                  </a:ext>
                </a:extLst>
              </a:tr>
              <a:tr h="414779">
                <a:tc>
                  <a:txBody>
                    <a:bodyPr/>
                    <a:lstStyle/>
                    <a:p>
                      <a:pPr algn="ctr" fontAlgn="ctr"/>
                      <a:r>
                        <a:rPr lang="en-IN" sz="18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WH_Manager_ID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Employee ID of warehouse manager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7200025"/>
                  </a:ext>
                </a:extLst>
              </a:tr>
              <a:tr h="414779">
                <a:tc>
                  <a:txBody>
                    <a:bodyPr/>
                    <a:lstStyle/>
                    <a:p>
                      <a:pPr algn="ctr" fontAlgn="ctr"/>
                      <a:r>
                        <a:rPr lang="en-IN" sz="18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Location_type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Location of warehouse-like in city or village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4796620"/>
                  </a:ext>
                </a:extLst>
              </a:tr>
              <a:tr h="414779">
                <a:tc>
                  <a:txBody>
                    <a:bodyPr/>
                    <a:lstStyle/>
                    <a:p>
                      <a:pPr algn="ctr" fontAlgn="ctr"/>
                      <a:r>
                        <a:rPr lang="en-IN" sz="1800" b="0" i="0" u="none" strike="noStrike">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WH_capacity_size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Storage capacity size of the warehouse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3142689"/>
                  </a:ext>
                </a:extLst>
              </a:tr>
              <a:tr h="414779">
                <a:tc>
                  <a:txBody>
                    <a:bodyPr/>
                    <a:lstStyle/>
                    <a:p>
                      <a:pPr algn="ctr" fontAlgn="ctr"/>
                      <a:r>
                        <a:rPr lang="en-IN" sz="1800" b="0" i="0" u="none" strike="noStrike">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Zone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Zone of the warehouse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4766016"/>
                  </a:ext>
                </a:extLst>
              </a:tr>
              <a:tr h="414779">
                <a:tc>
                  <a:txBody>
                    <a:bodyPr/>
                    <a:lstStyle/>
                    <a:p>
                      <a:pPr algn="ctr" fontAlgn="ctr"/>
                      <a:r>
                        <a:rPr lang="en-IN" sz="1800" b="0" i="0" u="none" strike="noStrike">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WH_regional_zone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Regional zone of the warehouse under each zone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6433693"/>
                  </a:ext>
                </a:extLst>
              </a:tr>
              <a:tr h="414779">
                <a:tc>
                  <a:txBody>
                    <a:bodyPr/>
                    <a:lstStyle/>
                    <a:p>
                      <a:pPr algn="ctr" fontAlgn="ctr"/>
                      <a:r>
                        <a:rPr lang="en-IN" sz="1800" b="0" i="0" u="none" strike="noStrike">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num_refill_req_l3m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Number of times refilling has been done in last 3 months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4441450"/>
                  </a:ext>
                </a:extLst>
              </a:tr>
              <a:tr h="414779">
                <a:tc>
                  <a:txBody>
                    <a:bodyPr/>
                    <a:lstStyle/>
                    <a:p>
                      <a:pPr algn="ctr" fontAlgn="ctr"/>
                      <a:r>
                        <a:rPr lang="en-IN" sz="1800" b="0" i="0" u="none" strike="noStrike">
                          <a:solidFill>
                            <a:srgbClr val="000000"/>
                          </a:solidFill>
                          <a:effectLst/>
                          <a:latin typeface="Calibri" panose="020F0502020204030204" pitchFamily="34" charset="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transport_issue_l1y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Any transport issue like accident or goods stolen reported in last one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6608339"/>
                  </a:ext>
                </a:extLst>
              </a:tr>
            </a:tbl>
          </a:graphicData>
        </a:graphic>
      </p:graphicFrame>
    </p:spTree>
    <p:extLst>
      <p:ext uri="{BB962C8B-B14F-4D97-AF65-F5344CB8AC3E}">
        <p14:creationId xmlns:p14="http://schemas.microsoft.com/office/powerpoint/2010/main" val="3483048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EA7EA30-EAA7-3AC8-8D08-EA1A34E6F3AF}"/>
              </a:ext>
            </a:extLst>
          </p:cNvPr>
          <p:cNvSpPr>
            <a:spLocks noGrp="1"/>
          </p:cNvSpPr>
          <p:nvPr>
            <p:ph type="sldNum" sz="quarter" idx="12"/>
          </p:nvPr>
        </p:nvSpPr>
        <p:spPr/>
        <p:txBody>
          <a:bodyPr/>
          <a:lstStyle/>
          <a:p>
            <a:fld id="{FA5BD87F-8093-4011-9DC5-437A14426C6A}" type="slidenum">
              <a:rPr lang="en-IN" smtClean="0"/>
              <a:t>4</a:t>
            </a:fld>
            <a:endParaRPr lang="en-IN"/>
          </a:p>
        </p:txBody>
      </p:sp>
      <p:graphicFrame>
        <p:nvGraphicFramePr>
          <p:cNvPr id="6" name="Content Placeholder 1">
            <a:extLst>
              <a:ext uri="{FF2B5EF4-FFF2-40B4-BE49-F238E27FC236}">
                <a16:creationId xmlns:a16="http://schemas.microsoft.com/office/drawing/2014/main" id="{9B0F655F-B6B5-DF06-58D9-E7599A7B903D}"/>
              </a:ext>
            </a:extLst>
          </p:cNvPr>
          <p:cNvGraphicFramePr>
            <a:graphicFrameLocks noGrp="1"/>
          </p:cNvGraphicFramePr>
          <p:nvPr>
            <p:ph idx="1"/>
            <p:extLst>
              <p:ext uri="{D42A27DB-BD31-4B8C-83A1-F6EECF244321}">
                <p14:modId xmlns:p14="http://schemas.microsoft.com/office/powerpoint/2010/main" val="1710729405"/>
              </p:ext>
            </p:extLst>
          </p:nvPr>
        </p:nvGraphicFramePr>
        <p:xfrm>
          <a:off x="1234912" y="1036948"/>
          <a:ext cx="10407192" cy="4820025"/>
        </p:xfrm>
        <a:graphic>
          <a:graphicData uri="http://schemas.openxmlformats.org/drawingml/2006/table">
            <a:tbl>
              <a:tblPr/>
              <a:tblGrid>
                <a:gridCol w="842403">
                  <a:extLst>
                    <a:ext uri="{9D8B030D-6E8A-4147-A177-3AD203B41FA5}">
                      <a16:colId xmlns:a16="http://schemas.microsoft.com/office/drawing/2014/main" val="2224965472"/>
                    </a:ext>
                  </a:extLst>
                </a:gridCol>
                <a:gridCol w="2650060">
                  <a:extLst>
                    <a:ext uri="{9D8B030D-6E8A-4147-A177-3AD203B41FA5}">
                      <a16:colId xmlns:a16="http://schemas.microsoft.com/office/drawing/2014/main" val="3856281624"/>
                    </a:ext>
                  </a:extLst>
                </a:gridCol>
                <a:gridCol w="6914729">
                  <a:extLst>
                    <a:ext uri="{9D8B030D-6E8A-4147-A177-3AD203B41FA5}">
                      <a16:colId xmlns:a16="http://schemas.microsoft.com/office/drawing/2014/main" val="365234525"/>
                    </a:ext>
                  </a:extLst>
                </a:gridCol>
              </a:tblGrid>
              <a:tr h="820132">
                <a:tc>
                  <a:txBody>
                    <a:bodyPr/>
                    <a:lstStyle/>
                    <a:p>
                      <a:pPr algn="l" rtl="0" fontAlgn="ctr"/>
                      <a:r>
                        <a:rPr lang="en-IN" sz="1800" b="0" i="0" u="none" strike="noStrike">
                          <a:solidFill>
                            <a:srgbClr val="B71E42"/>
                          </a:solidFill>
                          <a:effectLst/>
                          <a:latin typeface="Arial" panose="020B0604020202020204" pitchFamily="34" charset="0"/>
                        </a:rPr>
                        <a:t>S_no</a:t>
                      </a: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buClr>
                          <a:schemeClr val="accent1"/>
                        </a:buClr>
                        <a:buSzPts val="1100"/>
                        <a:buFont typeface="Arial" panose="020B0604020202020204" pitchFamily="34" charset="0"/>
                        <a:buNone/>
                      </a:pPr>
                      <a:r>
                        <a:rPr lang="en-US" sz="1800" b="0" i="0" u="none" strike="noStrike" dirty="0">
                          <a:solidFill>
                            <a:srgbClr val="B71E42"/>
                          </a:solidFill>
                          <a:effectLst/>
                          <a:latin typeface="Arial" panose="020B0604020202020204" pitchFamily="34" charset="0"/>
                        </a:rPr>
                        <a:t>Field’s Name</a:t>
                      </a: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800" b="0" i="0" u="none" strike="noStrike">
                          <a:solidFill>
                            <a:srgbClr val="B71E42"/>
                          </a:solidFill>
                          <a:effectLst/>
                          <a:latin typeface="Arial" panose="020B0604020202020204" pitchFamily="34" charset="0"/>
                        </a:rPr>
                        <a:t>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2706028"/>
                  </a:ext>
                </a:extLst>
              </a:tr>
              <a:tr h="412482">
                <a:tc>
                  <a:txBody>
                    <a:bodyPr/>
                    <a:lstStyle/>
                    <a:p>
                      <a:pPr algn="ctr" fontAlgn="ctr"/>
                      <a:r>
                        <a:rPr lang="en-IN" sz="1800" b="0" i="0" u="none" strike="noStrike">
                          <a:solidFill>
                            <a:srgbClr val="000000"/>
                          </a:solidFill>
                          <a:effectLst/>
                          <a:latin typeface="Calibri" panose="020F0502020204030204" pitchFamily="34" charset="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Competitor_in_mkt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Number of instant noodles competitors in the market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6431374"/>
                  </a:ext>
                </a:extLst>
              </a:tr>
              <a:tr h="412482">
                <a:tc>
                  <a:txBody>
                    <a:bodyPr/>
                    <a:lstStyle/>
                    <a:p>
                      <a:pPr algn="ctr" fontAlgn="ctr"/>
                      <a:r>
                        <a:rPr lang="en-IN" sz="1800" b="0" i="0" u="none" strike="noStrike">
                          <a:solidFill>
                            <a:srgbClr val="000000"/>
                          </a:solidFill>
                          <a:effectLst/>
                          <a:latin typeface="Calibri" panose="020F0502020204030204" pitchFamily="34" charset="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retail_shop_num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Number of the retail shop that sell the product under the warehouse area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647466"/>
                  </a:ext>
                </a:extLst>
              </a:tr>
              <a:tr h="412482">
                <a:tc>
                  <a:txBody>
                    <a:bodyPr/>
                    <a:lstStyle/>
                    <a:p>
                      <a:pPr algn="ctr" fontAlgn="ctr"/>
                      <a:r>
                        <a:rPr lang="en-IN" sz="1800" b="0" i="0" u="none" strike="noStrike">
                          <a:solidFill>
                            <a:srgbClr val="000000"/>
                          </a:solidFill>
                          <a:effectLst/>
                          <a:latin typeface="Calibri" panose="020F0502020204030204" pitchFamily="34" charset="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wh_owner_type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Company is owning the warehouse or they have got the  warehouse on rent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4916158"/>
                  </a:ext>
                </a:extLst>
              </a:tr>
              <a:tr h="412482">
                <a:tc>
                  <a:txBody>
                    <a:bodyPr/>
                    <a:lstStyle/>
                    <a:p>
                      <a:pPr algn="ctr" fontAlgn="ctr"/>
                      <a:r>
                        <a:rPr lang="en-IN" sz="1800" b="0" i="0" u="none" strike="noStrike">
                          <a:solidFill>
                            <a:srgbClr val="000000"/>
                          </a:solidFill>
                          <a:effectLst/>
                          <a:latin typeface="Calibri" panose="020F0502020204030204" pitchFamily="34" charset="0"/>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distributor_num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The number of distributer works in between warehouse and retail shops.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513063"/>
                  </a:ext>
                </a:extLst>
              </a:tr>
              <a:tr h="412482">
                <a:tc>
                  <a:txBody>
                    <a:bodyPr/>
                    <a:lstStyle/>
                    <a:p>
                      <a:pPr algn="ctr" fontAlgn="ctr"/>
                      <a:r>
                        <a:rPr lang="en-IN" sz="1800" b="0" i="0" u="none" strike="noStrike">
                          <a:solidFill>
                            <a:srgbClr val="000000"/>
                          </a:solidFill>
                          <a:effectLst/>
                          <a:latin typeface="Calibri" panose="020F0502020204030204" pitchFamily="34" charset="0"/>
                        </a:rPr>
                        <a:t>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flood_impacted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Warehouse is in the Flood impacted area indicator.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1785838"/>
                  </a:ext>
                </a:extLst>
              </a:tr>
              <a:tr h="412482">
                <a:tc>
                  <a:txBody>
                    <a:bodyPr/>
                    <a:lstStyle/>
                    <a:p>
                      <a:pPr algn="ctr" fontAlgn="ctr"/>
                      <a:r>
                        <a:rPr lang="en-IN" sz="1800" b="0" i="0" u="none" strike="noStrike">
                          <a:solidFill>
                            <a:srgbClr val="000000"/>
                          </a:solidFill>
                          <a:effectLst/>
                          <a:latin typeface="Calibri" panose="020F0502020204030204" pitchFamily="34" charset="0"/>
                        </a:rPr>
                        <a:t>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Flood_proof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Warehouse is a flood-proof indicator.  Like storage is at some height not flood_proof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653502"/>
                  </a:ext>
                </a:extLst>
              </a:tr>
              <a:tr h="824963">
                <a:tc>
                  <a:txBody>
                    <a:bodyPr/>
                    <a:lstStyle/>
                    <a:p>
                      <a:pPr algn="ctr" fontAlgn="ctr"/>
                      <a:r>
                        <a:rPr lang="en-IN" sz="1800" b="0" i="0" u="none" strike="noStrike">
                          <a:solidFill>
                            <a:srgbClr val="000000"/>
                          </a:solidFill>
                          <a:effectLst/>
                          <a:latin typeface="Calibri" panose="020F0502020204030204"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electric_supply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Warehouse have electric back up like generator, so they can run the warehouse in load shedding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6148587"/>
                  </a:ext>
                </a:extLst>
              </a:tr>
              <a:tr h="412482">
                <a:tc>
                  <a:txBody>
                    <a:bodyPr/>
                    <a:lstStyle/>
                    <a:p>
                      <a:pPr algn="ctr" fontAlgn="ctr"/>
                      <a:r>
                        <a:rPr lang="en-IN" sz="1800" b="0" i="0" u="none" strike="noStrike">
                          <a:solidFill>
                            <a:srgbClr val="000000"/>
                          </a:solidFill>
                          <a:effectLst/>
                          <a:latin typeface="Calibri" panose="020F0502020204030204" pitchFamily="34" charset="0"/>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dist_from_hub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Distance between warehouse to the production hub in Kms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6727460"/>
                  </a:ext>
                </a:extLst>
              </a:tr>
            </a:tbl>
          </a:graphicData>
        </a:graphic>
      </p:graphicFrame>
    </p:spTree>
    <p:extLst>
      <p:ext uri="{BB962C8B-B14F-4D97-AF65-F5344CB8AC3E}">
        <p14:creationId xmlns:p14="http://schemas.microsoft.com/office/powerpoint/2010/main" val="249260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04B6CC-50D1-15DE-F3F7-3814E44AB6EE}"/>
              </a:ext>
            </a:extLst>
          </p:cNvPr>
          <p:cNvSpPr>
            <a:spLocks noGrp="1"/>
          </p:cNvSpPr>
          <p:nvPr>
            <p:ph type="sldNum" sz="quarter" idx="12"/>
          </p:nvPr>
        </p:nvSpPr>
        <p:spPr/>
        <p:txBody>
          <a:bodyPr/>
          <a:lstStyle/>
          <a:p>
            <a:fld id="{FA5BD87F-8093-4011-9DC5-437A14426C6A}" type="slidenum">
              <a:rPr lang="en-IN" smtClean="0"/>
              <a:t>5</a:t>
            </a:fld>
            <a:endParaRPr lang="en-IN"/>
          </a:p>
        </p:txBody>
      </p:sp>
      <p:graphicFrame>
        <p:nvGraphicFramePr>
          <p:cNvPr id="5" name="Content Placeholder 1">
            <a:extLst>
              <a:ext uri="{FF2B5EF4-FFF2-40B4-BE49-F238E27FC236}">
                <a16:creationId xmlns:a16="http://schemas.microsoft.com/office/drawing/2014/main" id="{B6D55F38-75F2-16B5-3597-7243C87E0219}"/>
              </a:ext>
            </a:extLst>
          </p:cNvPr>
          <p:cNvGraphicFramePr>
            <a:graphicFrameLocks noGrp="1"/>
          </p:cNvGraphicFramePr>
          <p:nvPr>
            <p:ph idx="1"/>
            <p:extLst>
              <p:ext uri="{D42A27DB-BD31-4B8C-83A1-F6EECF244321}">
                <p14:modId xmlns:p14="http://schemas.microsoft.com/office/powerpoint/2010/main" val="932399947"/>
              </p:ext>
            </p:extLst>
          </p:nvPr>
        </p:nvGraphicFramePr>
        <p:xfrm>
          <a:off x="769856" y="773542"/>
          <a:ext cx="10652288" cy="4806771"/>
        </p:xfrm>
        <a:graphic>
          <a:graphicData uri="http://schemas.openxmlformats.org/drawingml/2006/table">
            <a:tbl>
              <a:tblPr/>
              <a:tblGrid>
                <a:gridCol w="848413">
                  <a:extLst>
                    <a:ext uri="{9D8B030D-6E8A-4147-A177-3AD203B41FA5}">
                      <a16:colId xmlns:a16="http://schemas.microsoft.com/office/drawing/2014/main" val="2257022721"/>
                    </a:ext>
                  </a:extLst>
                </a:gridCol>
                <a:gridCol w="3233394">
                  <a:extLst>
                    <a:ext uri="{9D8B030D-6E8A-4147-A177-3AD203B41FA5}">
                      <a16:colId xmlns:a16="http://schemas.microsoft.com/office/drawing/2014/main" val="3290431916"/>
                    </a:ext>
                  </a:extLst>
                </a:gridCol>
                <a:gridCol w="6570481">
                  <a:extLst>
                    <a:ext uri="{9D8B030D-6E8A-4147-A177-3AD203B41FA5}">
                      <a16:colId xmlns:a16="http://schemas.microsoft.com/office/drawing/2014/main" val="2420192120"/>
                    </a:ext>
                  </a:extLst>
                </a:gridCol>
              </a:tblGrid>
              <a:tr h="492551">
                <a:tc>
                  <a:txBody>
                    <a:bodyPr/>
                    <a:lstStyle/>
                    <a:p>
                      <a:pPr algn="l" rtl="0" fontAlgn="ctr"/>
                      <a:r>
                        <a:rPr lang="en-IN" sz="1800" b="0" i="0" u="none" strike="noStrike">
                          <a:solidFill>
                            <a:srgbClr val="B71E42"/>
                          </a:solidFill>
                          <a:effectLst/>
                          <a:latin typeface="Arial" panose="020B0604020202020204" pitchFamily="34" charset="0"/>
                        </a:rPr>
                        <a:t>S_no</a:t>
                      </a: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buClr>
                          <a:schemeClr val="accent1"/>
                        </a:buClr>
                        <a:buSzPts val="1100"/>
                        <a:buFont typeface="Arial" panose="020B0604020202020204" pitchFamily="34" charset="0"/>
                        <a:buNone/>
                      </a:pPr>
                      <a:r>
                        <a:rPr lang="en-US" sz="1800" b="0" i="0" u="none" strike="noStrike" dirty="0">
                          <a:solidFill>
                            <a:schemeClr val="accent1"/>
                          </a:solidFill>
                          <a:effectLst/>
                          <a:latin typeface="Arial" panose="020B0604020202020204" pitchFamily="34" charset="0"/>
                        </a:rPr>
                        <a:t>Field's Name</a:t>
                      </a:r>
                      <a:endParaRPr lang="en-US" sz="1800" b="0" i="0" u="none" strike="noStrike" dirty="0">
                        <a:solidFill>
                          <a:srgbClr val="B71E42"/>
                        </a:solidFill>
                        <a:effectLst/>
                        <a:latin typeface="Arial" panose="020B0604020202020204" pitchFamily="34" charset="0"/>
                      </a:endParaRP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800" b="0" i="0" u="none" strike="noStrike">
                          <a:solidFill>
                            <a:srgbClr val="B71E42"/>
                          </a:solidFill>
                          <a:effectLst/>
                          <a:latin typeface="Arial" panose="020B0604020202020204" pitchFamily="34" charset="0"/>
                        </a:rPr>
                        <a:t>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8278693"/>
                  </a:ext>
                </a:extLst>
              </a:tr>
              <a:tr h="337458">
                <a:tc>
                  <a:txBody>
                    <a:bodyPr/>
                    <a:lstStyle/>
                    <a:p>
                      <a:pPr algn="ctr" fontAlgn="ctr"/>
                      <a:r>
                        <a:rPr lang="en-IN" sz="1800" b="0" i="0" u="none" strike="noStrike">
                          <a:solidFill>
                            <a:srgbClr val="000000"/>
                          </a:solidFill>
                          <a:effectLst/>
                          <a:latin typeface="Calibri" panose="020F0502020204030204" pitchFamily="34" charset="0"/>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 workers_num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Number of workers working in the warehouse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2112242"/>
                  </a:ext>
                </a:extLst>
              </a:tr>
              <a:tr h="337458">
                <a:tc>
                  <a:txBody>
                    <a:bodyPr/>
                    <a:lstStyle/>
                    <a:p>
                      <a:pPr algn="ctr" fontAlgn="ctr"/>
                      <a:r>
                        <a:rPr lang="en-IN" sz="1800" b="0" i="0" u="none" strike="noStrike">
                          <a:solidFill>
                            <a:srgbClr val="000000"/>
                          </a:solidFill>
                          <a:effectLst/>
                          <a:latin typeface="Calibri" panose="020F0502020204030204" pitchFamily="34" charset="0"/>
                        </a:rPr>
                        <a:t>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wh_est_year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 Warehouse established year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7557634"/>
                  </a:ext>
                </a:extLst>
              </a:tr>
              <a:tr h="674916">
                <a:tc>
                  <a:txBody>
                    <a:bodyPr/>
                    <a:lstStyle/>
                    <a:p>
                      <a:pPr algn="ctr" fontAlgn="ctr"/>
                      <a:r>
                        <a:rPr lang="en-IN" sz="1800" b="0" i="0" u="none" strike="noStrike">
                          <a:solidFill>
                            <a:srgbClr val="000000"/>
                          </a:solidFill>
                          <a:effectLst/>
                          <a:latin typeface="Calibri" panose="020F0502020204030204" pitchFamily="34" charset="0"/>
                        </a:rPr>
                        <a:t>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storage_issue_reported_l3m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Warehouse reported storage issue to corporate office in last 3 months. Like rat, fungus because of moisture etc.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1406466"/>
                  </a:ext>
                </a:extLst>
              </a:tr>
              <a:tr h="337458">
                <a:tc>
                  <a:txBody>
                    <a:bodyPr/>
                    <a:lstStyle/>
                    <a:p>
                      <a:pPr algn="ctr" fontAlgn="ctr"/>
                      <a:r>
                        <a:rPr lang="en-IN" sz="1800" b="0" i="0" u="none" strike="noStrike">
                          <a:solidFill>
                            <a:srgbClr val="000000"/>
                          </a:solidFill>
                          <a:effectLst/>
                          <a:latin typeface="Calibri" panose="020F0502020204030204" pitchFamily="34" charset="0"/>
                        </a:rPr>
                        <a:t>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temp_reg_mach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Warehouse have temperature regulating machine indicator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5961128"/>
                  </a:ext>
                </a:extLst>
              </a:tr>
              <a:tr h="674916">
                <a:tc>
                  <a:txBody>
                    <a:bodyPr/>
                    <a:lstStyle/>
                    <a:p>
                      <a:pPr algn="ctr" fontAlgn="ctr"/>
                      <a:r>
                        <a:rPr lang="en-IN" sz="1800" b="0" i="0" u="none" strike="noStrike">
                          <a:solidFill>
                            <a:srgbClr val="000000"/>
                          </a:solidFill>
                          <a:effectLst/>
                          <a:latin typeface="Calibri" panose="020F0502020204030204" pitchFamily="34" charset="0"/>
                        </a:rPr>
                        <a:t>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approved_wh_govt_certificate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What kind of standard certificate has been issued to the warehouse from government regulatory body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446947"/>
                  </a:ext>
                </a:extLst>
              </a:tr>
              <a:tr h="674916">
                <a:tc>
                  <a:txBody>
                    <a:bodyPr/>
                    <a:lstStyle/>
                    <a:p>
                      <a:pPr algn="ctr" fontAlgn="ctr"/>
                      <a:r>
                        <a:rPr lang="en-IN" sz="1800" b="0" i="0" u="none" strike="noStrike">
                          <a:solidFill>
                            <a:srgbClr val="000000"/>
                          </a:solidFill>
                          <a:effectLst/>
                          <a:latin typeface="Calibri" panose="020F0502020204030204" pitchFamily="34" charset="0"/>
                        </a:rPr>
                        <a:t>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 wh_breakdown_l3m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Number of time warehouse face a breakdown in last 3 months. Like strike from worker, flood, or electrical failure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3086297"/>
                  </a:ext>
                </a:extLst>
              </a:tr>
              <a:tr h="939640">
                <a:tc>
                  <a:txBody>
                    <a:bodyPr/>
                    <a:lstStyle/>
                    <a:p>
                      <a:pPr algn="ctr" fontAlgn="ctr"/>
                      <a:r>
                        <a:rPr lang="en-IN" sz="1800" b="0" i="0" u="none" strike="noStrike">
                          <a:solidFill>
                            <a:srgbClr val="000000"/>
                          </a:solidFill>
                          <a:effectLst/>
                          <a:latin typeface="Calibri" panose="020F0502020204030204" pitchFamily="34" charset="0"/>
                        </a:rPr>
                        <a:t>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govt_check_l3m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Number of time government Officers have been visited the warehouse to check the quality and expire of stored food in last 3 months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670795"/>
                  </a:ext>
                </a:extLst>
              </a:tr>
              <a:tr h="337458">
                <a:tc>
                  <a:txBody>
                    <a:bodyPr/>
                    <a:lstStyle/>
                    <a:p>
                      <a:pPr algn="ctr" fontAlgn="ctr"/>
                      <a:r>
                        <a:rPr lang="en-IN" sz="1800" b="0" i="0" u="none" strike="noStrike">
                          <a:solidFill>
                            <a:srgbClr val="000000"/>
                          </a:solidFill>
                          <a:effectLst/>
                          <a:latin typeface="Calibri" panose="020F0502020204030204" pitchFamily="34" charset="0"/>
                        </a:rPr>
                        <a:t>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dirty="0" err="1">
                          <a:solidFill>
                            <a:srgbClr val="000000"/>
                          </a:solidFill>
                          <a:effectLst/>
                          <a:highlight>
                            <a:srgbClr val="00FF00"/>
                          </a:highlight>
                          <a:latin typeface="Calibri" panose="020F0502020204030204" pitchFamily="34" charset="0"/>
                        </a:rPr>
                        <a:t>product_wg_ton</a:t>
                      </a:r>
                      <a:r>
                        <a:rPr lang="en-IN" sz="1800" b="1" i="0" u="none" strike="noStrike" dirty="0">
                          <a:solidFill>
                            <a:srgbClr val="000000"/>
                          </a:solidFill>
                          <a:effectLst/>
                          <a:highlight>
                            <a:srgbClr val="00FF00"/>
                          </a:highlight>
                          <a:latin typeface="Calibri" panose="020F0502020204030204" pitchFamily="34" charset="0"/>
                        </a:rPr>
                        <a:t>(</a:t>
                      </a:r>
                      <a:r>
                        <a:rPr lang="en-IN" sz="1800" b="1" i="0" u="none" strike="noStrike" dirty="0" err="1">
                          <a:solidFill>
                            <a:srgbClr val="000000"/>
                          </a:solidFill>
                          <a:effectLst/>
                          <a:highlight>
                            <a:srgbClr val="00FF00"/>
                          </a:highlight>
                          <a:latin typeface="Calibri" panose="020F0502020204030204" pitchFamily="34" charset="0"/>
                        </a:rPr>
                        <a:t>Target_column</a:t>
                      </a:r>
                      <a:r>
                        <a:rPr lang="en-IN" sz="1800" b="1" i="0" u="none" strike="noStrike" dirty="0">
                          <a:solidFill>
                            <a:srgbClr val="000000"/>
                          </a:solidFill>
                          <a:effectLst/>
                          <a:highlight>
                            <a:srgbClr val="00FF00"/>
                          </a:highligh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 Product has been shipped in last 3 months. Weight is in tons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6937115"/>
                  </a:ext>
                </a:extLst>
              </a:tr>
            </a:tbl>
          </a:graphicData>
        </a:graphic>
      </p:graphicFrame>
    </p:spTree>
    <p:extLst>
      <p:ext uri="{BB962C8B-B14F-4D97-AF65-F5344CB8AC3E}">
        <p14:creationId xmlns:p14="http://schemas.microsoft.com/office/powerpoint/2010/main" val="213413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D173614-366C-68A8-A4E0-A484BB337391}"/>
              </a:ext>
            </a:extLst>
          </p:cNvPr>
          <p:cNvSpPr>
            <a:spLocks noGrp="1"/>
          </p:cNvSpPr>
          <p:nvPr>
            <p:ph type="sldNum" sz="quarter" idx="12"/>
          </p:nvPr>
        </p:nvSpPr>
        <p:spPr/>
        <p:txBody>
          <a:bodyPr/>
          <a:lstStyle/>
          <a:p>
            <a:fld id="{FA5BD87F-8093-4011-9DC5-437A14426C6A}" type="slidenum">
              <a:rPr lang="en-IN" smtClean="0"/>
              <a:t>6</a:t>
            </a:fld>
            <a:endParaRPr lang="en-IN"/>
          </a:p>
        </p:txBody>
      </p:sp>
      <p:sp>
        <p:nvSpPr>
          <p:cNvPr id="8" name="TextBox 7">
            <a:extLst>
              <a:ext uri="{FF2B5EF4-FFF2-40B4-BE49-F238E27FC236}">
                <a16:creationId xmlns:a16="http://schemas.microsoft.com/office/drawing/2014/main" id="{746D1632-4B98-9818-C169-CAEA38E83F9C}"/>
              </a:ext>
            </a:extLst>
          </p:cNvPr>
          <p:cNvSpPr txBox="1"/>
          <p:nvPr/>
        </p:nvSpPr>
        <p:spPr>
          <a:xfrm>
            <a:off x="7720717" y="906449"/>
            <a:ext cx="3593989" cy="4524315"/>
          </a:xfrm>
          <a:prstGeom prst="rect">
            <a:avLst/>
          </a:prstGeom>
          <a:noFill/>
        </p:spPr>
        <p:txBody>
          <a:bodyPr wrap="square" rtlCol="0">
            <a:spAutoFit/>
          </a:bodyPr>
          <a:lstStyle/>
          <a:p>
            <a:r>
              <a:rPr lang="en-IN" dirty="0"/>
              <a:t>Task:</a:t>
            </a:r>
          </a:p>
          <a:p>
            <a:r>
              <a:rPr lang="en-IN" dirty="0"/>
              <a:t>Regression</a:t>
            </a:r>
          </a:p>
          <a:p>
            <a:endParaRPr lang="en-IN" dirty="0"/>
          </a:p>
          <a:p>
            <a:r>
              <a:rPr lang="en-IN" dirty="0"/>
              <a:t>Dataset Shape:</a:t>
            </a:r>
          </a:p>
          <a:p>
            <a:r>
              <a:rPr lang="en-IN" dirty="0"/>
              <a:t>25000 entries , 24 columns</a:t>
            </a:r>
          </a:p>
          <a:p>
            <a:endParaRPr lang="en-IN" dirty="0"/>
          </a:p>
          <a:p>
            <a:r>
              <a:rPr lang="en-IN" dirty="0"/>
              <a:t>Points about Dataset:</a:t>
            </a:r>
          </a:p>
          <a:p>
            <a:pPr marL="285750" indent="-285750">
              <a:buFont typeface="Arial" panose="020B0604020202020204" pitchFamily="34" charset="0"/>
              <a:buChar char="•"/>
            </a:pPr>
            <a:r>
              <a:rPr lang="en-IN" dirty="0"/>
              <a:t>3 variables have NAs</a:t>
            </a:r>
          </a:p>
          <a:p>
            <a:pPr marL="285750" indent="-285750">
              <a:buFont typeface="Arial" panose="020B0604020202020204" pitchFamily="34" charset="0"/>
              <a:buChar char="•"/>
            </a:pPr>
            <a:r>
              <a:rPr lang="en-IN" dirty="0"/>
              <a:t>Mix of numerical and categorical data</a:t>
            </a:r>
          </a:p>
          <a:p>
            <a:pPr marL="285750" indent="-285750">
              <a:buFont typeface="Arial" panose="020B0604020202020204" pitchFamily="34" charset="0"/>
              <a:buChar char="•"/>
            </a:pPr>
            <a:r>
              <a:rPr lang="en-IN" dirty="0"/>
              <a:t>Outlier on some variables but treatment not required</a:t>
            </a:r>
          </a:p>
          <a:p>
            <a:endParaRPr lang="en-IN" dirty="0"/>
          </a:p>
          <a:p>
            <a:r>
              <a:rPr lang="en-IN" dirty="0"/>
              <a:t>ML technique used:</a:t>
            </a:r>
          </a:p>
          <a:p>
            <a:pPr marL="285750" indent="-285750">
              <a:buFont typeface="Arial" panose="020B0604020202020204" pitchFamily="34" charset="0"/>
              <a:buChar char="•"/>
            </a:pPr>
            <a:r>
              <a:rPr lang="en-IN" dirty="0"/>
              <a:t>Random Forest</a:t>
            </a:r>
          </a:p>
          <a:p>
            <a:endParaRPr lang="en-IN" dirty="0"/>
          </a:p>
        </p:txBody>
      </p:sp>
      <p:pic>
        <p:nvPicPr>
          <p:cNvPr id="6" name="Picture 5">
            <a:extLst>
              <a:ext uri="{FF2B5EF4-FFF2-40B4-BE49-F238E27FC236}">
                <a16:creationId xmlns:a16="http://schemas.microsoft.com/office/drawing/2014/main" id="{6C6CEB55-E42F-ABD2-1A28-0E2D67ED2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93" y="1386280"/>
            <a:ext cx="7376746" cy="3809973"/>
          </a:xfrm>
          <a:prstGeom prst="rect">
            <a:avLst/>
          </a:prstGeom>
        </p:spPr>
      </p:pic>
    </p:spTree>
    <p:extLst>
      <p:ext uri="{BB962C8B-B14F-4D97-AF65-F5344CB8AC3E}">
        <p14:creationId xmlns:p14="http://schemas.microsoft.com/office/powerpoint/2010/main" val="389118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3F29-947C-7226-4A3C-91722CC6CF82}"/>
              </a:ext>
            </a:extLst>
          </p:cNvPr>
          <p:cNvSpPr>
            <a:spLocks noGrp="1"/>
          </p:cNvSpPr>
          <p:nvPr>
            <p:ph type="title"/>
          </p:nvPr>
        </p:nvSpPr>
        <p:spPr/>
        <p:txBody>
          <a:bodyPr/>
          <a:lstStyle/>
          <a:p>
            <a:r>
              <a:rPr lang="en-IN" b="1" u="sng" dirty="0">
                <a:latin typeface="Arial Black" panose="020B0A04020102020204" pitchFamily="34" charset="0"/>
              </a:rPr>
              <a:t>Data </a:t>
            </a:r>
            <a:r>
              <a:rPr lang="en-IN" b="1" u="sng" dirty="0" err="1">
                <a:latin typeface="Arial Black" panose="020B0A04020102020204" pitchFamily="34" charset="0"/>
              </a:rPr>
              <a:t>Preprocessing</a:t>
            </a:r>
            <a:r>
              <a:rPr lang="en-IN" b="1" u="sng" dirty="0">
                <a:latin typeface="Arial Black" panose="020B0A04020102020204" pitchFamily="34" charset="0"/>
              </a:rPr>
              <a:t>:</a:t>
            </a:r>
          </a:p>
        </p:txBody>
      </p:sp>
      <p:sp>
        <p:nvSpPr>
          <p:cNvPr id="3" name="Content Placeholder 2">
            <a:extLst>
              <a:ext uri="{FF2B5EF4-FFF2-40B4-BE49-F238E27FC236}">
                <a16:creationId xmlns:a16="http://schemas.microsoft.com/office/drawing/2014/main" id="{5D739DBB-E66A-F174-9616-16F7A5A20852}"/>
              </a:ext>
            </a:extLst>
          </p:cNvPr>
          <p:cNvSpPr>
            <a:spLocks noGrp="1"/>
          </p:cNvSpPr>
          <p:nvPr>
            <p:ph idx="1"/>
          </p:nvPr>
        </p:nvSpPr>
        <p:spPr/>
        <p:txBody>
          <a:bodyPr/>
          <a:lstStyle/>
          <a:p>
            <a:pPr>
              <a:buFont typeface="Wingdings" panose="05000000000000000000" pitchFamily="2" charset="2"/>
              <a:buChar char="v"/>
            </a:pPr>
            <a:r>
              <a:rPr lang="en-IN" dirty="0"/>
              <a:t> Checking for null values.</a:t>
            </a:r>
          </a:p>
          <a:p>
            <a:pPr>
              <a:buFont typeface="Wingdings" panose="05000000000000000000" pitchFamily="2" charset="2"/>
              <a:buChar char="v"/>
            </a:pPr>
            <a:r>
              <a:rPr lang="en-IN" dirty="0"/>
              <a:t> Removing duplicates.</a:t>
            </a:r>
          </a:p>
          <a:p>
            <a:pPr>
              <a:buFont typeface="Wingdings" panose="05000000000000000000" pitchFamily="2" charset="2"/>
              <a:buChar char="v"/>
            </a:pPr>
            <a:r>
              <a:rPr lang="en-IN" dirty="0"/>
              <a:t> Checking the skewness and significance of the variables.</a:t>
            </a:r>
          </a:p>
          <a:p>
            <a:pPr>
              <a:buFont typeface="Wingdings" panose="05000000000000000000" pitchFamily="2" charset="2"/>
              <a:buChar char="v"/>
            </a:pPr>
            <a:r>
              <a:rPr lang="en-IN" dirty="0"/>
              <a:t> Splitting the dataset into features and target variables.</a:t>
            </a:r>
          </a:p>
          <a:p>
            <a:pPr>
              <a:buFont typeface="Wingdings" panose="05000000000000000000" pitchFamily="2" charset="2"/>
              <a:buChar char="v"/>
            </a:pPr>
            <a:r>
              <a:rPr lang="en-IN" dirty="0"/>
              <a:t> Outlier Treatment if necessary</a:t>
            </a:r>
          </a:p>
          <a:p>
            <a:pPr>
              <a:buFont typeface="Wingdings" panose="05000000000000000000" pitchFamily="2" charset="2"/>
              <a:buChar char="v"/>
            </a:pPr>
            <a:r>
              <a:rPr lang="en-IN" dirty="0"/>
              <a:t> Checking whether dataset is imbalanced or not.</a:t>
            </a:r>
          </a:p>
          <a:p>
            <a:pPr>
              <a:buFont typeface="Wingdings" panose="05000000000000000000" pitchFamily="2" charset="2"/>
              <a:buChar char="v"/>
            </a:pPr>
            <a:r>
              <a:rPr lang="en-IN" dirty="0"/>
              <a:t> Feature Scaling the dataset using standardization as there are outliers.</a:t>
            </a:r>
          </a:p>
          <a:p>
            <a:pPr>
              <a:buFont typeface="Wingdings" panose="05000000000000000000" pitchFamily="2" charset="2"/>
              <a:buChar char="v"/>
            </a:pPr>
            <a:r>
              <a:rPr lang="en-IN" dirty="0"/>
              <a:t> Using One Hot encoder and dummy variables to get numeric data from labelled data.</a:t>
            </a:r>
          </a:p>
          <a:p>
            <a:pPr>
              <a:buFont typeface="Wingdings" panose="05000000000000000000" pitchFamily="2" charset="2"/>
              <a:buChar char="v"/>
            </a:pPr>
            <a:r>
              <a:rPr lang="en-IN" dirty="0"/>
              <a:t> Splitting the data into train set and test set.</a:t>
            </a:r>
          </a:p>
        </p:txBody>
      </p:sp>
      <p:sp>
        <p:nvSpPr>
          <p:cNvPr id="4" name="Slide Number Placeholder 3">
            <a:extLst>
              <a:ext uri="{FF2B5EF4-FFF2-40B4-BE49-F238E27FC236}">
                <a16:creationId xmlns:a16="http://schemas.microsoft.com/office/drawing/2014/main" id="{4ECC1CCB-B4B4-058C-FD43-88B967C6FA2D}"/>
              </a:ext>
            </a:extLst>
          </p:cNvPr>
          <p:cNvSpPr>
            <a:spLocks noGrp="1"/>
          </p:cNvSpPr>
          <p:nvPr>
            <p:ph type="sldNum" sz="quarter" idx="12"/>
          </p:nvPr>
        </p:nvSpPr>
        <p:spPr/>
        <p:txBody>
          <a:bodyPr/>
          <a:lstStyle/>
          <a:p>
            <a:fld id="{FA5BD87F-8093-4011-9DC5-437A14426C6A}" type="slidenum">
              <a:rPr lang="en-IN" smtClean="0"/>
              <a:t>7</a:t>
            </a:fld>
            <a:endParaRPr lang="en-IN"/>
          </a:p>
        </p:txBody>
      </p:sp>
    </p:spTree>
    <p:extLst>
      <p:ext uri="{BB962C8B-B14F-4D97-AF65-F5344CB8AC3E}">
        <p14:creationId xmlns:p14="http://schemas.microsoft.com/office/powerpoint/2010/main" val="157417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77EA-45E7-AF7F-56C3-E1F1142E378E}"/>
              </a:ext>
            </a:extLst>
          </p:cNvPr>
          <p:cNvSpPr>
            <a:spLocks noGrp="1"/>
          </p:cNvSpPr>
          <p:nvPr>
            <p:ph type="title"/>
          </p:nvPr>
        </p:nvSpPr>
        <p:spPr/>
        <p:txBody>
          <a:bodyPr/>
          <a:lstStyle/>
          <a:p>
            <a:r>
              <a:rPr lang="en-IN" b="1" u="sng" dirty="0">
                <a:latin typeface="Arial Black" panose="020B0A04020102020204" pitchFamily="34" charset="0"/>
              </a:rPr>
              <a:t>Exploratory Data Analysis</a:t>
            </a:r>
          </a:p>
        </p:txBody>
      </p:sp>
      <p:sp>
        <p:nvSpPr>
          <p:cNvPr id="3" name="Content Placeholder 2">
            <a:extLst>
              <a:ext uri="{FF2B5EF4-FFF2-40B4-BE49-F238E27FC236}">
                <a16:creationId xmlns:a16="http://schemas.microsoft.com/office/drawing/2014/main" id="{8562F04A-F178-9451-6144-45A9FBB8B5CD}"/>
              </a:ext>
            </a:extLst>
          </p:cNvPr>
          <p:cNvSpPr>
            <a:spLocks noGrp="1"/>
          </p:cNvSpPr>
          <p:nvPr>
            <p:ph idx="1"/>
          </p:nvPr>
        </p:nvSpPr>
        <p:spPr>
          <a:xfrm>
            <a:off x="1137037" y="2175756"/>
            <a:ext cx="5628198" cy="3275937"/>
          </a:xfrm>
        </p:spPr>
        <p:txBody>
          <a:bodyPr/>
          <a:lstStyle/>
          <a:p>
            <a:r>
              <a:rPr lang="en-IN" dirty="0">
                <a:hlinkClick r:id="rId2" action="ppaction://hlinkfile"/>
              </a:rPr>
              <a:t>EDA.html</a:t>
            </a:r>
            <a:r>
              <a:rPr lang="en-IN" dirty="0"/>
              <a:t>  The given link will give a keen visualization of the dataset whether the variables are correlated , imbalances, Multi collinearity , outliers , missing values and also QQ plots against all independent and dependent variables.</a:t>
            </a:r>
          </a:p>
          <a:p>
            <a:endParaRPr lang="en-IN" dirty="0"/>
          </a:p>
          <a:p>
            <a:endParaRPr lang="en-IN" dirty="0"/>
          </a:p>
        </p:txBody>
      </p:sp>
      <p:sp>
        <p:nvSpPr>
          <p:cNvPr id="4" name="Slide Number Placeholder 3">
            <a:extLst>
              <a:ext uri="{FF2B5EF4-FFF2-40B4-BE49-F238E27FC236}">
                <a16:creationId xmlns:a16="http://schemas.microsoft.com/office/drawing/2014/main" id="{880B56AA-CD41-57F2-1D5F-3E5D099D05B3}"/>
              </a:ext>
            </a:extLst>
          </p:cNvPr>
          <p:cNvSpPr>
            <a:spLocks noGrp="1"/>
          </p:cNvSpPr>
          <p:nvPr>
            <p:ph type="sldNum" sz="quarter" idx="12"/>
          </p:nvPr>
        </p:nvSpPr>
        <p:spPr/>
        <p:txBody>
          <a:bodyPr/>
          <a:lstStyle/>
          <a:p>
            <a:fld id="{FA5BD87F-8093-4011-9DC5-437A14426C6A}" type="slidenum">
              <a:rPr lang="en-IN" smtClean="0"/>
              <a:t>8</a:t>
            </a:fld>
            <a:endParaRPr lang="en-IN"/>
          </a:p>
        </p:txBody>
      </p:sp>
      <p:pic>
        <p:nvPicPr>
          <p:cNvPr id="7" name="Picture 6">
            <a:extLst>
              <a:ext uri="{FF2B5EF4-FFF2-40B4-BE49-F238E27FC236}">
                <a16:creationId xmlns:a16="http://schemas.microsoft.com/office/drawing/2014/main" id="{C7C6EA49-3B62-E1B0-8AEC-00A11A509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231" y="1919922"/>
            <a:ext cx="5310057" cy="4295484"/>
          </a:xfrm>
          <a:prstGeom prst="rect">
            <a:avLst/>
          </a:prstGeom>
        </p:spPr>
      </p:pic>
      <p:pic>
        <p:nvPicPr>
          <p:cNvPr id="10" name="Picture 9">
            <a:extLst>
              <a:ext uri="{FF2B5EF4-FFF2-40B4-BE49-F238E27FC236}">
                <a16:creationId xmlns:a16="http://schemas.microsoft.com/office/drawing/2014/main" id="{47061B5B-246E-B668-8D9C-73877F07DD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7674" y="4016422"/>
            <a:ext cx="3278434" cy="2606238"/>
          </a:xfrm>
          <a:prstGeom prst="rect">
            <a:avLst/>
          </a:prstGeom>
        </p:spPr>
      </p:pic>
    </p:spTree>
    <p:extLst>
      <p:ext uri="{BB962C8B-B14F-4D97-AF65-F5344CB8AC3E}">
        <p14:creationId xmlns:p14="http://schemas.microsoft.com/office/powerpoint/2010/main" val="426414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0B39B-2EBA-26EB-8278-3D361DD75516}"/>
              </a:ext>
            </a:extLst>
          </p:cNvPr>
          <p:cNvSpPr>
            <a:spLocks noGrp="1"/>
          </p:cNvSpPr>
          <p:nvPr>
            <p:ph type="title"/>
          </p:nvPr>
        </p:nvSpPr>
        <p:spPr/>
        <p:txBody>
          <a:bodyPr/>
          <a:lstStyle/>
          <a:p>
            <a:r>
              <a:rPr lang="en-IN" b="1" u="sng" dirty="0"/>
              <a:t>Model Building:</a:t>
            </a:r>
          </a:p>
        </p:txBody>
      </p:sp>
      <p:sp>
        <p:nvSpPr>
          <p:cNvPr id="3" name="Content Placeholder 2">
            <a:extLst>
              <a:ext uri="{FF2B5EF4-FFF2-40B4-BE49-F238E27FC236}">
                <a16:creationId xmlns:a16="http://schemas.microsoft.com/office/drawing/2014/main" id="{CB33964F-F80E-9CE7-D25C-641514B6CCA8}"/>
              </a:ext>
            </a:extLst>
          </p:cNvPr>
          <p:cNvSpPr>
            <a:spLocks noGrp="1"/>
          </p:cNvSpPr>
          <p:nvPr>
            <p:ph idx="1"/>
          </p:nvPr>
        </p:nvSpPr>
        <p:spPr/>
        <p:txBody>
          <a:bodyPr/>
          <a:lstStyle/>
          <a:p>
            <a:pPr marL="0" indent="0">
              <a:buNone/>
            </a:pPr>
            <a:r>
              <a:rPr lang="en-IN" dirty="0"/>
              <a:t>Since the problem statement is a regression problem we used Random Forest as the data was not linear due to some of the categorical variables.</a:t>
            </a:r>
          </a:p>
          <a:p>
            <a:pPr marL="0" indent="0">
              <a:buNone/>
            </a:pPr>
            <a:endParaRPr lang="en-IN" dirty="0"/>
          </a:p>
          <a:p>
            <a:pPr marL="0" indent="0">
              <a:buNone/>
            </a:pPr>
            <a:r>
              <a:rPr lang="en-IN" dirty="0"/>
              <a:t>We observed that Random forest gave the tremendous result in terms of r2 score with 99% training accuracy and 98% testing accuracy.</a:t>
            </a:r>
          </a:p>
          <a:p>
            <a:pPr marL="0" indent="0">
              <a:buNone/>
            </a:pPr>
            <a:endParaRPr lang="en-IN" dirty="0"/>
          </a:p>
          <a:p>
            <a:pPr marL="0" indent="0">
              <a:buNone/>
            </a:pPr>
            <a:r>
              <a:rPr lang="en-IN" dirty="0"/>
              <a:t>We also tried to prune the forest with significant variables . Although it reduces the accuracy (83% training and testing accuracy both) both it gave the forest more robustness</a:t>
            </a:r>
          </a:p>
          <a:p>
            <a:pPr marL="0" indent="0">
              <a:buNone/>
            </a:pPr>
            <a:endParaRPr lang="en-IN" dirty="0"/>
          </a:p>
        </p:txBody>
      </p:sp>
      <p:sp>
        <p:nvSpPr>
          <p:cNvPr id="4" name="Slide Number Placeholder 3">
            <a:extLst>
              <a:ext uri="{FF2B5EF4-FFF2-40B4-BE49-F238E27FC236}">
                <a16:creationId xmlns:a16="http://schemas.microsoft.com/office/drawing/2014/main" id="{328DD4DA-7CA0-823B-BDDE-F511371D342E}"/>
              </a:ext>
            </a:extLst>
          </p:cNvPr>
          <p:cNvSpPr>
            <a:spLocks noGrp="1"/>
          </p:cNvSpPr>
          <p:nvPr>
            <p:ph type="sldNum" sz="quarter" idx="12"/>
          </p:nvPr>
        </p:nvSpPr>
        <p:spPr/>
        <p:txBody>
          <a:bodyPr/>
          <a:lstStyle/>
          <a:p>
            <a:fld id="{FA5BD87F-8093-4011-9DC5-437A14426C6A}" type="slidenum">
              <a:rPr lang="en-IN" smtClean="0"/>
              <a:t>9</a:t>
            </a:fld>
            <a:endParaRPr lang="en-IN"/>
          </a:p>
        </p:txBody>
      </p:sp>
    </p:spTree>
    <p:extLst>
      <p:ext uri="{BB962C8B-B14F-4D97-AF65-F5344CB8AC3E}">
        <p14:creationId xmlns:p14="http://schemas.microsoft.com/office/powerpoint/2010/main" val="2015375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372</TotalTime>
  <Words>844</Words>
  <Application>Microsoft Office PowerPoint</Application>
  <PresentationFormat>Widescreen</PresentationFormat>
  <Paragraphs>135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Arial Black</vt:lpstr>
      <vt:lpstr>Calibri</vt:lpstr>
      <vt:lpstr>Century Gothic</vt:lpstr>
      <vt:lpstr>Garamond</vt:lpstr>
      <vt:lpstr>Wingdings</vt:lpstr>
      <vt:lpstr>Savon</vt:lpstr>
      <vt:lpstr>Supply Chain management</vt:lpstr>
      <vt:lpstr>Problem statement:</vt:lpstr>
      <vt:lpstr>Data Structure:</vt:lpstr>
      <vt:lpstr>PowerPoint Presentation</vt:lpstr>
      <vt:lpstr>PowerPoint Presentation</vt:lpstr>
      <vt:lpstr>PowerPoint Presentation</vt:lpstr>
      <vt:lpstr>Data Preprocessing:</vt:lpstr>
      <vt:lpstr>Exploratory Data Analysis</vt:lpstr>
      <vt:lpstr>Model Building:</vt:lpstr>
      <vt:lpstr>Summary:</vt:lpstr>
      <vt:lpstr>QnA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Shoppers Intention Analysis</dc:title>
  <dc:creator>Ankit Arnav</dc:creator>
  <cp:lastModifiedBy>Ankit Arnav</cp:lastModifiedBy>
  <cp:revision>11</cp:revision>
  <dcterms:created xsi:type="dcterms:W3CDTF">2023-01-24T10:11:58Z</dcterms:created>
  <dcterms:modified xsi:type="dcterms:W3CDTF">2023-03-10T07:29:03Z</dcterms:modified>
</cp:coreProperties>
</file>